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sldIdLst>
    <p:sldId id="331" r:id="rId6"/>
    <p:sldId id="308" r:id="rId7"/>
    <p:sldId id="327" r:id="rId8"/>
    <p:sldId id="319" r:id="rId9"/>
    <p:sldId id="320" r:id="rId10"/>
    <p:sldId id="321" r:id="rId11"/>
    <p:sldId id="322" r:id="rId12"/>
    <p:sldId id="328" r:id="rId13"/>
    <p:sldId id="313" r:id="rId14"/>
    <p:sldId id="323" r:id="rId15"/>
    <p:sldId id="324" r:id="rId16"/>
    <p:sldId id="325" r:id="rId17"/>
    <p:sldId id="326" r:id="rId18"/>
    <p:sldId id="329" r:id="rId19"/>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F451B2-DE3A-FDDF-26EA-D8118B6AD02F}" name="aober104@uottawa.ca" initials="ao" userId="S::urn:spo:guest#aober104@uottawa.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57D4A8-525F-41CE-A415-C720427387F5}" v="1" dt="2024-12-02T19:11:15.2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0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S::laudunn@toh.ca::a1b48991-b855-4e9d-9b46-097d553f086f" providerId="AD" clId="Web-{637E0A8A-0739-9651-F3EC-40033AB84BB5}"/>
    <pc:docChg chg="modSld">
      <pc:chgData name="Laura Dunn" userId="S::laudunn@toh.ca::a1b48991-b855-4e9d-9b46-097d553f086f" providerId="AD" clId="Web-{637E0A8A-0739-9651-F3EC-40033AB84BB5}" dt="2024-02-07T14:58:39.645" v="4" actId="1076"/>
      <pc:docMkLst>
        <pc:docMk/>
      </pc:docMkLst>
      <pc:sldChg chg="delSp modSp">
        <pc:chgData name="Laura Dunn" userId="S::laudunn@toh.ca::a1b48991-b855-4e9d-9b46-097d553f086f" providerId="AD" clId="Web-{637E0A8A-0739-9651-F3EC-40033AB84BB5}" dt="2024-02-07T14:58:39.645" v="4" actId="1076"/>
        <pc:sldMkLst>
          <pc:docMk/>
          <pc:sldMk cId="1239121755" sldId="308"/>
        </pc:sldMkLst>
        <pc:spChg chg="del mod">
          <ac:chgData name="Laura Dunn" userId="S::laudunn@toh.ca::a1b48991-b855-4e9d-9b46-097d553f086f" providerId="AD" clId="Web-{637E0A8A-0739-9651-F3EC-40033AB84BB5}" dt="2024-02-07T14:58:33.536" v="3"/>
          <ac:spMkLst>
            <pc:docMk/>
            <pc:sldMk cId="1239121755" sldId="308"/>
            <ac:spMk id="3" creationId="{0A67DBF3-5BF9-E1D1-BA2F-D8EF22E88B10}"/>
          </ac:spMkLst>
        </pc:spChg>
        <pc:spChg chg="mod">
          <ac:chgData name="Laura Dunn" userId="S::laudunn@toh.ca::a1b48991-b855-4e9d-9b46-097d553f086f" providerId="AD" clId="Web-{637E0A8A-0739-9651-F3EC-40033AB84BB5}" dt="2024-02-07T14:58:39.645" v="4" actId="1076"/>
          <ac:spMkLst>
            <pc:docMk/>
            <pc:sldMk cId="1239121755" sldId="308"/>
            <ac:spMk id="24" creationId="{22DE721B-C286-4AD7-AB9C-4B9E43ADBC83}"/>
          </ac:spMkLst>
        </pc:spChg>
        <pc:picChg chg="del">
          <ac:chgData name="Laura Dunn" userId="S::laudunn@toh.ca::a1b48991-b855-4e9d-9b46-097d553f086f" providerId="AD" clId="Web-{637E0A8A-0739-9651-F3EC-40033AB84BB5}" dt="2024-02-07T14:58:22.911" v="0"/>
          <ac:picMkLst>
            <pc:docMk/>
            <pc:sldMk cId="1239121755" sldId="308"/>
            <ac:picMk id="2" creationId="{98C6898C-BE6E-679A-7F98-18AFFE622BD6}"/>
          </ac:picMkLst>
        </pc:picChg>
      </pc:sldChg>
    </pc:docChg>
  </pc:docChgLst>
  <pc:docChgLst>
    <pc:chgData name="Laura Dunn" userId="S::laudunn@toh.ca::a1b48991-b855-4e9d-9b46-097d553f086f" providerId="AD" clId="Web-{C990E2DF-2D16-4F10-98FD-7EC885B25E6C}"/>
    <pc:docChg chg="modSld">
      <pc:chgData name="Laura Dunn" userId="S::laudunn@toh.ca::a1b48991-b855-4e9d-9b46-097d553f086f" providerId="AD" clId="Web-{C990E2DF-2D16-4F10-98FD-7EC885B25E6C}" dt="2024-02-07T13:08:27.088" v="20" actId="14100"/>
      <pc:docMkLst>
        <pc:docMk/>
      </pc:docMkLst>
      <pc:sldChg chg="addSp modSp">
        <pc:chgData name="Laura Dunn" userId="S::laudunn@toh.ca::a1b48991-b855-4e9d-9b46-097d553f086f" providerId="AD" clId="Web-{C990E2DF-2D16-4F10-98FD-7EC885B25E6C}" dt="2024-02-07T13:08:27.088" v="20" actId="14100"/>
        <pc:sldMkLst>
          <pc:docMk/>
          <pc:sldMk cId="1239121755" sldId="308"/>
        </pc:sldMkLst>
        <pc:spChg chg="add mod">
          <ac:chgData name="Laura Dunn" userId="S::laudunn@toh.ca::a1b48991-b855-4e9d-9b46-097d553f086f" providerId="AD" clId="Web-{C990E2DF-2D16-4F10-98FD-7EC885B25E6C}" dt="2024-02-07T13:08:17.994" v="19" actId="1076"/>
          <ac:spMkLst>
            <pc:docMk/>
            <pc:sldMk cId="1239121755" sldId="308"/>
            <ac:spMk id="3" creationId="{0A67DBF3-5BF9-E1D1-BA2F-D8EF22E88B10}"/>
          </ac:spMkLst>
        </pc:spChg>
        <pc:spChg chg="mod">
          <ac:chgData name="Laura Dunn" userId="S::laudunn@toh.ca::a1b48991-b855-4e9d-9b46-097d553f086f" providerId="AD" clId="Web-{C990E2DF-2D16-4F10-98FD-7EC885B25E6C}" dt="2024-02-07T13:07:27.181" v="4" actId="1076"/>
          <ac:spMkLst>
            <pc:docMk/>
            <pc:sldMk cId="1239121755" sldId="308"/>
            <ac:spMk id="24" creationId="{22DE721B-C286-4AD7-AB9C-4B9E43ADBC83}"/>
          </ac:spMkLst>
        </pc:spChg>
        <pc:picChg chg="add mod">
          <ac:chgData name="Laura Dunn" userId="S::laudunn@toh.ca::a1b48991-b855-4e9d-9b46-097d553f086f" providerId="AD" clId="Web-{C990E2DF-2D16-4F10-98FD-7EC885B25E6C}" dt="2024-02-07T13:08:27.088" v="20" actId="14100"/>
          <ac:picMkLst>
            <pc:docMk/>
            <pc:sldMk cId="1239121755" sldId="308"/>
            <ac:picMk id="2" creationId="{98C6898C-BE6E-679A-7F98-18AFFE622BD6}"/>
          </ac:picMkLst>
        </pc:picChg>
      </pc:sldChg>
    </pc:docChg>
  </pc:docChgLst>
  <pc:docChgLst>
    <pc:chgData name="Laura Dunn" userId="S::laudunn@toh.ca::a1b48991-b855-4e9d-9b46-097d553f086f" providerId="AD" clId="Web-{609856B0-1E60-794C-A83B-0E6D3BAA390D}"/>
    <pc:docChg chg="modSld">
      <pc:chgData name="Laura Dunn" userId="S::laudunn@toh.ca::a1b48991-b855-4e9d-9b46-097d553f086f" providerId="AD" clId="Web-{609856B0-1E60-794C-A83B-0E6D3BAA390D}" dt="2024-02-14T16:09:03.326" v="4" actId="1076"/>
      <pc:docMkLst>
        <pc:docMk/>
      </pc:docMkLst>
      <pc:sldChg chg="modSp">
        <pc:chgData name="Laura Dunn" userId="S::laudunn@toh.ca::a1b48991-b855-4e9d-9b46-097d553f086f" providerId="AD" clId="Web-{609856B0-1E60-794C-A83B-0E6D3BAA390D}" dt="2024-02-14T16:09:03.326" v="4" actId="1076"/>
        <pc:sldMkLst>
          <pc:docMk/>
          <pc:sldMk cId="3144538563" sldId="330"/>
        </pc:sldMkLst>
        <pc:spChg chg="mod">
          <ac:chgData name="Laura Dunn" userId="S::laudunn@toh.ca::a1b48991-b855-4e9d-9b46-097d553f086f" providerId="AD" clId="Web-{609856B0-1E60-794C-A83B-0E6D3BAA390D}" dt="2024-02-14T16:09:03.326" v="4" actId="1076"/>
          <ac:spMkLst>
            <pc:docMk/>
            <pc:sldMk cId="3144538563" sldId="330"/>
            <ac:spMk id="4" creationId="{963F7EB7-B01B-6A47-0D9E-C3BEC01352A5}"/>
          </ac:spMkLst>
        </pc:spChg>
      </pc:sldChg>
    </pc:docChg>
  </pc:docChgLst>
  <pc:docChgLst>
    <pc:chgData name="Laura Dunn" userId="S::laudunn@toh.ca::a1b48991-b855-4e9d-9b46-097d553f086f" providerId="AD" clId="Web-{3FD6ABCD-0DB7-90D6-08A9-E3024A9DFB82}"/>
    <pc:docChg chg="modSld">
      <pc:chgData name="Laura Dunn" userId="S::laudunn@toh.ca::a1b48991-b855-4e9d-9b46-097d553f086f" providerId="AD" clId="Web-{3FD6ABCD-0DB7-90D6-08A9-E3024A9DFB82}" dt="2024-02-16T14:58:11.718" v="0" actId="1076"/>
      <pc:docMkLst>
        <pc:docMk/>
      </pc:docMkLst>
      <pc:sldChg chg="modSp">
        <pc:chgData name="Laura Dunn" userId="S::laudunn@toh.ca::a1b48991-b855-4e9d-9b46-097d553f086f" providerId="AD" clId="Web-{3FD6ABCD-0DB7-90D6-08A9-E3024A9DFB82}" dt="2024-02-16T14:58:11.718" v="0" actId="1076"/>
        <pc:sldMkLst>
          <pc:docMk/>
          <pc:sldMk cId="3144538563" sldId="330"/>
        </pc:sldMkLst>
        <pc:spChg chg="mod">
          <ac:chgData name="Laura Dunn" userId="S::laudunn@toh.ca::a1b48991-b855-4e9d-9b46-097d553f086f" providerId="AD" clId="Web-{3FD6ABCD-0DB7-90D6-08A9-E3024A9DFB82}" dt="2024-02-16T14:58:11.718" v="0" actId="1076"/>
          <ac:spMkLst>
            <pc:docMk/>
            <pc:sldMk cId="3144538563" sldId="330"/>
            <ac:spMk id="5" creationId="{3DFA0039-1C01-62A6-4862-8BBB1F932558}"/>
          </ac:spMkLst>
        </pc:spChg>
      </pc:sldChg>
    </pc:docChg>
  </pc:docChgLst>
  <pc:docChgLst>
    <pc:chgData name="Laura Dunn" userId="a1b48991-b855-4e9d-9b46-097d553f086f" providerId="ADAL" clId="{1857D4A8-525F-41CE-A415-C720427387F5}"/>
    <pc:docChg chg="addSld delSld modSld">
      <pc:chgData name="Laura Dunn" userId="a1b48991-b855-4e9d-9b46-097d553f086f" providerId="ADAL" clId="{1857D4A8-525F-41CE-A415-C720427387F5}" dt="2024-12-02T19:11:29.991" v="3" actId="14100"/>
      <pc:docMkLst>
        <pc:docMk/>
      </pc:docMkLst>
      <pc:sldChg chg="del">
        <pc:chgData name="Laura Dunn" userId="a1b48991-b855-4e9d-9b46-097d553f086f" providerId="ADAL" clId="{1857D4A8-525F-41CE-A415-C720427387F5}" dt="2024-12-02T19:11:18.486" v="1" actId="47"/>
        <pc:sldMkLst>
          <pc:docMk/>
          <pc:sldMk cId="3144538563" sldId="330"/>
        </pc:sldMkLst>
      </pc:sldChg>
      <pc:sldChg chg="modSp add mod">
        <pc:chgData name="Laura Dunn" userId="a1b48991-b855-4e9d-9b46-097d553f086f" providerId="ADAL" clId="{1857D4A8-525F-41CE-A415-C720427387F5}" dt="2024-12-02T19:11:29.991" v="3" actId="14100"/>
        <pc:sldMkLst>
          <pc:docMk/>
          <pc:sldMk cId="404696796" sldId="331"/>
        </pc:sldMkLst>
        <pc:spChg chg="mod">
          <ac:chgData name="Laura Dunn" userId="a1b48991-b855-4e9d-9b46-097d553f086f" providerId="ADAL" clId="{1857D4A8-525F-41CE-A415-C720427387F5}" dt="2024-12-02T19:11:29.991" v="3" actId="14100"/>
          <ac:spMkLst>
            <pc:docMk/>
            <pc:sldMk cId="404696796" sldId="331"/>
            <ac:spMk id="3" creationId="{2615CA48-11DB-489D-DDFF-1FCF87D1D3FC}"/>
          </ac:spMkLst>
        </pc:spChg>
      </pc:sldChg>
    </pc:docChg>
  </pc:docChgLst>
  <pc:docChgLst>
    <pc:chgData name="Laura Dunn" userId="S::laudunn@toh.ca::a1b48991-b855-4e9d-9b46-097d553f086f" providerId="AD" clId="Web-{38034DFA-E34A-AF30-44F1-825FA8FC6476}"/>
    <pc:docChg chg="modSld">
      <pc:chgData name="Laura Dunn" userId="S::laudunn@toh.ca::a1b48991-b855-4e9d-9b46-097d553f086f" providerId="AD" clId="Web-{38034DFA-E34A-AF30-44F1-825FA8FC6476}" dt="2024-02-16T15:22:33.167" v="18" actId="1076"/>
      <pc:docMkLst>
        <pc:docMk/>
      </pc:docMkLst>
      <pc:sldChg chg="modSp">
        <pc:chgData name="Laura Dunn" userId="S::laudunn@toh.ca::a1b48991-b855-4e9d-9b46-097d553f086f" providerId="AD" clId="Web-{38034DFA-E34A-AF30-44F1-825FA8FC6476}" dt="2024-02-16T15:22:33.167" v="18" actId="1076"/>
        <pc:sldMkLst>
          <pc:docMk/>
          <pc:sldMk cId="3144538563" sldId="330"/>
        </pc:sldMkLst>
        <pc:spChg chg="mod">
          <ac:chgData name="Laura Dunn" userId="S::laudunn@toh.ca::a1b48991-b855-4e9d-9b46-097d553f086f" providerId="AD" clId="Web-{38034DFA-E34A-AF30-44F1-825FA8FC6476}" dt="2024-02-16T15:21:46.900" v="11" actId="1076"/>
          <ac:spMkLst>
            <pc:docMk/>
            <pc:sldMk cId="3144538563" sldId="330"/>
            <ac:spMk id="4" creationId="{963F7EB7-B01B-6A47-0D9E-C3BEC01352A5}"/>
          </ac:spMkLst>
        </pc:spChg>
        <pc:spChg chg="mod">
          <ac:chgData name="Laura Dunn" userId="S::laudunn@toh.ca::a1b48991-b855-4e9d-9b46-097d553f086f" providerId="AD" clId="Web-{38034DFA-E34A-AF30-44F1-825FA8FC6476}" dt="2024-02-16T15:22:33.167" v="18" actId="1076"/>
          <ac:spMkLst>
            <pc:docMk/>
            <pc:sldMk cId="3144538563" sldId="330"/>
            <ac:spMk id="5" creationId="{3DFA0039-1C01-62A6-4862-8BBB1F932558}"/>
          </ac:spMkLst>
        </pc:spChg>
        <pc:picChg chg="mod">
          <ac:chgData name="Laura Dunn" userId="S::laudunn@toh.ca::a1b48991-b855-4e9d-9b46-097d553f086f" providerId="AD" clId="Web-{38034DFA-E34A-AF30-44F1-825FA8FC6476}" dt="2024-02-16T15:22:12.729" v="16" actId="1076"/>
          <ac:picMkLst>
            <pc:docMk/>
            <pc:sldMk cId="3144538563" sldId="330"/>
            <ac:picMk id="2" creationId="{317E07C8-8D06-5F06-4A2C-BB2FBFCAA760}"/>
          </ac:picMkLst>
        </pc:picChg>
      </pc:sldChg>
    </pc:docChg>
  </pc:docChgLst>
  <pc:docChgLst>
    <pc:chgData name="Laura Dunn" userId="S::laudunn@toh.ca::a1b48991-b855-4e9d-9b46-097d553f086f" providerId="AD" clId="Web-{2E0D2F28-393D-6448-28AA-D0EAB3272BB1}"/>
    <pc:docChg chg="addSld modSld sldOrd">
      <pc:chgData name="Laura Dunn" userId="S::laudunn@toh.ca::a1b48991-b855-4e9d-9b46-097d553f086f" providerId="AD" clId="Web-{2E0D2F28-393D-6448-28AA-D0EAB3272BB1}" dt="2024-02-14T15:57:43.158" v="34" actId="20577"/>
      <pc:docMkLst>
        <pc:docMk/>
      </pc:docMkLst>
      <pc:sldChg chg="addSp delSp modSp new ord">
        <pc:chgData name="Laura Dunn" userId="S::laudunn@toh.ca::a1b48991-b855-4e9d-9b46-097d553f086f" providerId="AD" clId="Web-{2E0D2F28-393D-6448-28AA-D0EAB3272BB1}" dt="2024-02-14T15:57:43.158" v="34" actId="20577"/>
        <pc:sldMkLst>
          <pc:docMk/>
          <pc:sldMk cId="3144538563" sldId="330"/>
        </pc:sldMkLst>
        <pc:spChg chg="add del">
          <ac:chgData name="Laura Dunn" userId="S::laudunn@toh.ca::a1b48991-b855-4e9d-9b46-097d553f086f" providerId="AD" clId="Web-{2E0D2F28-393D-6448-28AA-D0EAB3272BB1}" dt="2024-02-14T15:55:09.406" v="7"/>
          <ac:spMkLst>
            <pc:docMk/>
            <pc:sldMk cId="3144538563" sldId="330"/>
            <ac:spMk id="3" creationId="{7CE45036-B9D4-9219-370E-29961C17975B}"/>
          </ac:spMkLst>
        </pc:spChg>
        <pc:spChg chg="add mod">
          <ac:chgData name="Laura Dunn" userId="S::laudunn@toh.ca::a1b48991-b855-4e9d-9b46-097d553f086f" providerId="AD" clId="Web-{2E0D2F28-393D-6448-28AA-D0EAB3272BB1}" dt="2024-02-14T15:57:43.158" v="34" actId="20577"/>
          <ac:spMkLst>
            <pc:docMk/>
            <pc:sldMk cId="3144538563" sldId="330"/>
            <ac:spMk id="4" creationId="{963F7EB7-B01B-6A47-0D9E-C3BEC01352A5}"/>
          </ac:spMkLst>
        </pc:spChg>
        <pc:spChg chg="add mod">
          <ac:chgData name="Laura Dunn" userId="S::laudunn@toh.ca::a1b48991-b855-4e9d-9b46-097d553f086f" providerId="AD" clId="Web-{2E0D2F28-393D-6448-28AA-D0EAB3272BB1}" dt="2024-02-14T15:56:34.064" v="25" actId="1076"/>
          <ac:spMkLst>
            <pc:docMk/>
            <pc:sldMk cId="3144538563" sldId="330"/>
            <ac:spMk id="5" creationId="{3DFA0039-1C01-62A6-4862-8BBB1F932558}"/>
          </ac:spMkLst>
        </pc:spChg>
        <pc:picChg chg="add mod">
          <ac:chgData name="Laura Dunn" userId="S::laudunn@toh.ca::a1b48991-b855-4e9d-9b46-097d553f086f" providerId="AD" clId="Web-{2E0D2F28-393D-6448-28AA-D0EAB3272BB1}" dt="2024-02-14T15:54:52.124" v="5" actId="1076"/>
          <ac:picMkLst>
            <pc:docMk/>
            <pc:sldMk cId="3144538563" sldId="330"/>
            <ac:picMk id="2" creationId="{317E07C8-8D06-5F06-4A2C-BB2FBFCAA76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4636"/>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854"/>
            </a:lvl1pPr>
            <a:lvl2pPr marL="353278" indent="0" algn="ctr">
              <a:buNone/>
              <a:defRPr sz="1545"/>
            </a:lvl2pPr>
            <a:lvl3pPr marL="706557" indent="0" algn="ctr">
              <a:buNone/>
              <a:defRPr sz="1391"/>
            </a:lvl3pPr>
            <a:lvl4pPr marL="1059835" indent="0" algn="ctr">
              <a:buNone/>
              <a:defRPr sz="1236"/>
            </a:lvl4pPr>
            <a:lvl5pPr marL="1413114" indent="0" algn="ctr">
              <a:buNone/>
              <a:defRPr sz="1236"/>
            </a:lvl5pPr>
            <a:lvl6pPr marL="1766392" indent="0" algn="ctr">
              <a:buNone/>
              <a:defRPr sz="1236"/>
            </a:lvl6pPr>
            <a:lvl7pPr marL="2119671" indent="0" algn="ctr">
              <a:buNone/>
              <a:defRPr sz="1236"/>
            </a:lvl7pPr>
            <a:lvl8pPr marL="2472949" indent="0" algn="ctr">
              <a:buNone/>
              <a:defRPr sz="1236"/>
            </a:lvl8pPr>
            <a:lvl9pPr marL="2826228" indent="0" algn="ctr">
              <a:buNone/>
              <a:defRPr sz="1236"/>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9326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2277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1" y="5282989"/>
            <a:ext cx="5829300" cy="2428451"/>
          </a:xfrm>
        </p:spPr>
        <p:txBody>
          <a:bodyPr/>
          <a:lstStyle>
            <a:lvl1pPr marL="0" indent="0" algn="ctr">
              <a:buNone/>
              <a:defRPr sz="2040"/>
            </a:lvl1pPr>
            <a:lvl2pPr marL="388616" indent="0" algn="ctr">
              <a:buNone/>
              <a:defRPr sz="1700"/>
            </a:lvl2pPr>
            <a:lvl3pPr marL="777232" indent="0" algn="ctr">
              <a:buNone/>
              <a:defRPr sz="1530"/>
            </a:lvl3pPr>
            <a:lvl4pPr marL="1165847" indent="0" algn="ctr">
              <a:buNone/>
              <a:defRPr sz="1360"/>
            </a:lvl4pPr>
            <a:lvl5pPr marL="1554463" indent="0" algn="ctr">
              <a:buNone/>
              <a:defRPr sz="1360"/>
            </a:lvl5pPr>
            <a:lvl6pPr marL="1943079" indent="0" algn="ctr">
              <a:buNone/>
              <a:defRPr sz="1360"/>
            </a:lvl6pPr>
            <a:lvl7pPr marL="2331695" indent="0" algn="ctr">
              <a:buNone/>
              <a:defRPr sz="1360"/>
            </a:lvl7pPr>
            <a:lvl8pPr marL="2720309" indent="0" algn="ctr">
              <a:buNone/>
              <a:defRPr sz="1360"/>
            </a:lvl8pPr>
            <a:lvl9pPr marL="3108925"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479853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9079433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9"/>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16" indent="0">
              <a:buNone/>
              <a:defRPr sz="1700">
                <a:solidFill>
                  <a:schemeClr val="tx1">
                    <a:tint val="75000"/>
                  </a:schemeClr>
                </a:solidFill>
              </a:defRPr>
            </a:lvl2pPr>
            <a:lvl3pPr marL="777232" indent="0">
              <a:buNone/>
              <a:defRPr sz="1530">
                <a:solidFill>
                  <a:schemeClr val="tx1">
                    <a:tint val="75000"/>
                  </a:schemeClr>
                </a:solidFill>
              </a:defRPr>
            </a:lvl3pPr>
            <a:lvl4pPr marL="1165847" indent="0">
              <a:buNone/>
              <a:defRPr sz="1360">
                <a:solidFill>
                  <a:schemeClr val="tx1">
                    <a:tint val="75000"/>
                  </a:schemeClr>
                </a:solidFill>
              </a:defRPr>
            </a:lvl4pPr>
            <a:lvl5pPr marL="1554463" indent="0">
              <a:buNone/>
              <a:defRPr sz="1360">
                <a:solidFill>
                  <a:schemeClr val="tx1">
                    <a:tint val="75000"/>
                  </a:schemeClr>
                </a:solidFill>
              </a:defRPr>
            </a:lvl5pPr>
            <a:lvl6pPr marL="1943079" indent="0">
              <a:buNone/>
              <a:defRPr sz="1360">
                <a:solidFill>
                  <a:schemeClr val="tx1">
                    <a:tint val="75000"/>
                  </a:schemeClr>
                </a:solidFill>
              </a:defRPr>
            </a:lvl6pPr>
            <a:lvl7pPr marL="2331695" indent="0">
              <a:buNone/>
              <a:defRPr sz="1360">
                <a:solidFill>
                  <a:schemeClr val="tx1">
                    <a:tint val="75000"/>
                  </a:schemeClr>
                </a:solidFill>
              </a:defRPr>
            </a:lvl7pPr>
            <a:lvl8pPr marL="2720309" indent="0">
              <a:buNone/>
              <a:defRPr sz="1360">
                <a:solidFill>
                  <a:schemeClr val="tx1">
                    <a:tint val="75000"/>
                  </a:schemeClr>
                </a:solidFill>
              </a:defRPr>
            </a:lvl8pPr>
            <a:lvl9pPr marL="3108925"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616837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7"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965392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4086286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3736069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8152768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3" y="1448226"/>
            <a:ext cx="3934777"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412029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6"/>
            <a:ext cx="3934777" cy="7147983"/>
          </a:xfrm>
        </p:spPr>
        <p:txBody>
          <a:bodyPr anchor="t"/>
          <a:lstStyle>
            <a:lvl1pPr marL="0" indent="0">
              <a:buNone/>
              <a:defRPr sz="2720"/>
            </a:lvl1pPr>
            <a:lvl2pPr marL="388616" indent="0">
              <a:buNone/>
              <a:defRPr sz="2380"/>
            </a:lvl2pPr>
            <a:lvl3pPr marL="777232" indent="0">
              <a:buNone/>
              <a:defRPr sz="2040"/>
            </a:lvl3pPr>
            <a:lvl4pPr marL="1165847" indent="0">
              <a:buNone/>
              <a:defRPr sz="1700"/>
            </a:lvl4pPr>
            <a:lvl5pPr marL="1554463" indent="0">
              <a:buNone/>
              <a:defRPr sz="1700"/>
            </a:lvl5pPr>
            <a:lvl6pPr marL="1943079" indent="0">
              <a:buNone/>
              <a:defRPr sz="1700"/>
            </a:lvl6pPr>
            <a:lvl7pPr marL="2331695" indent="0">
              <a:buNone/>
              <a:defRPr sz="1700"/>
            </a:lvl7pPr>
            <a:lvl8pPr marL="2720309" indent="0">
              <a:buNone/>
              <a:defRPr sz="1700"/>
            </a:lvl8pPr>
            <a:lvl9pPr marL="3108925"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0337189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7038962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933262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4636"/>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1854">
                <a:solidFill>
                  <a:schemeClr val="tx1"/>
                </a:solidFill>
              </a:defRPr>
            </a:lvl1pPr>
            <a:lvl2pPr marL="353278" indent="0">
              <a:buNone/>
              <a:defRPr sz="1545">
                <a:solidFill>
                  <a:schemeClr val="tx1">
                    <a:tint val="75000"/>
                  </a:schemeClr>
                </a:solidFill>
              </a:defRPr>
            </a:lvl2pPr>
            <a:lvl3pPr marL="706557" indent="0">
              <a:buNone/>
              <a:defRPr sz="1391">
                <a:solidFill>
                  <a:schemeClr val="tx1">
                    <a:tint val="75000"/>
                  </a:schemeClr>
                </a:solidFill>
              </a:defRPr>
            </a:lvl3pPr>
            <a:lvl4pPr marL="1059835" indent="0">
              <a:buNone/>
              <a:defRPr sz="1236">
                <a:solidFill>
                  <a:schemeClr val="tx1">
                    <a:tint val="75000"/>
                  </a:schemeClr>
                </a:solidFill>
              </a:defRPr>
            </a:lvl4pPr>
            <a:lvl5pPr marL="1413114" indent="0">
              <a:buNone/>
              <a:defRPr sz="1236">
                <a:solidFill>
                  <a:schemeClr val="tx1">
                    <a:tint val="75000"/>
                  </a:schemeClr>
                </a:solidFill>
              </a:defRPr>
            </a:lvl5pPr>
            <a:lvl6pPr marL="1766392" indent="0">
              <a:buNone/>
              <a:defRPr sz="1236">
                <a:solidFill>
                  <a:schemeClr val="tx1">
                    <a:tint val="75000"/>
                  </a:schemeClr>
                </a:solidFill>
              </a:defRPr>
            </a:lvl6pPr>
            <a:lvl7pPr marL="2119671" indent="0">
              <a:buNone/>
              <a:defRPr sz="1236">
                <a:solidFill>
                  <a:schemeClr val="tx1">
                    <a:tint val="75000"/>
                  </a:schemeClr>
                </a:solidFill>
              </a:defRPr>
            </a:lvl7pPr>
            <a:lvl8pPr marL="2472949" indent="0">
              <a:buNone/>
              <a:defRPr sz="1236">
                <a:solidFill>
                  <a:schemeClr val="tx1">
                    <a:tint val="75000"/>
                  </a:schemeClr>
                </a:solidFill>
              </a:defRPr>
            </a:lvl8pPr>
            <a:lvl9pPr marL="2826228" indent="0">
              <a:buNone/>
              <a:defRPr sz="123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35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78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732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9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81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473"/>
            </a:lvl1pPr>
            <a:lvl2pPr>
              <a:defRPr sz="2164"/>
            </a:lvl2pPr>
            <a:lvl3pPr>
              <a:defRPr sz="1854"/>
            </a:lvl3pPr>
            <a:lvl4pPr>
              <a:defRPr sz="1545"/>
            </a:lvl4pPr>
            <a:lvl5pPr>
              <a:defRPr sz="1545"/>
            </a:lvl5pPr>
            <a:lvl6pPr>
              <a:defRPr sz="1545"/>
            </a:lvl6pPr>
            <a:lvl7pPr>
              <a:defRPr sz="1545"/>
            </a:lvl7pPr>
            <a:lvl8pPr>
              <a:defRPr sz="1545"/>
            </a:lvl8pPr>
            <a:lvl9pPr>
              <a:defRPr sz="15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24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473"/>
            </a:lvl1pPr>
            <a:lvl2pPr marL="353278" indent="0">
              <a:buNone/>
              <a:defRPr sz="2164"/>
            </a:lvl2pPr>
            <a:lvl3pPr marL="706557" indent="0">
              <a:buNone/>
              <a:defRPr sz="1854"/>
            </a:lvl3pPr>
            <a:lvl4pPr marL="1059835" indent="0">
              <a:buNone/>
              <a:defRPr sz="1545"/>
            </a:lvl4pPr>
            <a:lvl5pPr marL="1413114" indent="0">
              <a:buNone/>
              <a:defRPr sz="1545"/>
            </a:lvl5pPr>
            <a:lvl6pPr marL="1766392" indent="0">
              <a:buNone/>
              <a:defRPr sz="1545"/>
            </a:lvl6pPr>
            <a:lvl7pPr marL="2119671" indent="0">
              <a:buNone/>
              <a:defRPr sz="1545"/>
            </a:lvl7pPr>
            <a:lvl8pPr marL="2472949" indent="0">
              <a:buNone/>
              <a:defRPr sz="1545"/>
            </a:lvl8pPr>
            <a:lvl9pPr marL="2826228" indent="0">
              <a:buNone/>
              <a:defRPr sz="1545"/>
            </a:lvl9pPr>
          </a:lstStyle>
          <a:p>
            <a:endParaRPr lang="en-US"/>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452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927">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92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927">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306230930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32"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07" indent="-194307" algn="l" defTabSz="777232"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23" indent="-194307" algn="l" defTabSz="777232"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39" indent="-194307" algn="l" defTabSz="777232"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55"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70"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386"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02"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18"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33"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32" rtl="0" eaLnBrk="1" latinLnBrk="0" hangingPunct="1">
        <a:defRPr sz="1530" kern="1200">
          <a:solidFill>
            <a:schemeClr val="tx1"/>
          </a:solidFill>
          <a:latin typeface="+mn-lt"/>
          <a:ea typeface="+mn-ea"/>
          <a:cs typeface="+mn-cs"/>
        </a:defRPr>
      </a:lvl1pPr>
      <a:lvl2pPr marL="388616" algn="l" defTabSz="777232" rtl="0" eaLnBrk="1" latinLnBrk="0" hangingPunct="1">
        <a:defRPr sz="1530" kern="1200">
          <a:solidFill>
            <a:schemeClr val="tx1"/>
          </a:solidFill>
          <a:latin typeface="+mn-lt"/>
          <a:ea typeface="+mn-ea"/>
          <a:cs typeface="+mn-cs"/>
        </a:defRPr>
      </a:lvl2pPr>
      <a:lvl3pPr marL="777232" algn="l" defTabSz="777232" rtl="0" eaLnBrk="1" latinLnBrk="0" hangingPunct="1">
        <a:defRPr sz="1530" kern="1200">
          <a:solidFill>
            <a:schemeClr val="tx1"/>
          </a:solidFill>
          <a:latin typeface="+mn-lt"/>
          <a:ea typeface="+mn-ea"/>
          <a:cs typeface="+mn-cs"/>
        </a:defRPr>
      </a:lvl3pPr>
      <a:lvl4pPr marL="1165847" algn="l" defTabSz="777232" rtl="0" eaLnBrk="1" latinLnBrk="0" hangingPunct="1">
        <a:defRPr sz="1530" kern="1200">
          <a:solidFill>
            <a:schemeClr val="tx1"/>
          </a:solidFill>
          <a:latin typeface="+mn-lt"/>
          <a:ea typeface="+mn-ea"/>
          <a:cs typeface="+mn-cs"/>
        </a:defRPr>
      </a:lvl4pPr>
      <a:lvl5pPr marL="1554463" algn="l" defTabSz="777232" rtl="0" eaLnBrk="1" latinLnBrk="0" hangingPunct="1">
        <a:defRPr sz="1530" kern="1200">
          <a:solidFill>
            <a:schemeClr val="tx1"/>
          </a:solidFill>
          <a:latin typeface="+mn-lt"/>
          <a:ea typeface="+mn-ea"/>
          <a:cs typeface="+mn-cs"/>
        </a:defRPr>
      </a:lvl5pPr>
      <a:lvl6pPr marL="1943079" algn="l" defTabSz="777232" rtl="0" eaLnBrk="1" latinLnBrk="0" hangingPunct="1">
        <a:defRPr sz="1530" kern="1200">
          <a:solidFill>
            <a:schemeClr val="tx1"/>
          </a:solidFill>
          <a:latin typeface="+mn-lt"/>
          <a:ea typeface="+mn-ea"/>
          <a:cs typeface="+mn-cs"/>
        </a:defRPr>
      </a:lvl6pPr>
      <a:lvl7pPr marL="2331695" algn="l" defTabSz="777232" rtl="0" eaLnBrk="1" latinLnBrk="0" hangingPunct="1">
        <a:defRPr sz="1530" kern="1200">
          <a:solidFill>
            <a:schemeClr val="tx1"/>
          </a:solidFill>
          <a:latin typeface="+mn-lt"/>
          <a:ea typeface="+mn-ea"/>
          <a:cs typeface="+mn-cs"/>
        </a:defRPr>
      </a:lvl7pPr>
      <a:lvl8pPr marL="2720309" algn="l" defTabSz="777232" rtl="0" eaLnBrk="1" latinLnBrk="0" hangingPunct="1">
        <a:defRPr sz="1530" kern="1200">
          <a:solidFill>
            <a:schemeClr val="tx1"/>
          </a:solidFill>
          <a:latin typeface="+mn-lt"/>
          <a:ea typeface="+mn-ea"/>
          <a:cs typeface="+mn-cs"/>
        </a:defRPr>
      </a:lvl8pPr>
      <a:lvl9pPr marL="3108925" algn="l" defTabSz="77723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82236" y="7448679"/>
            <a:ext cx="6207927" cy="1574074"/>
          </a:xfrm>
          <a:prstGeom prst="rect">
            <a:avLst/>
          </a:prstGeom>
          <a:noFill/>
        </p:spPr>
        <p:txBody>
          <a:bodyPr rot="0" spcFirstLastPara="0" vertOverflow="overflow" horzOverflow="overflow" vert="horz" wrap="square" lIns="89934" tIns="44967" rIns="89934" bIns="44967" numCol="1" spcCol="0" rtlCol="0" fromWordArt="0" anchor="t" anchorCtr="0" forceAA="0" compatLnSpc="1">
            <a:prstTxWarp prst="textNoShape">
              <a:avLst/>
            </a:prstTxWarp>
            <a:spAutoFit/>
          </a:bodyPr>
          <a:lstStyle/>
          <a:p>
            <a:pPr defTabSz="899367">
              <a:defRPr/>
            </a:pPr>
            <a:r>
              <a:rPr lang="en-US" sz="1377"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1125734" y="3744841"/>
            <a:ext cx="5520932" cy="2568718"/>
          </a:xfrm>
          <a:prstGeom prst="rect">
            <a:avLst/>
          </a:prstGeom>
          <a:noFill/>
        </p:spPr>
        <p:txBody>
          <a:bodyPr wrap="square">
            <a:spAutoFit/>
          </a:bodyPr>
          <a:lstStyle/>
          <a:p>
            <a:pPr algn="ctr" defTabSz="899367">
              <a:defRPr/>
            </a:pPr>
            <a:r>
              <a:rPr lang="en-US" sz="5888" dirty="0">
                <a:solidFill>
                  <a:srgbClr val="E7E6E6">
                    <a:lumMod val="10000"/>
                  </a:srgbClr>
                </a:solidFill>
                <a:latin typeface="Calibri"/>
                <a:ea typeface="Open Sans"/>
                <a:cs typeface="Calibri"/>
              </a:rPr>
              <a:t>Aphasia</a:t>
            </a:r>
          </a:p>
          <a:p>
            <a:pPr algn="ctr" defTabSz="899367">
              <a:defRPr/>
            </a:pPr>
            <a:r>
              <a:rPr lang="en-US" sz="5888" dirty="0">
                <a:solidFill>
                  <a:srgbClr val="E7E6E6">
                    <a:lumMod val="10000"/>
                  </a:srgbClr>
                </a:solidFill>
                <a:latin typeface="Calibri"/>
                <a:ea typeface="Open Sans"/>
                <a:cs typeface="Calibri"/>
              </a:rPr>
              <a:t>Wallet Cards</a:t>
            </a:r>
          </a:p>
          <a:p>
            <a:pPr algn="ctr" defTabSz="899367">
              <a:defRPr/>
            </a:pPr>
            <a:endParaRPr lang="en-US" sz="1967" dirty="0">
              <a:solidFill>
                <a:srgbClr val="E7E6E6">
                  <a:lumMod val="10000"/>
                </a:srgbClr>
              </a:solidFill>
              <a:latin typeface="Open Sans"/>
              <a:ea typeface="+mn-lt"/>
              <a:cs typeface="Calibri" panose="020F0502020204030204"/>
            </a:endParaRPr>
          </a:p>
          <a:p>
            <a:pPr algn="ctr" defTabSz="899367">
              <a:defRPr/>
            </a:pPr>
            <a:r>
              <a:rPr lang="en-US" sz="2360" b="1" dirty="0">
                <a:solidFill>
                  <a:srgbClr val="E7E6E6">
                    <a:lumMod val="10000"/>
                  </a:srgbClr>
                </a:solidFill>
                <a:latin typeface="Calibri"/>
                <a:ea typeface="+mn-lt"/>
                <a:cs typeface="Calibri" panose="020F0502020204030204"/>
              </a:rPr>
              <a:t>Aphasia-friendly toolkit Feb 2024 </a:t>
            </a:r>
            <a:endParaRPr lang="en-US" sz="2360"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869" y="1226769"/>
            <a:ext cx="2798293" cy="1017560"/>
          </a:xfrm>
          <a:prstGeom prst="rect">
            <a:avLst/>
          </a:prstGeom>
        </p:spPr>
      </p:pic>
      <p:sp>
        <p:nvSpPr>
          <p:cNvPr id="3" name="Rectangle 2">
            <a:extLst>
              <a:ext uri="{FF2B5EF4-FFF2-40B4-BE49-F238E27FC236}">
                <a16:creationId xmlns:a16="http://schemas.microsoft.com/office/drawing/2014/main" id="{2615CA48-11DB-489D-DDFF-1FCF87D1D3FC}"/>
              </a:ext>
            </a:extLst>
          </p:cNvPr>
          <p:cNvSpPr/>
          <p:nvPr/>
        </p:nvSpPr>
        <p:spPr>
          <a:xfrm>
            <a:off x="0" y="0"/>
            <a:ext cx="7772400" cy="10058400"/>
          </a:xfrm>
          <a:prstGeom prst="rect">
            <a:avLst/>
          </a:prstGeom>
          <a:noFill/>
          <a:ln w="76200">
            <a:solidFill>
              <a:schemeClr val="bg2">
                <a:lumMod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899367"/>
            <a:endParaRPr lang="en-CA" sz="1770">
              <a:solidFill>
                <a:prstClr val="white"/>
              </a:solidFill>
              <a:latin typeface="Calibri" panose="020F0502020204030204"/>
            </a:endParaRPr>
          </a:p>
        </p:txBody>
      </p:sp>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235" y="1081446"/>
            <a:ext cx="2798293" cy="1287215"/>
          </a:xfrm>
          <a:prstGeom prst="rect">
            <a:avLst/>
          </a:prstGeom>
        </p:spPr>
      </p:pic>
    </p:spTree>
    <p:extLst>
      <p:ext uri="{BB962C8B-B14F-4D97-AF65-F5344CB8AC3E}">
        <p14:creationId xmlns:p14="http://schemas.microsoft.com/office/powerpoint/2010/main" val="404696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22">
            <a:extLst>
              <a:ext uri="{FF2B5EF4-FFF2-40B4-BE49-F238E27FC236}">
                <a16:creationId xmlns:a16="http://schemas.microsoft.com/office/drawing/2014/main" id="{1B9E11EF-1472-F2AD-AD44-9C67E9688ACC}"/>
              </a:ext>
            </a:extLst>
          </p:cNvPr>
          <p:cNvGraphicFramePr>
            <a:graphicFrameLocks noGrp="1"/>
          </p:cNvGraphicFramePr>
          <p:nvPr>
            <p:extLst>
              <p:ext uri="{D42A27DB-BD31-4B8C-83A1-F6EECF244321}">
                <p14:modId xmlns:p14="http://schemas.microsoft.com/office/powerpoint/2010/main" val="2029310405"/>
              </p:ext>
            </p:extLst>
          </p:nvPr>
        </p:nvGraphicFramePr>
        <p:xfrm>
          <a:off x="559821" y="1133525"/>
          <a:ext cx="6525808" cy="7802880"/>
        </p:xfrm>
        <a:graphic>
          <a:graphicData uri="http://schemas.openxmlformats.org/drawingml/2006/table">
            <a:tbl>
              <a:tblPr firstRow="1" bandRow="1">
                <a:tableStyleId>{5940675A-B579-460E-94D1-54222C63F5DA}</a:tableStyleId>
              </a:tblPr>
              <a:tblGrid>
                <a:gridCol w="3271035">
                  <a:extLst>
                    <a:ext uri="{9D8B030D-6E8A-4147-A177-3AD203B41FA5}">
                      <a16:colId xmlns:a16="http://schemas.microsoft.com/office/drawing/2014/main" val="710074797"/>
                    </a:ext>
                  </a:extLst>
                </a:gridCol>
                <a:gridCol w="3254773">
                  <a:extLst>
                    <a:ext uri="{9D8B030D-6E8A-4147-A177-3AD203B41FA5}">
                      <a16:colId xmlns:a16="http://schemas.microsoft.com/office/drawing/2014/main" val="4026485156"/>
                    </a:ext>
                  </a:extLst>
                </a:gridCol>
              </a:tblGrid>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lvl="0" algn="l">
                        <a:lnSpc>
                          <a:spcPct val="100000"/>
                        </a:lnSpc>
                        <a:spcBef>
                          <a:spcPts val="0"/>
                        </a:spcBef>
                        <a:spcAft>
                          <a:spcPts val="0"/>
                        </a:spcAft>
                        <a:buNone/>
                      </a:pPr>
                      <a:r>
                        <a:rPr lang="en-US" sz="1200" b="0" i="0" u="none" strike="noStrike" noProof="0" dirty="0">
                          <a:latin typeface="Arial"/>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de </a:t>
                      </a:r>
                      <a:r>
                        <a:rPr lang="en-US" sz="1200" b="0" i="0" u="none" strike="noStrike" noProof="0" dirty="0" err="1">
                          <a:latin typeface="Century Gothic"/>
                        </a:rPr>
                        <a:t>l’</a:t>
                      </a:r>
                      <a:r>
                        <a:rPr lang="en-US" sz="1200" b="1" i="0" u="none" strike="noStrike" noProof="0" dirty="0" err="1">
                          <a:latin typeface="Century Gothic"/>
                        </a:rPr>
                        <a:t>APRAXIE</a:t>
                      </a:r>
                      <a:r>
                        <a:rPr lang="en-US" sz="1200" b="1" i="0" u="none" strike="noStrike" noProof="0" dirty="0">
                          <a:latin typeface="Century Gothic"/>
                        </a:rPr>
                        <a:t>. </a:t>
                      </a:r>
                      <a:endParaRPr lang="en-US" sz="1200" b="0" i="0" u="none" strike="noStrike" noProof="0" dirty="0">
                        <a:latin typeface="Century Gothic"/>
                      </a:endParaRPr>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un trouble de la communication. </a:t>
                      </a:r>
                    </a:p>
                    <a:p>
                      <a:pPr lvl="0" algn="l">
                        <a:lnSpc>
                          <a:spcPct val="100000"/>
                        </a:lnSpc>
                        <a:spcBef>
                          <a:spcPts val="0"/>
                        </a:spcBef>
                        <a:spcAft>
                          <a:spcPts val="0"/>
                        </a:spcAft>
                        <a:buNone/>
                      </a:pPr>
                      <a:r>
                        <a:rPr lang="en-US" sz="1200" b="0" i="0" u="none" strike="noStrike" noProof="0" dirty="0">
                          <a:latin typeface="Century Gothic"/>
                        </a:rPr>
                        <a:t>    Cela </a:t>
                      </a:r>
                      <a:r>
                        <a:rPr lang="en-US" sz="1200" b="0" i="0" u="none" strike="noStrike" noProof="0" dirty="0" err="1">
                          <a:latin typeface="Century Gothic"/>
                        </a:rPr>
                        <a:t>n’affecte</a:t>
                      </a:r>
                      <a:r>
                        <a:rPr lang="en-US" sz="1200" b="0" i="0" u="none" strike="noStrike" noProof="0" dirty="0">
                          <a:latin typeface="Century Gothic"/>
                        </a:rPr>
                        <a:t> pas </a:t>
                      </a:r>
                      <a:r>
                        <a:rPr lang="en-US" sz="1200" b="0" i="0" u="none" strike="noStrike" noProof="0" dirty="0" err="1">
                          <a:latin typeface="Century Gothic"/>
                        </a:rPr>
                        <a:t>mon</a:t>
                      </a:r>
                      <a:r>
                        <a:rPr lang="en-US" sz="1200" b="0" i="0" u="none" strike="noStrike" noProof="0" dirty="0">
                          <a:latin typeface="Century Gothic"/>
                        </a:rPr>
                        <a:t> intelligence.</a:t>
                      </a:r>
                      <a:endParaRPr lang="en-US"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p>
                    <a:p>
                      <a:pPr lvl="0" algn="l">
                        <a:lnSpc>
                          <a:spcPct val="100000"/>
                        </a:lnSpc>
                        <a:spcBef>
                          <a:spcPts val="0"/>
                        </a:spcBef>
                        <a:spcAft>
                          <a:spcPts val="0"/>
                        </a:spcAft>
                        <a:buNone/>
                      </a:pPr>
                      <a:r>
                        <a:rPr lang="en-US" sz="1200" b="0" i="0" u="none" strike="noStrike" noProof="0" dirty="0">
                          <a:latin typeface="Century Gothic"/>
                        </a:rPr>
                        <a:t>DDN:    ______________________</a:t>
                      </a:r>
                    </a:p>
                    <a:p>
                      <a:pPr lvl="0" algn="l">
                        <a:lnSpc>
                          <a:spcPct val="100000"/>
                        </a:lnSpc>
                        <a:spcBef>
                          <a:spcPts val="0"/>
                        </a:spcBef>
                        <a:spcAft>
                          <a:spcPts val="0"/>
                        </a:spcAft>
                        <a:buNone/>
                      </a:pPr>
                      <a:r>
                        <a:rPr lang="en-US" sz="1200" b="0" i="0" u="none" strike="noStrike" noProof="0" dirty="0">
                          <a:latin typeface="Century Gothic"/>
                        </a:rPr>
                        <a:t>Personne </a:t>
                      </a:r>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___________________________</a:t>
                      </a: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b="0" i="0" u="none" strike="noStrike" noProof="0">
                        <a:latin typeface="Century Gothic"/>
                      </a:endParaRPr>
                    </a:p>
                  </a:txBody>
                  <a:tcPr>
                    <a:lnB w="12700">
                      <a:solidFill>
                        <a:schemeClr val="tx1"/>
                      </a:solidFill>
                    </a:lnB>
                  </a:tcPr>
                </a:tc>
                <a:extLst>
                  <a:ext uri="{0D108BD9-81ED-4DB2-BD59-A6C34878D82A}">
                    <a16:rowId xmlns:a16="http://schemas.microsoft.com/office/drawing/2014/main" val="1163068288"/>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de </a:t>
                      </a:r>
                      <a:r>
                        <a:rPr lang="en-US" sz="1200" b="0" i="0" u="none" strike="noStrike" noProof="0" dirty="0" err="1">
                          <a:latin typeface="Century Gothic"/>
                        </a:rPr>
                        <a:t>l’</a:t>
                      </a:r>
                      <a:r>
                        <a:rPr lang="en-US" sz="1200" b="1" i="0" u="none" strike="noStrike" noProof="0" dirty="0" err="1">
                          <a:latin typeface="Century Gothic"/>
                        </a:rPr>
                        <a:t>APRAXIE</a:t>
                      </a:r>
                      <a:r>
                        <a:rPr lang="en-US" sz="1200" b="1"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un trouble de la communication.</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Cela </a:t>
                      </a:r>
                      <a:r>
                        <a:rPr lang="en-US" sz="1200" b="0" i="0" u="none" strike="noStrike" noProof="0" dirty="0" err="1">
                          <a:latin typeface="Century Gothic"/>
                        </a:rPr>
                        <a:t>n’affecte</a:t>
                      </a:r>
                      <a:r>
                        <a:rPr lang="en-US" sz="1200" b="0" i="0" u="none" strike="noStrike" noProof="0" dirty="0">
                          <a:latin typeface="Century Gothic"/>
                        </a:rPr>
                        <a:t> pas </a:t>
                      </a:r>
                      <a:r>
                        <a:rPr lang="en-US" sz="1200" b="0" i="0" u="none" strike="noStrike" noProof="0" dirty="0" err="1">
                          <a:latin typeface="Century Gothic"/>
                        </a:rPr>
                        <a:t>mon</a:t>
                      </a:r>
                      <a:r>
                        <a:rPr lang="en-US" sz="1200" b="0" i="0" u="none" strike="noStrike" noProof="0" dirty="0">
                          <a:latin typeface="Century Gothic"/>
                        </a:rPr>
                        <a:t> intelligence.</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b="0" i="0" u="none" strike="noStrike" noProof="0" dirty="0"/>
                    </a:p>
                  </a:txBody>
                  <a:tcPr>
                    <a:lnR w="12700">
                      <a:solidFill>
                        <a:schemeClr val="tx1"/>
                      </a:solidFill>
                    </a:lnR>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endParaRPr lang="en-US" sz="900" b="0" i="0" u="none" strike="noStrike" noProof="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dirty="0" err="1"/>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2048831"/>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b="0" i="0" u="none" strike="noStrike" noProof="0" dirty="0"/>
                    </a:p>
                    <a:p>
                      <a:pPr marL="0" marR="0" lvl="0" indent="0" algn="l">
                        <a:lnSpc>
                          <a:spcPct val="100000"/>
                        </a:lnSpc>
                        <a:spcBef>
                          <a:spcPts val="0"/>
                        </a:spcBef>
                        <a:spcAft>
                          <a:spcPts val="0"/>
                        </a:spcAft>
                        <a:buNone/>
                      </a:pPr>
                      <a:r>
                        <a:rPr lang="en-US" sz="6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de </a:t>
                      </a:r>
                      <a:r>
                        <a:rPr lang="en-US" sz="1200" b="0" i="0" u="none" strike="noStrike" noProof="0" dirty="0" err="1">
                          <a:latin typeface="Century Gothic"/>
                        </a:rPr>
                        <a:t>l’</a:t>
                      </a:r>
                      <a:r>
                        <a:rPr lang="en-US" sz="1200" b="1" i="0" u="none" strike="noStrike" noProof="0" dirty="0" err="1">
                          <a:latin typeface="Century Gothic"/>
                        </a:rPr>
                        <a:t>APRAXIE</a:t>
                      </a:r>
                      <a:r>
                        <a:rPr lang="en-US" sz="1200" b="1"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un trouble de la communication.        Cela </a:t>
                      </a:r>
                      <a:r>
                        <a:rPr lang="en-US" sz="1200" b="0" i="0" u="none" strike="noStrike" noProof="0" err="1">
                          <a:latin typeface="Century Gothic"/>
                        </a:rPr>
                        <a:t>n’affecte</a:t>
                      </a:r>
                      <a:r>
                        <a:rPr lang="en-US" sz="1200" b="0" i="0" u="none" strike="noStrike" noProof="0" dirty="0">
                          <a:latin typeface="Century Gothic"/>
                        </a:rPr>
                        <a:t> pas </a:t>
                      </a:r>
                      <a:r>
                        <a:rPr lang="en-US" sz="1200" b="0" i="0" u="none" strike="noStrike" noProof="0" err="1">
                          <a:latin typeface="Century Gothic"/>
                        </a:rPr>
                        <a:t>mon</a:t>
                      </a:r>
                      <a:r>
                        <a:rPr lang="en-US" sz="1200" b="0" i="0" u="none" strike="noStrike" noProof="0" dirty="0">
                          <a:latin typeface="Century Gothic"/>
                        </a:rPr>
                        <a:t> intelligence.</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dirty="0"/>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dirty="0" err="1"/>
                    </a:p>
                  </a:txBody>
                  <a:tcPr>
                    <a:lnT w="12700">
                      <a:solidFill>
                        <a:schemeClr val="tx1"/>
                      </a:solidFill>
                    </a:lnT>
                  </a:tcPr>
                </a:tc>
                <a:extLst>
                  <a:ext uri="{0D108BD9-81ED-4DB2-BD59-A6C34878D82A}">
                    <a16:rowId xmlns:a16="http://schemas.microsoft.com/office/drawing/2014/main" val="3807606057"/>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de </a:t>
                      </a:r>
                      <a:r>
                        <a:rPr lang="en-US" sz="1200" b="0" i="0" u="none" strike="noStrike" noProof="0" dirty="0" err="1">
                          <a:latin typeface="Century Gothic"/>
                        </a:rPr>
                        <a:t>l’</a:t>
                      </a:r>
                      <a:r>
                        <a:rPr lang="en-US" sz="1200" b="1" i="0" u="none" strike="noStrike" noProof="0" dirty="0" err="1">
                          <a:latin typeface="Century Gothic"/>
                        </a:rPr>
                        <a:t>APRAXIE</a:t>
                      </a:r>
                      <a:r>
                        <a:rPr lang="en-US" sz="1200" b="1"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un trouble de la communication.         Cela </a:t>
                      </a:r>
                      <a:r>
                        <a:rPr lang="en-US" sz="1200" b="0" i="0" u="none" strike="noStrike" noProof="0" err="1">
                          <a:latin typeface="Century Gothic"/>
                        </a:rPr>
                        <a:t>n’affecte</a:t>
                      </a:r>
                      <a:r>
                        <a:rPr lang="en-US" sz="1200" b="0" i="0" u="none" strike="noStrike" noProof="0" dirty="0">
                          <a:latin typeface="Century Gothic"/>
                        </a:rPr>
                        <a:t> pas </a:t>
                      </a:r>
                      <a:r>
                        <a:rPr lang="en-US" sz="1200" b="0" i="0" u="none" strike="noStrike" noProof="0" err="1">
                          <a:latin typeface="Century Gothic"/>
                        </a:rPr>
                        <a:t>mon</a:t>
                      </a:r>
                      <a:r>
                        <a:rPr lang="en-US" sz="1200" b="0" i="0" u="none" strike="noStrike" noProof="0" dirty="0">
                          <a:latin typeface="Century Gothic"/>
                        </a:rPr>
                        <a:t> intelligence.</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b="0" i="0" u="none" strike="noStrike" noProof="0" dirty="0"/>
                    </a:p>
                  </a:txBody>
                  <a:tcPr/>
                </a:tc>
                <a:tc>
                  <a:txBody>
                    <a:bodyPr/>
                    <a:lstStyle/>
                    <a:p>
                      <a:pPr marL="0" marR="0" lvl="0" indent="0" algn="l">
                        <a:lnSpc>
                          <a:spcPct val="100000"/>
                        </a:lnSpc>
                        <a:spcBef>
                          <a:spcPts val="0"/>
                        </a:spcBef>
                        <a:spcAft>
                          <a:spcPts val="0"/>
                        </a:spcAft>
                        <a:buNone/>
                      </a:pPr>
                      <a:r>
                        <a:rPr lang="en-US" sz="900" b="1" i="0" u="none" strike="noStrike" noProof="0" dirty="0">
                          <a:latin typeface="Century Gothic"/>
                        </a:rPr>
                        <a:t>    </a:t>
                      </a: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dirty="0" err="1"/>
                    </a:p>
                  </a:txBody>
                  <a:tcPr/>
                </a:tc>
                <a:extLst>
                  <a:ext uri="{0D108BD9-81ED-4DB2-BD59-A6C34878D82A}">
                    <a16:rowId xmlns:a16="http://schemas.microsoft.com/office/drawing/2014/main" val="4083771344"/>
                  </a:ext>
                </a:extLst>
              </a:tr>
            </a:tbl>
          </a:graphicData>
        </a:graphic>
      </p:graphicFrame>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2859102" y="2036142"/>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1100080" y="275021"/>
            <a:ext cx="5572754" cy="53624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Apraxia Wallet Cards - French</a:t>
            </a:r>
          </a:p>
        </p:txBody>
      </p:sp>
      <p:pic>
        <p:nvPicPr>
          <p:cNvPr id="25" name="Picture 20" descr="Icon&#10;&#10;Description automatically generated">
            <a:extLst>
              <a:ext uri="{FF2B5EF4-FFF2-40B4-BE49-F238E27FC236}">
                <a16:creationId xmlns:a16="http://schemas.microsoft.com/office/drawing/2014/main" id="{029AD228-7D30-C372-67F1-4E50A960B6CD}"/>
              </a:ext>
            </a:extLst>
          </p:cNvPr>
          <p:cNvPicPr>
            <a:picLocks noChangeAspect="1"/>
          </p:cNvPicPr>
          <p:nvPr/>
        </p:nvPicPr>
        <p:blipFill>
          <a:blip r:embed="rId2"/>
          <a:stretch>
            <a:fillRect/>
          </a:stretch>
        </p:blipFill>
        <p:spPr>
          <a:xfrm>
            <a:off x="2794062" y="4092656"/>
            <a:ext cx="942257" cy="942975"/>
          </a:xfrm>
          <a:prstGeom prst="rect">
            <a:avLst/>
          </a:prstGeom>
        </p:spPr>
      </p:pic>
      <p:pic>
        <p:nvPicPr>
          <p:cNvPr id="26" name="Picture 20" descr="Icon&#10;&#10;Description automatically generated">
            <a:extLst>
              <a:ext uri="{FF2B5EF4-FFF2-40B4-BE49-F238E27FC236}">
                <a16:creationId xmlns:a16="http://schemas.microsoft.com/office/drawing/2014/main" id="{3CBF9A7D-4263-F76E-442E-A9A5DF3ADBAC}"/>
              </a:ext>
            </a:extLst>
          </p:cNvPr>
          <p:cNvPicPr>
            <a:picLocks noChangeAspect="1"/>
          </p:cNvPicPr>
          <p:nvPr/>
        </p:nvPicPr>
        <p:blipFill>
          <a:blip r:embed="rId2"/>
          <a:stretch>
            <a:fillRect/>
          </a:stretch>
        </p:blipFill>
        <p:spPr>
          <a:xfrm>
            <a:off x="2796259" y="6064835"/>
            <a:ext cx="942257" cy="942975"/>
          </a:xfrm>
          <a:prstGeom prst="rect">
            <a:avLst/>
          </a:prstGeom>
        </p:spPr>
      </p:pic>
      <p:pic>
        <p:nvPicPr>
          <p:cNvPr id="27" name="Picture 20" descr="Icon&#10;&#10;Description automatically generated">
            <a:extLst>
              <a:ext uri="{FF2B5EF4-FFF2-40B4-BE49-F238E27FC236}">
                <a16:creationId xmlns:a16="http://schemas.microsoft.com/office/drawing/2014/main" id="{749A81C0-7447-7D20-7BB0-708DCA4DE3BE}"/>
              </a:ext>
            </a:extLst>
          </p:cNvPr>
          <p:cNvPicPr>
            <a:picLocks noChangeAspect="1"/>
          </p:cNvPicPr>
          <p:nvPr/>
        </p:nvPicPr>
        <p:blipFill>
          <a:blip r:embed="rId2"/>
          <a:stretch>
            <a:fillRect/>
          </a:stretch>
        </p:blipFill>
        <p:spPr>
          <a:xfrm>
            <a:off x="2798885" y="8049206"/>
            <a:ext cx="942257" cy="942975"/>
          </a:xfrm>
          <a:prstGeom prst="rect">
            <a:avLst/>
          </a:prstGeom>
        </p:spPr>
      </p:pic>
      <p:sp>
        <p:nvSpPr>
          <p:cNvPr id="2" name="TextBox 1">
            <a:extLst>
              <a:ext uri="{FF2B5EF4-FFF2-40B4-BE49-F238E27FC236}">
                <a16:creationId xmlns:a16="http://schemas.microsoft.com/office/drawing/2014/main" id="{D5BD7835-87FC-8958-09F9-213880FD3769}"/>
              </a:ext>
            </a:extLst>
          </p:cNvPr>
          <p:cNvSpPr txBox="1"/>
          <p:nvPr/>
        </p:nvSpPr>
        <p:spPr>
          <a:xfrm>
            <a:off x="-3396069" y="87886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a:latin typeface="Arial"/>
              <a:cs typeface="Arial"/>
            </a:endParaRPr>
          </a:p>
        </p:txBody>
      </p:sp>
    </p:spTree>
    <p:extLst>
      <p:ext uri="{BB962C8B-B14F-4D97-AF65-F5344CB8AC3E}">
        <p14:creationId xmlns:p14="http://schemas.microsoft.com/office/powerpoint/2010/main" val="2729775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22">
            <a:extLst>
              <a:ext uri="{FF2B5EF4-FFF2-40B4-BE49-F238E27FC236}">
                <a16:creationId xmlns:a16="http://schemas.microsoft.com/office/drawing/2014/main" id="{1B9E11EF-1472-F2AD-AD44-9C67E9688ACC}"/>
              </a:ext>
            </a:extLst>
          </p:cNvPr>
          <p:cNvGraphicFramePr>
            <a:graphicFrameLocks noGrp="1"/>
          </p:cNvGraphicFramePr>
          <p:nvPr>
            <p:extLst>
              <p:ext uri="{D42A27DB-BD31-4B8C-83A1-F6EECF244321}">
                <p14:modId xmlns:p14="http://schemas.microsoft.com/office/powerpoint/2010/main" val="4032995283"/>
              </p:ext>
            </p:extLst>
          </p:nvPr>
        </p:nvGraphicFramePr>
        <p:xfrm>
          <a:off x="559821" y="1523722"/>
          <a:ext cx="6525808" cy="7802880"/>
        </p:xfrm>
        <a:graphic>
          <a:graphicData uri="http://schemas.openxmlformats.org/drawingml/2006/table">
            <a:tbl>
              <a:tblPr firstRow="1" bandRow="1">
                <a:tableStyleId>{5940675A-B579-460E-94D1-54222C63F5DA}</a:tableStyleId>
              </a:tblPr>
              <a:tblGrid>
                <a:gridCol w="3271035">
                  <a:extLst>
                    <a:ext uri="{9D8B030D-6E8A-4147-A177-3AD203B41FA5}">
                      <a16:colId xmlns:a16="http://schemas.microsoft.com/office/drawing/2014/main" val="710074797"/>
                    </a:ext>
                  </a:extLst>
                </a:gridCol>
                <a:gridCol w="3254773">
                  <a:extLst>
                    <a:ext uri="{9D8B030D-6E8A-4147-A177-3AD203B41FA5}">
                      <a16:colId xmlns:a16="http://schemas.microsoft.com/office/drawing/2014/main" val="4026485156"/>
                    </a:ext>
                  </a:extLst>
                </a:gridCol>
              </a:tblGrid>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lvl="0" algn="l">
                        <a:lnSpc>
                          <a:spcPct val="100000"/>
                        </a:lnSpc>
                        <a:spcBef>
                          <a:spcPts val="0"/>
                        </a:spcBef>
                        <a:spcAft>
                          <a:spcPts val="0"/>
                        </a:spcAft>
                        <a:buNone/>
                      </a:pPr>
                      <a:r>
                        <a:rPr lang="en-US" sz="1200" b="0" i="0" u="none" strike="noStrike" noProof="0" dirty="0">
                          <a:latin typeface="Arial"/>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de la </a:t>
                      </a:r>
                      <a:r>
                        <a:rPr lang="en-US" sz="1200" b="1" i="0" u="none" strike="noStrike" noProof="0" dirty="0">
                          <a:latin typeface="Century Gothic"/>
                        </a:rPr>
                        <a:t>DYSARTHRIE. </a:t>
                      </a:r>
                      <a:endParaRPr lang="en-US" sz="1200" b="0" i="0" u="none" strike="noStrike" noProof="0" dirty="0">
                        <a:latin typeface="Century Gothic"/>
                      </a:endParaRPr>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un trouble de la communication. </a:t>
                      </a:r>
                    </a:p>
                    <a:p>
                      <a:pPr lvl="0" algn="l">
                        <a:lnSpc>
                          <a:spcPct val="100000"/>
                        </a:lnSpc>
                        <a:spcBef>
                          <a:spcPts val="0"/>
                        </a:spcBef>
                        <a:spcAft>
                          <a:spcPts val="0"/>
                        </a:spcAft>
                        <a:buNone/>
                      </a:pPr>
                      <a:r>
                        <a:rPr lang="en-US" sz="1200" b="0" i="0" u="none" strike="noStrike" noProof="0" dirty="0">
                          <a:latin typeface="Century Gothic"/>
                        </a:rPr>
                        <a:t>    Cela </a:t>
                      </a:r>
                      <a:r>
                        <a:rPr lang="en-US" sz="1200" b="0" i="0" u="none" strike="noStrike" noProof="0" dirty="0" err="1">
                          <a:latin typeface="Century Gothic"/>
                        </a:rPr>
                        <a:t>n’affecte</a:t>
                      </a:r>
                      <a:r>
                        <a:rPr lang="en-US" sz="1200" b="0" i="0" u="none" strike="noStrike" noProof="0" dirty="0">
                          <a:latin typeface="Century Gothic"/>
                        </a:rPr>
                        <a:t> pas </a:t>
                      </a:r>
                      <a:r>
                        <a:rPr lang="en-US" sz="1200" b="0" i="0" u="none" strike="noStrike" noProof="0" dirty="0" err="1">
                          <a:latin typeface="Century Gothic"/>
                        </a:rPr>
                        <a:t>mon</a:t>
                      </a:r>
                      <a:r>
                        <a:rPr lang="en-US" sz="1200" b="0" i="0" u="none" strike="noStrike" noProof="0" dirty="0">
                          <a:latin typeface="Century Gothic"/>
                        </a:rPr>
                        <a:t> intelligence.</a:t>
                      </a:r>
                      <a:endParaRPr lang="en-US"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p>
                    <a:p>
                      <a:pPr lvl="0" algn="l">
                        <a:lnSpc>
                          <a:spcPct val="100000"/>
                        </a:lnSpc>
                        <a:spcBef>
                          <a:spcPts val="0"/>
                        </a:spcBef>
                        <a:spcAft>
                          <a:spcPts val="0"/>
                        </a:spcAft>
                        <a:buNone/>
                      </a:pPr>
                      <a:r>
                        <a:rPr lang="en-US" sz="1200" b="0" i="0" u="none" strike="noStrike" noProof="0" dirty="0">
                          <a:latin typeface="Century Gothic"/>
                        </a:rPr>
                        <a:t>DDN:    ______________________</a:t>
                      </a:r>
                    </a:p>
                    <a:p>
                      <a:pPr lvl="0" algn="l">
                        <a:lnSpc>
                          <a:spcPct val="100000"/>
                        </a:lnSpc>
                        <a:spcBef>
                          <a:spcPts val="0"/>
                        </a:spcBef>
                        <a:spcAft>
                          <a:spcPts val="0"/>
                        </a:spcAft>
                        <a:buNone/>
                      </a:pPr>
                      <a:r>
                        <a:rPr lang="en-US" sz="1200" b="0" i="0" u="none" strike="noStrike" noProof="0" dirty="0">
                          <a:latin typeface="Century Gothic"/>
                        </a:rPr>
                        <a:t>Personne </a:t>
                      </a:r>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___________________________</a:t>
                      </a: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b="0" i="0" u="none" strike="noStrike" noProof="0">
                        <a:latin typeface="Century Gothic"/>
                      </a:endParaRPr>
                    </a:p>
                  </a:txBody>
                  <a:tcPr>
                    <a:lnB w="12700">
                      <a:solidFill>
                        <a:schemeClr val="tx1"/>
                      </a:solidFill>
                    </a:lnB>
                  </a:tcPr>
                </a:tc>
                <a:extLst>
                  <a:ext uri="{0D108BD9-81ED-4DB2-BD59-A6C34878D82A}">
                    <a16:rowId xmlns:a16="http://schemas.microsoft.com/office/drawing/2014/main" val="1163068288"/>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de la </a:t>
                      </a:r>
                      <a:r>
                        <a:rPr lang="en-US" sz="1200" b="1" i="0" u="none" strike="noStrike" noProof="0" dirty="0">
                          <a:latin typeface="Century Gothic"/>
                        </a:rPr>
                        <a:t>DYSARTHRIE. </a:t>
                      </a:r>
                      <a:endParaRPr lang="en-US" sz="1200" b="0" i="0" u="none" strike="noStrike" noProof="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un trouble de la communication.</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Cela </a:t>
                      </a:r>
                      <a:r>
                        <a:rPr lang="en-US" sz="1200" b="0" i="0" u="none" strike="noStrike" noProof="0" dirty="0" err="1">
                          <a:latin typeface="Century Gothic"/>
                        </a:rPr>
                        <a:t>n’affecte</a:t>
                      </a:r>
                      <a:r>
                        <a:rPr lang="en-US" sz="1200" b="0" i="0" u="none" strike="noStrike" noProof="0" dirty="0">
                          <a:latin typeface="Century Gothic"/>
                        </a:rPr>
                        <a:t> pas </a:t>
                      </a:r>
                      <a:r>
                        <a:rPr lang="en-US" sz="1200" b="0" i="0" u="none" strike="noStrike" noProof="0" dirty="0" err="1">
                          <a:latin typeface="Century Gothic"/>
                        </a:rPr>
                        <a:t>mon</a:t>
                      </a:r>
                      <a:r>
                        <a:rPr lang="en-US" sz="1200" b="0" i="0" u="none" strike="noStrike" noProof="0" dirty="0">
                          <a:latin typeface="Century Gothic"/>
                        </a:rPr>
                        <a:t> intelligence.</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b="0" i="0" u="none" strike="noStrike" noProof="0" dirty="0"/>
                    </a:p>
                  </a:txBody>
                  <a:tcPr>
                    <a:lnR w="12700">
                      <a:solidFill>
                        <a:schemeClr val="tx1"/>
                      </a:solidFill>
                    </a:lnR>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endParaRPr lang="en-US" sz="900" b="0" i="0" u="none" strike="noStrike" noProof="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dirty="0" err="1"/>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2048831"/>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b="0" i="0" u="none" strike="noStrike" noProof="0" dirty="0"/>
                    </a:p>
                    <a:p>
                      <a:pPr marL="0" marR="0" lvl="0" indent="0" algn="l">
                        <a:lnSpc>
                          <a:spcPct val="100000"/>
                        </a:lnSpc>
                        <a:spcBef>
                          <a:spcPts val="0"/>
                        </a:spcBef>
                        <a:spcAft>
                          <a:spcPts val="0"/>
                        </a:spcAft>
                        <a:buNone/>
                      </a:pPr>
                      <a:r>
                        <a:rPr lang="en-US" sz="6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de la </a:t>
                      </a:r>
                      <a:r>
                        <a:rPr lang="en-US" sz="1200" b="1" i="0" u="none" strike="noStrike" noProof="0" dirty="0">
                          <a:latin typeface="Century Gothic"/>
                        </a:rPr>
                        <a:t>DYSARTHRIE. </a:t>
                      </a:r>
                      <a:endParaRPr lang="en-US" sz="1200" b="0" i="0" u="none" strike="noStrike" noProof="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un trouble de la communication.        Cela </a:t>
                      </a:r>
                      <a:r>
                        <a:rPr lang="en-US" sz="1200" b="0" i="0" u="none" strike="noStrike" noProof="0" err="1">
                          <a:latin typeface="Century Gothic"/>
                        </a:rPr>
                        <a:t>n’affecte</a:t>
                      </a:r>
                      <a:r>
                        <a:rPr lang="en-US" sz="1200" b="0" i="0" u="none" strike="noStrike" noProof="0" dirty="0">
                          <a:latin typeface="Century Gothic"/>
                        </a:rPr>
                        <a:t> pas </a:t>
                      </a:r>
                      <a:r>
                        <a:rPr lang="en-US" sz="1200" b="0" i="0" u="none" strike="noStrike" noProof="0" err="1">
                          <a:latin typeface="Century Gothic"/>
                        </a:rPr>
                        <a:t>mon</a:t>
                      </a:r>
                      <a:r>
                        <a:rPr lang="en-US" sz="1200" b="0" i="0" u="none" strike="noStrike" noProof="0" dirty="0">
                          <a:latin typeface="Century Gothic"/>
                        </a:rPr>
                        <a:t> intelligence.</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dirty="0"/>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dirty="0" err="1"/>
                    </a:p>
                  </a:txBody>
                  <a:tcPr>
                    <a:lnT w="12700">
                      <a:solidFill>
                        <a:schemeClr val="tx1"/>
                      </a:solidFill>
                    </a:lnT>
                  </a:tcPr>
                </a:tc>
                <a:extLst>
                  <a:ext uri="{0D108BD9-81ED-4DB2-BD59-A6C34878D82A}">
                    <a16:rowId xmlns:a16="http://schemas.microsoft.com/office/drawing/2014/main" val="3807606057"/>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de la </a:t>
                      </a:r>
                      <a:r>
                        <a:rPr lang="en-US" sz="1200" b="1" i="0" u="none" strike="noStrike" noProof="0" dirty="0">
                          <a:latin typeface="Century Gothic"/>
                        </a:rPr>
                        <a:t>DYSARTHRIE. </a:t>
                      </a:r>
                      <a:endParaRPr lang="en-US" sz="1200" b="0" i="0" u="none" strike="noStrike" noProof="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un trouble de la communication.         Cela </a:t>
                      </a:r>
                      <a:r>
                        <a:rPr lang="en-US" sz="1200" b="0" i="0" u="none" strike="noStrike" noProof="0" err="1">
                          <a:latin typeface="Century Gothic"/>
                        </a:rPr>
                        <a:t>n’affecte</a:t>
                      </a:r>
                      <a:r>
                        <a:rPr lang="en-US" sz="1200" b="0" i="0" u="none" strike="noStrike" noProof="0" dirty="0">
                          <a:latin typeface="Century Gothic"/>
                        </a:rPr>
                        <a:t> pas </a:t>
                      </a:r>
                      <a:r>
                        <a:rPr lang="en-US" sz="1200" b="0" i="0" u="none" strike="noStrike" noProof="0" err="1">
                          <a:latin typeface="Century Gothic"/>
                        </a:rPr>
                        <a:t>mon</a:t>
                      </a:r>
                      <a:r>
                        <a:rPr lang="en-US" sz="1200" b="0" i="0" u="none" strike="noStrike" noProof="0" dirty="0">
                          <a:latin typeface="Century Gothic"/>
                        </a:rPr>
                        <a:t> intelligence.</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b="0" i="0" u="none" strike="noStrike" noProof="0" dirty="0"/>
                    </a:p>
                  </a:txBody>
                  <a:tcPr/>
                </a:tc>
                <a:tc>
                  <a:txBody>
                    <a:bodyPr/>
                    <a:lstStyle/>
                    <a:p>
                      <a:pPr marL="0" marR="0" lvl="0" indent="0" algn="l">
                        <a:lnSpc>
                          <a:spcPct val="100000"/>
                        </a:lnSpc>
                        <a:spcBef>
                          <a:spcPts val="0"/>
                        </a:spcBef>
                        <a:spcAft>
                          <a:spcPts val="0"/>
                        </a:spcAft>
                        <a:buNone/>
                      </a:pPr>
                      <a:r>
                        <a:rPr lang="en-US" sz="900" b="1" i="0" u="none" strike="noStrike" noProof="0" dirty="0">
                          <a:latin typeface="Century Gothic"/>
                        </a:rPr>
                        <a:t>    </a:t>
                      </a: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dirty="0" err="1"/>
                    </a:p>
                  </a:txBody>
                  <a:tcPr/>
                </a:tc>
                <a:extLst>
                  <a:ext uri="{0D108BD9-81ED-4DB2-BD59-A6C34878D82A}">
                    <a16:rowId xmlns:a16="http://schemas.microsoft.com/office/drawing/2014/main" val="4083771344"/>
                  </a:ext>
                </a:extLst>
              </a:tr>
            </a:tbl>
          </a:graphicData>
        </a:graphic>
      </p:graphicFrame>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2859102" y="2393822"/>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696668" y="315362"/>
            <a:ext cx="659473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Dysarthria Wallet Cards - French</a:t>
            </a:r>
          </a:p>
        </p:txBody>
      </p:sp>
      <p:pic>
        <p:nvPicPr>
          <p:cNvPr id="25" name="Picture 20" descr="Icon&#10;&#10;Description automatically generated">
            <a:extLst>
              <a:ext uri="{FF2B5EF4-FFF2-40B4-BE49-F238E27FC236}">
                <a16:creationId xmlns:a16="http://schemas.microsoft.com/office/drawing/2014/main" id="{029AD228-7D30-C372-67F1-4E50A960B6CD}"/>
              </a:ext>
            </a:extLst>
          </p:cNvPr>
          <p:cNvPicPr>
            <a:picLocks noChangeAspect="1"/>
          </p:cNvPicPr>
          <p:nvPr/>
        </p:nvPicPr>
        <p:blipFill>
          <a:blip r:embed="rId2"/>
          <a:stretch>
            <a:fillRect/>
          </a:stretch>
        </p:blipFill>
        <p:spPr>
          <a:xfrm>
            <a:off x="2794062" y="4244399"/>
            <a:ext cx="942257" cy="942975"/>
          </a:xfrm>
          <a:prstGeom prst="rect">
            <a:avLst/>
          </a:prstGeom>
        </p:spPr>
      </p:pic>
      <p:pic>
        <p:nvPicPr>
          <p:cNvPr id="26" name="Picture 20" descr="Icon&#10;&#10;Description automatically generated">
            <a:extLst>
              <a:ext uri="{FF2B5EF4-FFF2-40B4-BE49-F238E27FC236}">
                <a16:creationId xmlns:a16="http://schemas.microsoft.com/office/drawing/2014/main" id="{3CBF9A7D-4263-F76E-442E-A9A5DF3ADBAC}"/>
              </a:ext>
            </a:extLst>
          </p:cNvPr>
          <p:cNvPicPr>
            <a:picLocks noChangeAspect="1"/>
          </p:cNvPicPr>
          <p:nvPr/>
        </p:nvPicPr>
        <p:blipFill>
          <a:blip r:embed="rId2"/>
          <a:stretch>
            <a:fillRect/>
          </a:stretch>
        </p:blipFill>
        <p:spPr>
          <a:xfrm>
            <a:off x="2796259" y="6108190"/>
            <a:ext cx="942257" cy="942975"/>
          </a:xfrm>
          <a:prstGeom prst="rect">
            <a:avLst/>
          </a:prstGeom>
        </p:spPr>
      </p:pic>
      <p:pic>
        <p:nvPicPr>
          <p:cNvPr id="27" name="Picture 20" descr="Icon&#10;&#10;Description automatically generated">
            <a:extLst>
              <a:ext uri="{FF2B5EF4-FFF2-40B4-BE49-F238E27FC236}">
                <a16:creationId xmlns:a16="http://schemas.microsoft.com/office/drawing/2014/main" id="{749A81C0-7447-7D20-7BB0-708DCA4DE3BE}"/>
              </a:ext>
            </a:extLst>
          </p:cNvPr>
          <p:cNvPicPr>
            <a:picLocks noChangeAspect="1"/>
          </p:cNvPicPr>
          <p:nvPr/>
        </p:nvPicPr>
        <p:blipFill>
          <a:blip r:embed="rId2"/>
          <a:stretch>
            <a:fillRect/>
          </a:stretch>
        </p:blipFill>
        <p:spPr>
          <a:xfrm>
            <a:off x="2798885" y="7962496"/>
            <a:ext cx="942257" cy="942975"/>
          </a:xfrm>
          <a:prstGeom prst="rect">
            <a:avLst/>
          </a:prstGeom>
        </p:spPr>
      </p:pic>
      <p:sp>
        <p:nvSpPr>
          <p:cNvPr id="2" name="TextBox 1">
            <a:extLst>
              <a:ext uri="{FF2B5EF4-FFF2-40B4-BE49-F238E27FC236}">
                <a16:creationId xmlns:a16="http://schemas.microsoft.com/office/drawing/2014/main" id="{D5BD7835-87FC-8958-09F9-213880FD3769}"/>
              </a:ext>
            </a:extLst>
          </p:cNvPr>
          <p:cNvSpPr txBox="1"/>
          <p:nvPr/>
        </p:nvSpPr>
        <p:spPr>
          <a:xfrm>
            <a:off x="-3396069" y="87886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a:latin typeface="Arial"/>
              <a:cs typeface="Arial"/>
            </a:endParaRPr>
          </a:p>
        </p:txBody>
      </p:sp>
    </p:spTree>
    <p:extLst>
      <p:ext uri="{BB962C8B-B14F-4D97-AF65-F5344CB8AC3E}">
        <p14:creationId xmlns:p14="http://schemas.microsoft.com/office/powerpoint/2010/main" val="3667464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22">
            <a:extLst>
              <a:ext uri="{FF2B5EF4-FFF2-40B4-BE49-F238E27FC236}">
                <a16:creationId xmlns:a16="http://schemas.microsoft.com/office/drawing/2014/main" id="{1B9E11EF-1472-F2AD-AD44-9C67E9688ACC}"/>
              </a:ext>
            </a:extLst>
          </p:cNvPr>
          <p:cNvGraphicFramePr>
            <a:graphicFrameLocks noGrp="1"/>
          </p:cNvGraphicFramePr>
          <p:nvPr>
            <p:extLst>
              <p:ext uri="{D42A27DB-BD31-4B8C-83A1-F6EECF244321}">
                <p14:modId xmlns:p14="http://schemas.microsoft.com/office/powerpoint/2010/main" val="1669850821"/>
              </p:ext>
            </p:extLst>
          </p:nvPr>
        </p:nvGraphicFramePr>
        <p:xfrm>
          <a:off x="559821" y="1458689"/>
          <a:ext cx="6525808" cy="7802880"/>
        </p:xfrm>
        <a:graphic>
          <a:graphicData uri="http://schemas.openxmlformats.org/drawingml/2006/table">
            <a:tbl>
              <a:tblPr firstRow="1" bandRow="1">
                <a:tableStyleId>{5940675A-B579-460E-94D1-54222C63F5DA}</a:tableStyleId>
              </a:tblPr>
              <a:tblGrid>
                <a:gridCol w="3271035">
                  <a:extLst>
                    <a:ext uri="{9D8B030D-6E8A-4147-A177-3AD203B41FA5}">
                      <a16:colId xmlns:a16="http://schemas.microsoft.com/office/drawing/2014/main" val="710074797"/>
                    </a:ext>
                  </a:extLst>
                </a:gridCol>
                <a:gridCol w="3254773">
                  <a:extLst>
                    <a:ext uri="{9D8B030D-6E8A-4147-A177-3AD203B41FA5}">
                      <a16:colId xmlns:a16="http://schemas.microsoft.com/office/drawing/2014/main" val="4026485156"/>
                    </a:ext>
                  </a:extLst>
                </a:gridCol>
              </a:tblGrid>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lvl="0" algn="l">
                        <a:lnSpc>
                          <a:spcPct val="100000"/>
                        </a:lnSpc>
                        <a:spcBef>
                          <a:spcPts val="0"/>
                        </a:spcBef>
                        <a:spcAft>
                          <a:spcPts val="0"/>
                        </a:spcAft>
                        <a:buNone/>
                      </a:pPr>
                      <a:r>
                        <a:rPr lang="en-US" sz="1200" b="0" i="0" u="none" strike="noStrike" noProof="0" dirty="0">
                          <a:latin typeface="Arial"/>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de </a:t>
                      </a:r>
                      <a:r>
                        <a:rPr lang="en-US" sz="1200" b="0" i="0" u="none" strike="noStrike" noProof="0" dirty="0" err="1">
                          <a:latin typeface="Century Gothic"/>
                        </a:rPr>
                        <a:t>l’</a:t>
                      </a:r>
                      <a:r>
                        <a:rPr lang="en-US" sz="1200" b="1" i="0" u="none" strike="noStrike" noProof="0" dirty="0" err="1">
                          <a:latin typeface="Century Gothic"/>
                        </a:rPr>
                        <a:t>APHASIE</a:t>
                      </a:r>
                      <a:r>
                        <a:rPr lang="en-US" sz="1200" b="0" i="0" u="none" strike="noStrike" noProof="0" dirty="0">
                          <a:latin typeface="Century Gothic"/>
                        </a:rPr>
                        <a:t> et de </a:t>
                      </a:r>
                      <a:r>
                        <a:rPr lang="en-US" sz="1200" b="0" i="0" u="none" strike="noStrike" noProof="0" dirty="0" err="1">
                          <a:latin typeface="Century Gothic"/>
                        </a:rPr>
                        <a:t>l'</a:t>
                      </a:r>
                      <a:r>
                        <a:rPr lang="en-US" sz="1200" b="1" i="0" u="none" strike="noStrike" noProof="0" dirty="0" err="1">
                          <a:latin typeface="Century Gothic"/>
                        </a:rPr>
                        <a:t>APRAXIE</a:t>
                      </a:r>
                      <a:r>
                        <a:rPr lang="en-US" sz="1200" b="1" i="0" u="none" strike="noStrike" noProof="0" dirty="0">
                          <a:latin typeface="Century Gothic"/>
                        </a:rPr>
                        <a:t>. </a:t>
                      </a:r>
                      <a:endParaRPr lang="en-US" sz="1200" b="0" i="0" u="none" strike="noStrike" noProof="0">
                        <a:latin typeface="Century Gothic"/>
                      </a:endParaRPr>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un trouble de la communication. </a:t>
                      </a:r>
                    </a:p>
                    <a:p>
                      <a:pPr lvl="0" algn="l">
                        <a:lnSpc>
                          <a:spcPct val="100000"/>
                        </a:lnSpc>
                        <a:spcBef>
                          <a:spcPts val="0"/>
                        </a:spcBef>
                        <a:spcAft>
                          <a:spcPts val="0"/>
                        </a:spcAft>
                        <a:buNone/>
                      </a:pPr>
                      <a:r>
                        <a:rPr lang="en-US" sz="1200" b="0" i="0" u="none" strike="noStrike" noProof="0" dirty="0">
                          <a:latin typeface="Century Gothic"/>
                        </a:rPr>
                        <a:t>    Cela </a:t>
                      </a:r>
                      <a:r>
                        <a:rPr lang="en-US" sz="1200" b="0" i="0" u="none" strike="noStrike" noProof="0" dirty="0" err="1">
                          <a:latin typeface="Century Gothic"/>
                        </a:rPr>
                        <a:t>n’affecte</a:t>
                      </a:r>
                      <a:r>
                        <a:rPr lang="en-US" sz="1200" b="0" i="0" u="none" strike="noStrike" noProof="0" dirty="0">
                          <a:latin typeface="Century Gothic"/>
                        </a:rPr>
                        <a:t> pas </a:t>
                      </a:r>
                      <a:r>
                        <a:rPr lang="en-US" sz="1200" b="0" i="0" u="none" strike="noStrike" noProof="0" dirty="0" err="1">
                          <a:latin typeface="Century Gothic"/>
                        </a:rPr>
                        <a:t>mon</a:t>
                      </a:r>
                      <a:r>
                        <a:rPr lang="en-US" sz="1200" b="0" i="0" u="none" strike="noStrike" noProof="0" dirty="0">
                          <a:latin typeface="Century Gothic"/>
                        </a:rPr>
                        <a:t> intelligence.</a:t>
                      </a:r>
                      <a:endParaRPr lang="en-US"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p>
                    <a:p>
                      <a:pPr lvl="0" algn="l">
                        <a:lnSpc>
                          <a:spcPct val="100000"/>
                        </a:lnSpc>
                        <a:spcBef>
                          <a:spcPts val="0"/>
                        </a:spcBef>
                        <a:spcAft>
                          <a:spcPts val="0"/>
                        </a:spcAft>
                        <a:buNone/>
                      </a:pPr>
                      <a:r>
                        <a:rPr lang="en-US" sz="1200" b="0" i="0" u="none" strike="noStrike" noProof="0" dirty="0">
                          <a:latin typeface="Century Gothic"/>
                        </a:rPr>
                        <a:t>DDN:    ______________________</a:t>
                      </a:r>
                    </a:p>
                    <a:p>
                      <a:pPr lvl="0" algn="l">
                        <a:lnSpc>
                          <a:spcPct val="100000"/>
                        </a:lnSpc>
                        <a:spcBef>
                          <a:spcPts val="0"/>
                        </a:spcBef>
                        <a:spcAft>
                          <a:spcPts val="0"/>
                        </a:spcAft>
                        <a:buNone/>
                      </a:pPr>
                      <a:r>
                        <a:rPr lang="en-US" sz="1200" b="0" i="0" u="none" strike="noStrike" noProof="0" dirty="0">
                          <a:latin typeface="Century Gothic"/>
                        </a:rPr>
                        <a:t>Personne </a:t>
                      </a:r>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___________________________</a:t>
                      </a: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b="0" i="0" u="none" strike="noStrike" noProof="0">
                        <a:latin typeface="Century Gothic"/>
                      </a:endParaRPr>
                    </a:p>
                  </a:txBody>
                  <a:tcPr>
                    <a:lnB w="12700">
                      <a:solidFill>
                        <a:schemeClr val="tx1"/>
                      </a:solidFill>
                    </a:lnB>
                  </a:tcPr>
                </a:tc>
                <a:extLst>
                  <a:ext uri="{0D108BD9-81ED-4DB2-BD59-A6C34878D82A}">
                    <a16:rowId xmlns:a16="http://schemas.microsoft.com/office/drawing/2014/main" val="1163068288"/>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de </a:t>
                      </a:r>
                      <a:r>
                        <a:rPr lang="en-US" sz="1200" b="0" i="0" u="none" strike="noStrike" noProof="0" dirty="0" err="1">
                          <a:latin typeface="Century Gothic"/>
                        </a:rPr>
                        <a:t>l’</a:t>
                      </a:r>
                      <a:r>
                        <a:rPr lang="en-US" sz="1200" b="1" i="0" u="none" strike="noStrike" noProof="0" dirty="0" err="1">
                          <a:latin typeface="Century Gothic"/>
                        </a:rPr>
                        <a:t>APHASIE</a:t>
                      </a:r>
                      <a:r>
                        <a:rPr lang="en-US" sz="1200" b="0" i="0" u="none" strike="noStrike" noProof="0" dirty="0">
                          <a:latin typeface="Century Gothic"/>
                        </a:rPr>
                        <a:t> et de </a:t>
                      </a:r>
                      <a:r>
                        <a:rPr lang="en-US" sz="1200" b="0" i="0" u="none" strike="noStrike" noProof="0" dirty="0" err="1">
                          <a:latin typeface="Century Gothic"/>
                        </a:rPr>
                        <a:t>l'</a:t>
                      </a:r>
                      <a:r>
                        <a:rPr lang="en-US" sz="1200" b="1" i="0" u="none" strike="noStrike" noProof="0" dirty="0" err="1">
                          <a:latin typeface="Century Gothic"/>
                        </a:rPr>
                        <a:t>APRAXIE</a:t>
                      </a:r>
                      <a:r>
                        <a:rPr lang="en-US" sz="1200" b="1"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un trouble de la communication.</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Cela </a:t>
                      </a:r>
                      <a:r>
                        <a:rPr lang="en-US" sz="1200" b="0" i="0" u="none" strike="noStrike" noProof="0" dirty="0" err="1">
                          <a:latin typeface="Century Gothic"/>
                        </a:rPr>
                        <a:t>n’affecte</a:t>
                      </a:r>
                      <a:r>
                        <a:rPr lang="en-US" sz="1200" b="0" i="0" u="none" strike="noStrike" noProof="0" dirty="0">
                          <a:latin typeface="Century Gothic"/>
                        </a:rPr>
                        <a:t> pas </a:t>
                      </a:r>
                      <a:r>
                        <a:rPr lang="en-US" sz="1200" b="0" i="0" u="none" strike="noStrike" noProof="0" dirty="0" err="1">
                          <a:latin typeface="Century Gothic"/>
                        </a:rPr>
                        <a:t>mon</a:t>
                      </a:r>
                      <a:r>
                        <a:rPr lang="en-US" sz="1200" b="0" i="0" u="none" strike="noStrike" noProof="0" dirty="0">
                          <a:latin typeface="Century Gothic"/>
                        </a:rPr>
                        <a:t> intelligence.</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b="0" i="0" u="none" strike="noStrike" noProof="0" dirty="0"/>
                    </a:p>
                  </a:txBody>
                  <a:tcPr>
                    <a:lnR w="12700">
                      <a:solidFill>
                        <a:schemeClr val="tx1"/>
                      </a:solidFill>
                    </a:lnR>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endParaRPr lang="en-US" sz="900" b="0" i="0" u="none" strike="noStrike" noProof="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dirty="0" err="1"/>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2048831"/>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b="0" i="0" u="none" strike="noStrike" noProof="0" dirty="0"/>
                    </a:p>
                    <a:p>
                      <a:pPr marL="0" marR="0" lvl="0" indent="0" algn="l">
                        <a:lnSpc>
                          <a:spcPct val="100000"/>
                        </a:lnSpc>
                        <a:spcBef>
                          <a:spcPts val="0"/>
                        </a:spcBef>
                        <a:spcAft>
                          <a:spcPts val="0"/>
                        </a:spcAft>
                        <a:buNone/>
                      </a:pPr>
                      <a:r>
                        <a:rPr lang="en-US" sz="6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de </a:t>
                      </a:r>
                      <a:r>
                        <a:rPr lang="en-US" sz="1200" b="0" i="0" u="none" strike="noStrike" noProof="0" dirty="0" err="1">
                          <a:latin typeface="Century Gothic"/>
                        </a:rPr>
                        <a:t>l’</a:t>
                      </a:r>
                      <a:r>
                        <a:rPr lang="en-US" sz="1200" b="1" i="0" u="none" strike="noStrike" noProof="0" dirty="0" err="1">
                          <a:latin typeface="Century Gothic"/>
                        </a:rPr>
                        <a:t>APHASIE</a:t>
                      </a:r>
                      <a:r>
                        <a:rPr lang="en-US" sz="1200" b="0" i="0" u="none" strike="noStrike" noProof="0" dirty="0">
                          <a:latin typeface="Century Gothic"/>
                        </a:rPr>
                        <a:t> et de </a:t>
                      </a:r>
                      <a:r>
                        <a:rPr lang="en-US" sz="1200" b="0" i="0" u="none" strike="noStrike" noProof="0" dirty="0" err="1">
                          <a:latin typeface="Century Gothic"/>
                        </a:rPr>
                        <a:t>l'</a:t>
                      </a:r>
                      <a:r>
                        <a:rPr lang="en-US" sz="1200" b="1" i="0" u="none" strike="noStrike" noProof="0" dirty="0" err="1">
                          <a:latin typeface="Century Gothic"/>
                        </a:rPr>
                        <a:t>APRAXIE</a:t>
                      </a:r>
                      <a:r>
                        <a:rPr lang="en-US" sz="1200" b="1"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un trouble de la communication.        Cela </a:t>
                      </a:r>
                      <a:r>
                        <a:rPr lang="en-US" sz="1200" b="0" i="0" u="none" strike="noStrike" noProof="0" err="1">
                          <a:latin typeface="Century Gothic"/>
                        </a:rPr>
                        <a:t>n’affecte</a:t>
                      </a:r>
                      <a:r>
                        <a:rPr lang="en-US" sz="1200" b="0" i="0" u="none" strike="noStrike" noProof="0" dirty="0">
                          <a:latin typeface="Century Gothic"/>
                        </a:rPr>
                        <a:t> pas </a:t>
                      </a:r>
                      <a:r>
                        <a:rPr lang="en-US" sz="1200" b="0" i="0" u="none" strike="noStrike" noProof="0" err="1">
                          <a:latin typeface="Century Gothic"/>
                        </a:rPr>
                        <a:t>mon</a:t>
                      </a:r>
                      <a:r>
                        <a:rPr lang="en-US" sz="1200" b="0" i="0" u="none" strike="noStrike" noProof="0" dirty="0">
                          <a:latin typeface="Century Gothic"/>
                        </a:rPr>
                        <a:t> intelligence.</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dirty="0"/>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dirty="0" err="1"/>
                    </a:p>
                  </a:txBody>
                  <a:tcPr>
                    <a:lnT w="12700">
                      <a:solidFill>
                        <a:schemeClr val="tx1"/>
                      </a:solidFill>
                    </a:lnT>
                  </a:tcPr>
                </a:tc>
                <a:extLst>
                  <a:ext uri="{0D108BD9-81ED-4DB2-BD59-A6C34878D82A}">
                    <a16:rowId xmlns:a16="http://schemas.microsoft.com/office/drawing/2014/main" val="3807606057"/>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de </a:t>
                      </a:r>
                      <a:r>
                        <a:rPr lang="en-US" sz="1200" b="0" i="0" u="none" strike="noStrike" noProof="0" dirty="0" err="1">
                          <a:latin typeface="Century Gothic"/>
                        </a:rPr>
                        <a:t>l’</a:t>
                      </a:r>
                      <a:r>
                        <a:rPr lang="en-US" sz="1200" b="1" i="0" u="none" strike="noStrike" noProof="0" dirty="0" err="1">
                          <a:latin typeface="Century Gothic"/>
                        </a:rPr>
                        <a:t>APHASIE</a:t>
                      </a:r>
                      <a:r>
                        <a:rPr lang="en-US" sz="1200" b="0" i="0" u="none" strike="noStrike" noProof="0" dirty="0">
                          <a:latin typeface="Century Gothic"/>
                        </a:rPr>
                        <a:t> et de </a:t>
                      </a:r>
                      <a:r>
                        <a:rPr lang="en-US" sz="1200" b="0" i="0" u="none" strike="noStrike" noProof="0" dirty="0" err="1">
                          <a:latin typeface="Century Gothic"/>
                        </a:rPr>
                        <a:t>l'</a:t>
                      </a:r>
                      <a:r>
                        <a:rPr lang="en-US" sz="1200" b="1" i="0" u="none" strike="noStrike" noProof="0" dirty="0" err="1">
                          <a:latin typeface="Century Gothic"/>
                        </a:rPr>
                        <a:t>APRAXIE</a:t>
                      </a:r>
                      <a:r>
                        <a:rPr lang="en-US" sz="1200" b="1"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un trouble de la communication.         Cela </a:t>
                      </a:r>
                      <a:r>
                        <a:rPr lang="en-US" sz="1200" b="0" i="0" u="none" strike="noStrike" noProof="0" err="1">
                          <a:latin typeface="Century Gothic"/>
                        </a:rPr>
                        <a:t>n’affecte</a:t>
                      </a:r>
                      <a:r>
                        <a:rPr lang="en-US" sz="1200" b="0" i="0" u="none" strike="noStrike" noProof="0" dirty="0">
                          <a:latin typeface="Century Gothic"/>
                        </a:rPr>
                        <a:t> pas </a:t>
                      </a:r>
                      <a:r>
                        <a:rPr lang="en-US" sz="1200" b="0" i="0" u="none" strike="noStrike" noProof="0" err="1">
                          <a:latin typeface="Century Gothic"/>
                        </a:rPr>
                        <a:t>mon</a:t>
                      </a:r>
                      <a:r>
                        <a:rPr lang="en-US" sz="1200" b="0" i="0" u="none" strike="noStrike" noProof="0" dirty="0">
                          <a:latin typeface="Century Gothic"/>
                        </a:rPr>
                        <a:t> intelligence.</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b="0" i="0" u="none" strike="noStrike" noProof="0" dirty="0"/>
                    </a:p>
                  </a:txBody>
                  <a:tcPr/>
                </a:tc>
                <a:tc>
                  <a:txBody>
                    <a:bodyPr/>
                    <a:lstStyle/>
                    <a:p>
                      <a:pPr marL="0" marR="0" lvl="0" indent="0" algn="l">
                        <a:lnSpc>
                          <a:spcPct val="100000"/>
                        </a:lnSpc>
                        <a:spcBef>
                          <a:spcPts val="0"/>
                        </a:spcBef>
                        <a:spcAft>
                          <a:spcPts val="0"/>
                        </a:spcAft>
                        <a:buNone/>
                      </a:pPr>
                      <a:r>
                        <a:rPr lang="en-US" sz="900" b="1" i="0" u="none" strike="noStrike" noProof="0" dirty="0">
                          <a:latin typeface="Century Gothic"/>
                        </a:rPr>
                        <a:t>    </a:t>
                      </a: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dirty="0" err="1"/>
                    </a:p>
                  </a:txBody>
                  <a:tcPr/>
                </a:tc>
                <a:extLst>
                  <a:ext uri="{0D108BD9-81ED-4DB2-BD59-A6C34878D82A}">
                    <a16:rowId xmlns:a16="http://schemas.microsoft.com/office/drawing/2014/main" val="4083771344"/>
                  </a:ext>
                </a:extLst>
              </a:tr>
            </a:tbl>
          </a:graphicData>
        </a:graphic>
      </p:graphicFrame>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2794061" y="2339628"/>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414280" y="234680"/>
            <a:ext cx="7361212"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Aphasia + Apraxia Wallet Cards - French</a:t>
            </a:r>
          </a:p>
        </p:txBody>
      </p:sp>
      <p:pic>
        <p:nvPicPr>
          <p:cNvPr id="25" name="Picture 20" descr="Icon&#10;&#10;Description automatically generated">
            <a:extLst>
              <a:ext uri="{FF2B5EF4-FFF2-40B4-BE49-F238E27FC236}">
                <a16:creationId xmlns:a16="http://schemas.microsoft.com/office/drawing/2014/main" id="{029AD228-7D30-C372-67F1-4E50A960B6CD}"/>
              </a:ext>
            </a:extLst>
          </p:cNvPr>
          <p:cNvPicPr>
            <a:picLocks noChangeAspect="1"/>
          </p:cNvPicPr>
          <p:nvPr/>
        </p:nvPicPr>
        <p:blipFill>
          <a:blip r:embed="rId2"/>
          <a:stretch>
            <a:fillRect/>
          </a:stretch>
        </p:blipFill>
        <p:spPr>
          <a:xfrm>
            <a:off x="2794062" y="4179366"/>
            <a:ext cx="942257" cy="942975"/>
          </a:xfrm>
          <a:prstGeom prst="rect">
            <a:avLst/>
          </a:prstGeom>
        </p:spPr>
      </p:pic>
      <p:pic>
        <p:nvPicPr>
          <p:cNvPr id="26" name="Picture 20" descr="Icon&#10;&#10;Description automatically generated">
            <a:extLst>
              <a:ext uri="{FF2B5EF4-FFF2-40B4-BE49-F238E27FC236}">
                <a16:creationId xmlns:a16="http://schemas.microsoft.com/office/drawing/2014/main" id="{3CBF9A7D-4263-F76E-442E-A9A5DF3ADBAC}"/>
              </a:ext>
            </a:extLst>
          </p:cNvPr>
          <p:cNvPicPr>
            <a:picLocks noChangeAspect="1"/>
          </p:cNvPicPr>
          <p:nvPr/>
        </p:nvPicPr>
        <p:blipFill>
          <a:blip r:embed="rId2"/>
          <a:stretch>
            <a:fillRect/>
          </a:stretch>
        </p:blipFill>
        <p:spPr>
          <a:xfrm>
            <a:off x="2796259" y="6064835"/>
            <a:ext cx="942257" cy="942975"/>
          </a:xfrm>
          <a:prstGeom prst="rect">
            <a:avLst/>
          </a:prstGeom>
        </p:spPr>
      </p:pic>
      <p:pic>
        <p:nvPicPr>
          <p:cNvPr id="27" name="Picture 20" descr="Icon&#10;&#10;Description automatically generated">
            <a:extLst>
              <a:ext uri="{FF2B5EF4-FFF2-40B4-BE49-F238E27FC236}">
                <a16:creationId xmlns:a16="http://schemas.microsoft.com/office/drawing/2014/main" id="{749A81C0-7447-7D20-7BB0-708DCA4DE3BE}"/>
              </a:ext>
            </a:extLst>
          </p:cNvPr>
          <p:cNvPicPr>
            <a:picLocks noChangeAspect="1"/>
          </p:cNvPicPr>
          <p:nvPr/>
        </p:nvPicPr>
        <p:blipFill>
          <a:blip r:embed="rId2"/>
          <a:stretch>
            <a:fillRect/>
          </a:stretch>
        </p:blipFill>
        <p:spPr>
          <a:xfrm>
            <a:off x="2798885" y="7940818"/>
            <a:ext cx="942257" cy="942975"/>
          </a:xfrm>
          <a:prstGeom prst="rect">
            <a:avLst/>
          </a:prstGeom>
        </p:spPr>
      </p:pic>
      <p:sp>
        <p:nvSpPr>
          <p:cNvPr id="2" name="TextBox 1">
            <a:extLst>
              <a:ext uri="{FF2B5EF4-FFF2-40B4-BE49-F238E27FC236}">
                <a16:creationId xmlns:a16="http://schemas.microsoft.com/office/drawing/2014/main" id="{D5BD7835-87FC-8958-09F9-213880FD3769}"/>
              </a:ext>
            </a:extLst>
          </p:cNvPr>
          <p:cNvSpPr txBox="1"/>
          <p:nvPr/>
        </p:nvSpPr>
        <p:spPr>
          <a:xfrm>
            <a:off x="-3396069" y="87886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a:latin typeface="Arial"/>
              <a:cs typeface="Arial"/>
            </a:endParaRPr>
          </a:p>
        </p:txBody>
      </p:sp>
    </p:spTree>
    <p:extLst>
      <p:ext uri="{BB962C8B-B14F-4D97-AF65-F5344CB8AC3E}">
        <p14:creationId xmlns:p14="http://schemas.microsoft.com/office/powerpoint/2010/main" val="825605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22">
            <a:extLst>
              <a:ext uri="{FF2B5EF4-FFF2-40B4-BE49-F238E27FC236}">
                <a16:creationId xmlns:a16="http://schemas.microsoft.com/office/drawing/2014/main" id="{1B9E11EF-1472-F2AD-AD44-9C67E9688ACC}"/>
              </a:ext>
            </a:extLst>
          </p:cNvPr>
          <p:cNvGraphicFramePr>
            <a:graphicFrameLocks noGrp="1"/>
          </p:cNvGraphicFramePr>
          <p:nvPr>
            <p:extLst>
              <p:ext uri="{D42A27DB-BD31-4B8C-83A1-F6EECF244321}">
                <p14:modId xmlns:p14="http://schemas.microsoft.com/office/powerpoint/2010/main" val="1804338689"/>
              </p:ext>
            </p:extLst>
          </p:nvPr>
        </p:nvGraphicFramePr>
        <p:xfrm>
          <a:off x="538141" y="1371978"/>
          <a:ext cx="6525808" cy="7802880"/>
        </p:xfrm>
        <a:graphic>
          <a:graphicData uri="http://schemas.openxmlformats.org/drawingml/2006/table">
            <a:tbl>
              <a:tblPr firstRow="1" bandRow="1">
                <a:tableStyleId>{5940675A-B579-460E-94D1-54222C63F5DA}</a:tableStyleId>
              </a:tblPr>
              <a:tblGrid>
                <a:gridCol w="3271035">
                  <a:extLst>
                    <a:ext uri="{9D8B030D-6E8A-4147-A177-3AD203B41FA5}">
                      <a16:colId xmlns:a16="http://schemas.microsoft.com/office/drawing/2014/main" val="710074797"/>
                    </a:ext>
                  </a:extLst>
                </a:gridCol>
                <a:gridCol w="3254773">
                  <a:extLst>
                    <a:ext uri="{9D8B030D-6E8A-4147-A177-3AD203B41FA5}">
                      <a16:colId xmlns:a16="http://schemas.microsoft.com/office/drawing/2014/main" val="4026485156"/>
                    </a:ext>
                  </a:extLst>
                </a:gridCol>
              </a:tblGrid>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lvl="0" algn="l">
                        <a:lnSpc>
                          <a:spcPct val="100000"/>
                        </a:lnSpc>
                        <a:spcBef>
                          <a:spcPts val="0"/>
                        </a:spcBef>
                        <a:spcAft>
                          <a:spcPts val="0"/>
                        </a:spcAft>
                        <a:buNone/>
                      </a:pPr>
                      <a:r>
                        <a:rPr lang="en-US" sz="1200" b="0" i="0" u="none" strike="noStrike" noProof="0" dirty="0">
                          <a:latin typeface="Arial"/>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de </a:t>
                      </a:r>
                      <a:r>
                        <a:rPr lang="en-US" sz="1200" b="0" i="0" u="none" strike="noStrike" noProof="0" dirty="0" err="1">
                          <a:latin typeface="Century Gothic"/>
                        </a:rPr>
                        <a:t>l’</a:t>
                      </a:r>
                      <a:r>
                        <a:rPr lang="en-US" sz="1200" b="1" i="0" u="none" strike="noStrike" noProof="0" dirty="0" err="1">
                          <a:latin typeface="Century Gothic"/>
                        </a:rPr>
                        <a:t>APHASIE</a:t>
                      </a:r>
                      <a:r>
                        <a:rPr lang="en-US" sz="1200" b="0" i="0" u="none" strike="noStrike" noProof="0" dirty="0">
                          <a:latin typeface="Century Gothic"/>
                        </a:rPr>
                        <a:t> et de la </a:t>
                      </a:r>
                      <a:r>
                        <a:rPr lang="en-US" sz="1200" b="1" i="0" u="none" strike="noStrike" noProof="0" dirty="0">
                          <a:latin typeface="Century Gothic"/>
                        </a:rPr>
                        <a:t>DYSARTHRIE. </a:t>
                      </a:r>
                      <a:endParaRPr lang="en-US" sz="1200" b="0" i="0" u="none" strike="noStrike" noProof="0" dirty="0">
                        <a:latin typeface="Century Gothic"/>
                      </a:endParaRPr>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un trouble de la communication. </a:t>
                      </a:r>
                    </a:p>
                    <a:p>
                      <a:pPr lvl="0" algn="l">
                        <a:lnSpc>
                          <a:spcPct val="100000"/>
                        </a:lnSpc>
                        <a:spcBef>
                          <a:spcPts val="0"/>
                        </a:spcBef>
                        <a:spcAft>
                          <a:spcPts val="0"/>
                        </a:spcAft>
                        <a:buNone/>
                      </a:pPr>
                      <a:r>
                        <a:rPr lang="en-US" sz="1200" b="0" i="0" u="none" strike="noStrike" noProof="0" dirty="0">
                          <a:latin typeface="Century Gothic"/>
                        </a:rPr>
                        <a:t>    Cela </a:t>
                      </a:r>
                      <a:r>
                        <a:rPr lang="en-US" sz="1200" b="0" i="0" u="none" strike="noStrike" noProof="0" dirty="0" err="1">
                          <a:latin typeface="Century Gothic"/>
                        </a:rPr>
                        <a:t>n’affecte</a:t>
                      </a:r>
                      <a:r>
                        <a:rPr lang="en-US" sz="1200" b="0" i="0" u="none" strike="noStrike" noProof="0" dirty="0">
                          <a:latin typeface="Century Gothic"/>
                        </a:rPr>
                        <a:t> pas </a:t>
                      </a:r>
                      <a:r>
                        <a:rPr lang="en-US" sz="1200" b="0" i="0" u="none" strike="noStrike" noProof="0" dirty="0" err="1">
                          <a:latin typeface="Century Gothic"/>
                        </a:rPr>
                        <a:t>mon</a:t>
                      </a:r>
                      <a:r>
                        <a:rPr lang="en-US" sz="1200" b="0" i="0" u="none" strike="noStrike" noProof="0" dirty="0">
                          <a:latin typeface="Century Gothic"/>
                        </a:rPr>
                        <a:t> intelligence.</a:t>
                      </a:r>
                      <a:endParaRPr lang="en-US"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p>
                    <a:p>
                      <a:pPr lvl="0" algn="l">
                        <a:lnSpc>
                          <a:spcPct val="100000"/>
                        </a:lnSpc>
                        <a:spcBef>
                          <a:spcPts val="0"/>
                        </a:spcBef>
                        <a:spcAft>
                          <a:spcPts val="0"/>
                        </a:spcAft>
                        <a:buNone/>
                      </a:pPr>
                      <a:r>
                        <a:rPr lang="en-US" sz="1200" b="0" i="0" u="none" strike="noStrike" noProof="0" dirty="0">
                          <a:latin typeface="Century Gothic"/>
                        </a:rPr>
                        <a:t>DDN:    ______________________</a:t>
                      </a:r>
                    </a:p>
                    <a:p>
                      <a:pPr lvl="0" algn="l">
                        <a:lnSpc>
                          <a:spcPct val="100000"/>
                        </a:lnSpc>
                        <a:spcBef>
                          <a:spcPts val="0"/>
                        </a:spcBef>
                        <a:spcAft>
                          <a:spcPts val="0"/>
                        </a:spcAft>
                        <a:buNone/>
                      </a:pPr>
                      <a:r>
                        <a:rPr lang="en-US" sz="1200" b="0" i="0" u="none" strike="noStrike" noProof="0" dirty="0">
                          <a:latin typeface="Century Gothic"/>
                        </a:rPr>
                        <a:t>Personne </a:t>
                      </a:r>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___________________________</a:t>
                      </a: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b="0" i="0" u="none" strike="noStrike" noProof="0">
                        <a:latin typeface="Century Gothic"/>
                      </a:endParaRPr>
                    </a:p>
                  </a:txBody>
                  <a:tcPr>
                    <a:lnB w="12700">
                      <a:solidFill>
                        <a:schemeClr val="tx1"/>
                      </a:solidFill>
                    </a:lnB>
                  </a:tcPr>
                </a:tc>
                <a:extLst>
                  <a:ext uri="{0D108BD9-81ED-4DB2-BD59-A6C34878D82A}">
                    <a16:rowId xmlns:a16="http://schemas.microsoft.com/office/drawing/2014/main" val="1163068288"/>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de </a:t>
                      </a:r>
                      <a:r>
                        <a:rPr lang="en-US" sz="1200" b="0" i="0" u="none" strike="noStrike" noProof="0" dirty="0" err="1">
                          <a:latin typeface="Century Gothic"/>
                        </a:rPr>
                        <a:t>l</a:t>
                      </a:r>
                      <a:r>
                        <a:rPr lang="en-US" sz="1200" b="1" i="0" u="none" strike="noStrike" noProof="0" dirty="0" err="1">
                          <a:latin typeface="Century Gothic"/>
                        </a:rPr>
                        <a:t>'APHASIE</a:t>
                      </a:r>
                      <a:r>
                        <a:rPr lang="en-US" sz="1200" b="0" i="0" u="none" strike="noStrike" noProof="0" dirty="0">
                          <a:latin typeface="Century Gothic"/>
                        </a:rPr>
                        <a:t> et de la </a:t>
                      </a:r>
                      <a:r>
                        <a:rPr lang="en-US" sz="1200" b="1" i="0" u="none" strike="noStrike" noProof="0" dirty="0">
                          <a:latin typeface="Century Gothic"/>
                        </a:rPr>
                        <a:t>DYSARTHRIE.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un trouble de la communication.</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Cela </a:t>
                      </a:r>
                      <a:r>
                        <a:rPr lang="en-US" sz="1200" b="0" i="0" u="none" strike="noStrike" noProof="0" dirty="0" err="1">
                          <a:latin typeface="Century Gothic"/>
                        </a:rPr>
                        <a:t>n’affecte</a:t>
                      </a:r>
                      <a:r>
                        <a:rPr lang="en-US" sz="1200" b="0" i="0" u="none" strike="noStrike" noProof="0" dirty="0">
                          <a:latin typeface="Century Gothic"/>
                        </a:rPr>
                        <a:t> pas </a:t>
                      </a:r>
                      <a:r>
                        <a:rPr lang="en-US" sz="1200" b="0" i="0" u="none" strike="noStrike" noProof="0" dirty="0" err="1">
                          <a:latin typeface="Century Gothic"/>
                        </a:rPr>
                        <a:t>mon</a:t>
                      </a:r>
                      <a:r>
                        <a:rPr lang="en-US" sz="1200" b="0" i="0" u="none" strike="noStrike" noProof="0" dirty="0">
                          <a:latin typeface="Century Gothic"/>
                        </a:rPr>
                        <a:t> intelligence.</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b="0" i="0" u="none" strike="noStrike" noProof="0" dirty="0"/>
                    </a:p>
                  </a:txBody>
                  <a:tcPr>
                    <a:lnR w="12700">
                      <a:solidFill>
                        <a:schemeClr val="tx1"/>
                      </a:solidFill>
                    </a:lnR>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endParaRPr lang="en-US" sz="900" b="0" i="0" u="none" strike="noStrike" noProof="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dirty="0" err="1"/>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2048831"/>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b="0" i="0" u="none" strike="noStrike" noProof="0" dirty="0"/>
                    </a:p>
                    <a:p>
                      <a:pPr marL="0" marR="0" lvl="0" indent="0" algn="l">
                        <a:lnSpc>
                          <a:spcPct val="100000"/>
                        </a:lnSpc>
                        <a:spcBef>
                          <a:spcPts val="0"/>
                        </a:spcBef>
                        <a:spcAft>
                          <a:spcPts val="0"/>
                        </a:spcAft>
                        <a:buNone/>
                      </a:pPr>
                      <a:r>
                        <a:rPr lang="en-US" sz="6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de </a:t>
                      </a:r>
                      <a:r>
                        <a:rPr lang="en-US" sz="1200" b="0" i="0" u="none" strike="noStrike" noProof="0" dirty="0" err="1">
                          <a:latin typeface="Century Gothic"/>
                        </a:rPr>
                        <a:t>l’</a:t>
                      </a:r>
                      <a:r>
                        <a:rPr lang="en-US" sz="1200" b="1" i="0" u="none" strike="noStrike" noProof="0" dirty="0" err="1">
                          <a:latin typeface="Century Gothic"/>
                        </a:rPr>
                        <a:t>APHASIE</a:t>
                      </a:r>
                      <a:r>
                        <a:rPr lang="en-US" sz="1200" b="0" i="0" u="none" strike="noStrike" noProof="0" dirty="0">
                          <a:latin typeface="Century Gothic"/>
                        </a:rPr>
                        <a:t> et de la </a:t>
                      </a:r>
                      <a:r>
                        <a:rPr lang="en-US" sz="1200" b="1" i="0" u="none" strike="noStrike" noProof="0" dirty="0">
                          <a:latin typeface="Century Gothic"/>
                        </a:rPr>
                        <a:t>DYSARTHRIE.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un trouble de la communication.        Cela </a:t>
                      </a:r>
                      <a:r>
                        <a:rPr lang="en-US" sz="1200" b="0" i="0" u="none" strike="noStrike" noProof="0" err="1">
                          <a:latin typeface="Century Gothic"/>
                        </a:rPr>
                        <a:t>n’affecte</a:t>
                      </a:r>
                      <a:r>
                        <a:rPr lang="en-US" sz="1200" b="0" i="0" u="none" strike="noStrike" noProof="0" dirty="0">
                          <a:latin typeface="Century Gothic"/>
                        </a:rPr>
                        <a:t> pas </a:t>
                      </a:r>
                      <a:r>
                        <a:rPr lang="en-US" sz="1200" b="0" i="0" u="none" strike="noStrike" noProof="0" err="1">
                          <a:latin typeface="Century Gothic"/>
                        </a:rPr>
                        <a:t>mon</a:t>
                      </a:r>
                      <a:r>
                        <a:rPr lang="en-US" sz="1200" b="0" i="0" u="none" strike="noStrike" noProof="0" dirty="0">
                          <a:latin typeface="Century Gothic"/>
                        </a:rPr>
                        <a:t> intelligence.</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dirty="0"/>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dirty="0" err="1"/>
                    </a:p>
                  </a:txBody>
                  <a:tcPr>
                    <a:lnT w="12700">
                      <a:solidFill>
                        <a:schemeClr val="tx1"/>
                      </a:solidFill>
                    </a:lnT>
                  </a:tcPr>
                </a:tc>
                <a:extLst>
                  <a:ext uri="{0D108BD9-81ED-4DB2-BD59-A6C34878D82A}">
                    <a16:rowId xmlns:a16="http://schemas.microsoft.com/office/drawing/2014/main" val="3807606057"/>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de </a:t>
                      </a:r>
                      <a:r>
                        <a:rPr lang="en-US" sz="1200" b="0" i="0" u="none" strike="noStrike" noProof="0" dirty="0" err="1">
                          <a:latin typeface="Century Gothic"/>
                        </a:rPr>
                        <a:t>l’</a:t>
                      </a:r>
                      <a:r>
                        <a:rPr lang="en-US" sz="1200" b="1" i="0" u="none" strike="noStrike" noProof="0" dirty="0" err="1">
                          <a:latin typeface="Century Gothic"/>
                        </a:rPr>
                        <a:t>APHASIE</a:t>
                      </a:r>
                      <a:r>
                        <a:rPr lang="en-US" sz="1200" b="0" i="0" u="none" strike="noStrike" noProof="0" dirty="0">
                          <a:latin typeface="Century Gothic"/>
                        </a:rPr>
                        <a:t> et de la </a:t>
                      </a:r>
                      <a:r>
                        <a:rPr lang="en-US" sz="1200" b="1" i="0" u="none" strike="noStrike" noProof="0" dirty="0">
                          <a:latin typeface="Century Gothic"/>
                        </a:rPr>
                        <a:t>DYSARTHRIE.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un trouble de la communication.         Cela </a:t>
                      </a:r>
                      <a:r>
                        <a:rPr lang="en-US" sz="1200" b="0" i="0" u="none" strike="noStrike" noProof="0" err="1">
                          <a:latin typeface="Century Gothic"/>
                        </a:rPr>
                        <a:t>n’affecte</a:t>
                      </a:r>
                      <a:r>
                        <a:rPr lang="en-US" sz="1200" b="0" i="0" u="none" strike="noStrike" noProof="0" dirty="0">
                          <a:latin typeface="Century Gothic"/>
                        </a:rPr>
                        <a:t> pas </a:t>
                      </a:r>
                      <a:r>
                        <a:rPr lang="en-US" sz="1200" b="0" i="0" u="none" strike="noStrike" noProof="0" err="1">
                          <a:latin typeface="Century Gothic"/>
                        </a:rPr>
                        <a:t>mon</a:t>
                      </a:r>
                      <a:r>
                        <a:rPr lang="en-US" sz="1200" b="0" i="0" u="none" strike="noStrike" noProof="0" dirty="0">
                          <a:latin typeface="Century Gothic"/>
                        </a:rPr>
                        <a:t> intelligence.</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b="0" i="0" u="none" strike="noStrike" noProof="0" dirty="0"/>
                    </a:p>
                  </a:txBody>
                  <a:tcPr/>
                </a:tc>
                <a:tc>
                  <a:txBody>
                    <a:bodyPr/>
                    <a:lstStyle/>
                    <a:p>
                      <a:pPr marL="0" marR="0" lvl="0" indent="0" algn="l">
                        <a:lnSpc>
                          <a:spcPct val="100000"/>
                        </a:lnSpc>
                        <a:spcBef>
                          <a:spcPts val="0"/>
                        </a:spcBef>
                        <a:spcAft>
                          <a:spcPts val="0"/>
                        </a:spcAft>
                        <a:buNone/>
                      </a:pPr>
                      <a:r>
                        <a:rPr lang="en-US" sz="900" b="1" i="0" u="none" strike="noStrike" noProof="0" dirty="0">
                          <a:latin typeface="Century Gothic"/>
                        </a:rPr>
                        <a:t>    </a:t>
                      </a: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dirty="0" err="1"/>
                    </a:p>
                  </a:txBody>
                  <a:tcPr/>
                </a:tc>
                <a:extLst>
                  <a:ext uri="{0D108BD9-81ED-4DB2-BD59-A6C34878D82A}">
                    <a16:rowId xmlns:a16="http://schemas.microsoft.com/office/drawing/2014/main" val="4083771344"/>
                  </a:ext>
                </a:extLst>
              </a:tr>
            </a:tbl>
          </a:graphicData>
        </a:graphic>
      </p:graphicFrame>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2794061" y="2296273"/>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696668" y="315362"/>
            <a:ext cx="659473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Dysarthria Wallet Cards - French</a:t>
            </a:r>
          </a:p>
        </p:txBody>
      </p:sp>
      <p:pic>
        <p:nvPicPr>
          <p:cNvPr id="25" name="Picture 20" descr="Icon&#10;&#10;Description automatically generated">
            <a:extLst>
              <a:ext uri="{FF2B5EF4-FFF2-40B4-BE49-F238E27FC236}">
                <a16:creationId xmlns:a16="http://schemas.microsoft.com/office/drawing/2014/main" id="{029AD228-7D30-C372-67F1-4E50A960B6CD}"/>
              </a:ext>
            </a:extLst>
          </p:cNvPr>
          <p:cNvPicPr>
            <a:picLocks noChangeAspect="1"/>
          </p:cNvPicPr>
          <p:nvPr/>
        </p:nvPicPr>
        <p:blipFill>
          <a:blip r:embed="rId2"/>
          <a:stretch>
            <a:fillRect/>
          </a:stretch>
        </p:blipFill>
        <p:spPr>
          <a:xfrm>
            <a:off x="2794062" y="4092656"/>
            <a:ext cx="942257" cy="942975"/>
          </a:xfrm>
          <a:prstGeom prst="rect">
            <a:avLst/>
          </a:prstGeom>
        </p:spPr>
      </p:pic>
      <p:pic>
        <p:nvPicPr>
          <p:cNvPr id="26" name="Picture 20" descr="Icon&#10;&#10;Description automatically generated">
            <a:extLst>
              <a:ext uri="{FF2B5EF4-FFF2-40B4-BE49-F238E27FC236}">
                <a16:creationId xmlns:a16="http://schemas.microsoft.com/office/drawing/2014/main" id="{3CBF9A7D-4263-F76E-442E-A9A5DF3ADBAC}"/>
              </a:ext>
            </a:extLst>
          </p:cNvPr>
          <p:cNvPicPr>
            <a:picLocks noChangeAspect="1"/>
          </p:cNvPicPr>
          <p:nvPr/>
        </p:nvPicPr>
        <p:blipFill>
          <a:blip r:embed="rId2"/>
          <a:stretch>
            <a:fillRect/>
          </a:stretch>
        </p:blipFill>
        <p:spPr>
          <a:xfrm>
            <a:off x="2796259" y="5978125"/>
            <a:ext cx="942257" cy="942975"/>
          </a:xfrm>
          <a:prstGeom prst="rect">
            <a:avLst/>
          </a:prstGeom>
        </p:spPr>
      </p:pic>
      <p:pic>
        <p:nvPicPr>
          <p:cNvPr id="27" name="Picture 20" descr="Icon&#10;&#10;Description automatically generated">
            <a:extLst>
              <a:ext uri="{FF2B5EF4-FFF2-40B4-BE49-F238E27FC236}">
                <a16:creationId xmlns:a16="http://schemas.microsoft.com/office/drawing/2014/main" id="{749A81C0-7447-7D20-7BB0-708DCA4DE3BE}"/>
              </a:ext>
            </a:extLst>
          </p:cNvPr>
          <p:cNvPicPr>
            <a:picLocks noChangeAspect="1"/>
          </p:cNvPicPr>
          <p:nvPr/>
        </p:nvPicPr>
        <p:blipFill>
          <a:blip r:embed="rId2"/>
          <a:stretch>
            <a:fillRect/>
          </a:stretch>
        </p:blipFill>
        <p:spPr>
          <a:xfrm>
            <a:off x="2798885" y="7832430"/>
            <a:ext cx="942257" cy="942975"/>
          </a:xfrm>
          <a:prstGeom prst="rect">
            <a:avLst/>
          </a:prstGeom>
        </p:spPr>
      </p:pic>
    </p:spTree>
    <p:extLst>
      <p:ext uri="{BB962C8B-B14F-4D97-AF65-F5344CB8AC3E}">
        <p14:creationId xmlns:p14="http://schemas.microsoft.com/office/powerpoint/2010/main" val="3808600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22">
            <a:extLst>
              <a:ext uri="{FF2B5EF4-FFF2-40B4-BE49-F238E27FC236}">
                <a16:creationId xmlns:a16="http://schemas.microsoft.com/office/drawing/2014/main" id="{1B9E11EF-1472-F2AD-AD44-9C67E9688ACC}"/>
              </a:ext>
            </a:extLst>
          </p:cNvPr>
          <p:cNvGraphicFramePr>
            <a:graphicFrameLocks noGrp="1"/>
          </p:cNvGraphicFramePr>
          <p:nvPr>
            <p:extLst>
              <p:ext uri="{D42A27DB-BD31-4B8C-83A1-F6EECF244321}">
                <p14:modId xmlns:p14="http://schemas.microsoft.com/office/powerpoint/2010/main" val="2347612010"/>
              </p:ext>
            </p:extLst>
          </p:nvPr>
        </p:nvGraphicFramePr>
        <p:xfrm>
          <a:off x="538141" y="1371978"/>
          <a:ext cx="6525807" cy="7802880"/>
        </p:xfrm>
        <a:graphic>
          <a:graphicData uri="http://schemas.openxmlformats.org/drawingml/2006/table">
            <a:tbl>
              <a:tblPr firstRow="1" bandRow="1">
                <a:tableStyleId>{5940675A-B579-460E-94D1-54222C63F5DA}</a:tableStyleId>
              </a:tblPr>
              <a:tblGrid>
                <a:gridCol w="3271035">
                  <a:extLst>
                    <a:ext uri="{9D8B030D-6E8A-4147-A177-3AD203B41FA5}">
                      <a16:colId xmlns:a16="http://schemas.microsoft.com/office/drawing/2014/main" val="710074797"/>
                    </a:ext>
                  </a:extLst>
                </a:gridCol>
                <a:gridCol w="3254772">
                  <a:extLst>
                    <a:ext uri="{9D8B030D-6E8A-4147-A177-3AD203B41FA5}">
                      <a16:colId xmlns:a16="http://schemas.microsoft.com/office/drawing/2014/main" val="4026485156"/>
                    </a:ext>
                  </a:extLst>
                </a:gridCol>
              </a:tblGrid>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lvl="0" algn="l">
                        <a:lnSpc>
                          <a:spcPct val="100000"/>
                        </a:lnSpc>
                        <a:spcBef>
                          <a:spcPts val="0"/>
                        </a:spcBef>
                        <a:spcAft>
                          <a:spcPts val="0"/>
                        </a:spcAft>
                        <a:buNone/>
                      </a:pPr>
                      <a:r>
                        <a:rPr lang="en-US" sz="1200" b="0" i="0" u="none" strike="noStrike" noProof="0" dirty="0">
                          <a:latin typeface="Arial"/>
                        </a:rPr>
                        <a:t>    </a:t>
                      </a:r>
                      <a:r>
                        <a:rPr lang="en-US" sz="1200" b="0" i="0" u="none" strike="noStrike" noProof="0" dirty="0" err="1">
                          <a:latin typeface="Century Gothic"/>
                        </a:rPr>
                        <a:t>J’ai</a:t>
                      </a:r>
                      <a:r>
                        <a:rPr lang="en-US" sz="1200" b="0" i="0" u="none" strike="noStrike" noProof="0" dirty="0">
                          <a:latin typeface="Century Gothic"/>
                        </a:rPr>
                        <a:t> </a:t>
                      </a:r>
                      <a:r>
                        <a:rPr lang="en-US" sz="1200" b="0" i="0" u="none" strike="noStrike" noProof="0" dirty="0" err="1">
                          <a:latin typeface="Century Gothic"/>
                        </a:rPr>
                        <a:t>subi</a:t>
                      </a:r>
                      <a:r>
                        <a:rPr lang="en-US" sz="1200" b="0" i="0" u="none" strike="noStrike" noProof="0" dirty="0">
                          <a:latin typeface="Century Gothic"/>
                        </a:rPr>
                        <a:t> </a:t>
                      </a:r>
                      <a:r>
                        <a:rPr lang="en-US" sz="1200" b="0" i="0" u="none" strike="noStrike" noProof="0" dirty="0" err="1">
                          <a:latin typeface="Century Gothic"/>
                        </a:rPr>
                        <a:t>une</a:t>
                      </a:r>
                      <a:r>
                        <a:rPr lang="en-US" sz="1200" b="0" i="0" u="none" strike="noStrike" noProof="0" dirty="0">
                          <a:latin typeface="Century Gothic"/>
                        </a:rPr>
                        <a:t> </a:t>
                      </a:r>
                      <a:r>
                        <a:rPr lang="en-US" sz="1200" b="0" i="0" u="none" strike="noStrike" noProof="0" dirty="0" err="1">
                          <a:latin typeface="Century Gothic"/>
                        </a:rPr>
                        <a:t>lésion</a:t>
                      </a:r>
                      <a:r>
                        <a:rPr lang="en-US" sz="1200" b="0" i="0" u="none" strike="noStrike" noProof="0" dirty="0">
                          <a:latin typeface="Century Gothic"/>
                        </a:rPr>
                        <a:t> </a:t>
                      </a:r>
                      <a:r>
                        <a:rPr lang="en-US" sz="1200" b="0" i="0" u="none" strike="noStrike" noProof="0" dirty="0" err="1">
                          <a:latin typeface="Century Gothic"/>
                        </a:rPr>
                        <a:t>cérébrale</a:t>
                      </a:r>
                      <a:r>
                        <a:rPr lang="en-US" sz="1200" b="0" i="0" u="none" strike="noStrike" noProof="0" dirty="0">
                          <a:latin typeface="Century Gothic"/>
                        </a:rPr>
                        <a:t>. </a:t>
                      </a:r>
                      <a:r>
                        <a:rPr lang="en-US" sz="1200" b="1" i="0" u="none" strike="noStrike" noProof="0" dirty="0">
                          <a:latin typeface="Century Gothic"/>
                        </a:rPr>
                        <a:t> </a:t>
                      </a:r>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un trouble de la communication. </a:t>
                      </a:r>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dirty="0" err="1">
                          <a:latin typeface="Century Gothic"/>
                        </a:rPr>
                        <a:t>ivre</a:t>
                      </a:r>
                      <a:r>
                        <a:rPr lang="en-US" sz="1200" b="0" i="0" u="none" strike="noStrike" noProof="0" dirty="0">
                          <a:latin typeface="Century Gothic"/>
                        </a:rPr>
                        <a:t>. </a:t>
                      </a:r>
                      <a:endParaRPr lang="en-US" dirty="0"/>
                    </a:p>
                    <a:p>
                      <a:pPr lvl="0" algn="l">
                        <a:lnSpc>
                          <a:spcPct val="100000"/>
                        </a:lnSpc>
                        <a:spcBef>
                          <a:spcPts val="0"/>
                        </a:spcBef>
                        <a:spcAft>
                          <a:spcPts val="0"/>
                        </a:spcAft>
                        <a:buNone/>
                      </a:pPr>
                      <a:endParaRPr lang="en-US" sz="1200" b="0" i="0" u="none" strike="noStrike" noProof="0"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_________________________</a:t>
                      </a:r>
                    </a:p>
                    <a:p>
                      <a:pPr lvl="0" algn="l">
                        <a:lnSpc>
                          <a:spcPct val="100000"/>
                        </a:lnSpc>
                        <a:spcBef>
                          <a:spcPts val="0"/>
                        </a:spcBef>
                        <a:spcAft>
                          <a:spcPts val="0"/>
                        </a:spcAft>
                        <a:buNone/>
                      </a:pPr>
                      <a:r>
                        <a:rPr lang="en-US" sz="1200" b="0" i="0" u="none" strike="noStrike" noProof="0" dirty="0">
                          <a:latin typeface="Century Gothic"/>
                        </a:rPr>
                        <a:t>DDN:    ______________________</a:t>
                      </a:r>
                    </a:p>
                    <a:p>
                      <a:pPr lvl="0" algn="l">
                        <a:lnSpc>
                          <a:spcPct val="100000"/>
                        </a:lnSpc>
                        <a:spcBef>
                          <a:spcPts val="0"/>
                        </a:spcBef>
                        <a:spcAft>
                          <a:spcPts val="0"/>
                        </a:spcAft>
                        <a:buNone/>
                      </a:pPr>
                      <a:r>
                        <a:rPr lang="en-US" sz="1200" b="0" i="0" u="none" strike="noStrike" noProof="0" dirty="0">
                          <a:latin typeface="Century Gothic"/>
                        </a:rPr>
                        <a:t>Personne </a:t>
                      </a:r>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err="1">
                          <a:latin typeface="Century Gothic"/>
                        </a:rPr>
                        <a:t>contacter</a:t>
                      </a:r>
                      <a:r>
                        <a:rPr lang="en-US" sz="1200" b="0" i="0" u="none" strike="noStrike" noProof="0" dirty="0">
                          <a:latin typeface="Century Gothic"/>
                        </a:rPr>
                        <a:t>: ___________________________</a:t>
                      </a: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err="1">
                          <a:latin typeface="Century Gothic"/>
                        </a:rPr>
                        <a:t>l’utilisation</a:t>
                      </a:r>
                      <a:r>
                        <a:rPr lang="en-US" sz="900" b="0" i="0" u="none" strike="noStrike" noProof="0" dirty="0">
                          <a:latin typeface="Century Gothic"/>
                        </a:rPr>
                        <a:t> du tableau de communication</a:t>
                      </a:r>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b="0" i="0" u="none" strike="noStrike" noProof="0">
                        <a:latin typeface="Century Gothic"/>
                      </a:endParaRPr>
                    </a:p>
                  </a:txBody>
                  <a:tcPr>
                    <a:lnB w="12700">
                      <a:solidFill>
                        <a:schemeClr val="tx1"/>
                      </a:solidFill>
                    </a:lnB>
                  </a:tcPr>
                </a:tc>
                <a:extLst>
                  <a:ext uri="{0D108BD9-81ED-4DB2-BD59-A6C34878D82A}">
                    <a16:rowId xmlns:a16="http://schemas.microsoft.com/office/drawing/2014/main" val="1163068288"/>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un trouble de la communication.</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dirty="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endParaRPr lang="en-US" sz="1200" b="0" i="0" u="none" strike="noStrike" noProof="0" dirty="0">
                        <a:latin typeface="Century Gothic"/>
                      </a:endParaRPr>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b="0" i="0" u="none" strike="noStrike" noProof="0" dirty="0"/>
                    </a:p>
                  </a:txBody>
                  <a:tcPr>
                    <a:lnR w="12700">
                      <a:solidFill>
                        <a:schemeClr val="tx1"/>
                      </a:solidFill>
                    </a:lnR>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err="1">
                          <a:latin typeface="Century Gothic"/>
                        </a:rPr>
                        <a:t>l’utilisation</a:t>
                      </a:r>
                      <a:r>
                        <a:rPr lang="en-US" sz="900" b="0" i="0" u="none" strike="noStrike" noProof="0" dirty="0">
                          <a:latin typeface="Century Gothic"/>
                        </a:rPr>
                        <a:t> du tableau de communication</a:t>
                      </a:r>
                      <a:endParaRPr lang="en-US" sz="900" b="0" i="0" u="none" strike="noStrike" noProof="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dirty="0" err="1"/>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2048831"/>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b="0" i="0" u="none" strike="noStrike" noProof="0" dirty="0"/>
                    </a:p>
                    <a:p>
                      <a:pPr marL="0" marR="0" lvl="0" indent="0" algn="l">
                        <a:lnSpc>
                          <a:spcPct val="100000"/>
                        </a:lnSpc>
                        <a:spcBef>
                          <a:spcPts val="0"/>
                        </a:spcBef>
                        <a:spcAft>
                          <a:spcPts val="0"/>
                        </a:spcAft>
                        <a:buNone/>
                      </a:pPr>
                      <a:r>
                        <a:rPr lang="en-US" sz="6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a:t>
                      </a:r>
                      <a:r>
                        <a:rPr lang="en-US" sz="1200" b="0" i="0" u="none" strike="noStrike" noProof="0" dirty="0" err="1">
                          <a:latin typeface="Century Gothic"/>
                        </a:rPr>
                        <a:t>subi</a:t>
                      </a:r>
                      <a:r>
                        <a:rPr lang="en-US" sz="1200" b="0" i="0" u="none" strike="noStrike" noProof="0" dirty="0">
                          <a:latin typeface="Century Gothic"/>
                        </a:rPr>
                        <a:t> </a:t>
                      </a:r>
                      <a:r>
                        <a:rPr lang="en-US" sz="1200" b="0" i="0" u="none" strike="noStrike" noProof="0" dirty="0" err="1">
                          <a:latin typeface="Century Gothic"/>
                        </a:rPr>
                        <a:t>une</a:t>
                      </a:r>
                      <a:r>
                        <a:rPr lang="en-US" sz="1200" b="0" i="0" u="none" strike="noStrike" noProof="0" dirty="0">
                          <a:latin typeface="Century Gothic"/>
                        </a:rPr>
                        <a:t> </a:t>
                      </a:r>
                      <a:r>
                        <a:rPr lang="en-US" sz="1200" b="0" i="0" u="none" strike="noStrike" noProof="0" dirty="0" err="1">
                          <a:latin typeface="Century Gothic"/>
                        </a:rPr>
                        <a:t>lésion</a:t>
                      </a:r>
                      <a:r>
                        <a:rPr lang="en-US" sz="1200" b="0" i="0" u="none" strike="noStrike" noProof="0" dirty="0">
                          <a:latin typeface="Century Gothic"/>
                        </a:rPr>
                        <a:t> </a:t>
                      </a:r>
                      <a:r>
                        <a:rPr lang="en-US" sz="1200" b="0" i="0" u="none" strike="noStrike" noProof="0" dirty="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un trouble de la communication.        Je ne suis pas </a:t>
                      </a:r>
                      <a:r>
                        <a:rPr lang="en-US" sz="1200" b="0" i="0" u="none" strike="noStrike" noProof="0" dirty="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endParaRPr lang="en-US" sz="1200" b="0" i="0" u="none" strike="noStrike" noProof="0" dirty="0">
                        <a:latin typeface="Century Gothic"/>
                      </a:endParaRPr>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dirty="0"/>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err="1">
                          <a:latin typeface="Century Gothic"/>
                        </a:rPr>
                        <a:t>l’utilisation</a:t>
                      </a:r>
                      <a:r>
                        <a:rPr lang="en-US" sz="900" b="0" i="0" u="none" strike="noStrike" noProof="0" dirty="0">
                          <a:latin typeface="Century Gothic"/>
                        </a:rPr>
                        <a:t> du tableau de communication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dirty="0" err="1"/>
                    </a:p>
                  </a:txBody>
                  <a:tcPr>
                    <a:lnT w="12700">
                      <a:solidFill>
                        <a:schemeClr val="tx1"/>
                      </a:solidFill>
                    </a:lnT>
                  </a:tcPr>
                </a:tc>
                <a:extLst>
                  <a:ext uri="{0D108BD9-81ED-4DB2-BD59-A6C34878D82A}">
                    <a16:rowId xmlns:a16="http://schemas.microsoft.com/office/drawing/2014/main" val="3807606057"/>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un trouble de la communication.         Je ne suis pas </a:t>
                      </a:r>
                      <a:r>
                        <a:rPr lang="en-US" sz="1200" b="0" i="0" u="none" strike="noStrike" noProof="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endParaRPr lang="en-US" sz="1200" b="0" i="0" u="none" strike="noStrike" noProof="0" dirty="0">
                        <a:latin typeface="Century Gothic"/>
                      </a:endParaRPr>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b="0" i="0" u="none" strike="noStrike" noProof="0" dirty="0"/>
                    </a:p>
                  </a:txBody>
                  <a:tcPr/>
                </a:tc>
                <a:tc>
                  <a:txBody>
                    <a:bodyPr/>
                    <a:lstStyle/>
                    <a:p>
                      <a:pPr marL="0" marR="0" lvl="0" indent="0" algn="l">
                        <a:lnSpc>
                          <a:spcPct val="100000"/>
                        </a:lnSpc>
                        <a:spcBef>
                          <a:spcPts val="0"/>
                        </a:spcBef>
                        <a:spcAft>
                          <a:spcPts val="0"/>
                        </a:spcAft>
                        <a:buNone/>
                      </a:pPr>
                      <a:r>
                        <a:rPr lang="en-US" sz="900" b="1" i="0" u="none" strike="noStrike" noProof="0" dirty="0">
                          <a:latin typeface="Century Gothic"/>
                        </a:rPr>
                        <a:t>    </a:t>
                      </a: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err="1">
                          <a:latin typeface="Century Gothic"/>
                        </a:rPr>
                        <a:t>l’utilisation</a:t>
                      </a:r>
                      <a:r>
                        <a:rPr lang="en-US" sz="900" b="0" i="0" u="none" strike="noStrike" noProof="0" dirty="0">
                          <a:latin typeface="Century Gothic"/>
                        </a:rPr>
                        <a:t> du tableau de communication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dirty="0" err="1"/>
                    </a:p>
                  </a:txBody>
                  <a:tcPr/>
                </a:tc>
                <a:extLst>
                  <a:ext uri="{0D108BD9-81ED-4DB2-BD59-A6C34878D82A}">
                    <a16:rowId xmlns:a16="http://schemas.microsoft.com/office/drawing/2014/main" val="4083771344"/>
                  </a:ext>
                </a:extLst>
              </a:tr>
            </a:tbl>
          </a:graphicData>
        </a:graphic>
      </p:graphicFrame>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2848036" y="2363779"/>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696668" y="315362"/>
            <a:ext cx="659473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Non-specific Wallet Cards - French</a:t>
            </a:r>
          </a:p>
        </p:txBody>
      </p:sp>
      <p:pic>
        <p:nvPicPr>
          <p:cNvPr id="25" name="Picture 20" descr="Icon&#10;&#10;Description automatically generated">
            <a:extLst>
              <a:ext uri="{FF2B5EF4-FFF2-40B4-BE49-F238E27FC236}">
                <a16:creationId xmlns:a16="http://schemas.microsoft.com/office/drawing/2014/main" id="{029AD228-7D30-C372-67F1-4E50A960B6CD}"/>
              </a:ext>
            </a:extLst>
          </p:cNvPr>
          <p:cNvPicPr>
            <a:picLocks noChangeAspect="1"/>
          </p:cNvPicPr>
          <p:nvPr/>
        </p:nvPicPr>
        <p:blipFill>
          <a:blip r:embed="rId2"/>
          <a:stretch>
            <a:fillRect/>
          </a:stretch>
        </p:blipFill>
        <p:spPr>
          <a:xfrm>
            <a:off x="2848037" y="4281673"/>
            <a:ext cx="942257" cy="942975"/>
          </a:xfrm>
          <a:prstGeom prst="rect">
            <a:avLst/>
          </a:prstGeom>
        </p:spPr>
      </p:pic>
      <p:pic>
        <p:nvPicPr>
          <p:cNvPr id="26" name="Picture 20" descr="Icon&#10;&#10;Description automatically generated">
            <a:extLst>
              <a:ext uri="{FF2B5EF4-FFF2-40B4-BE49-F238E27FC236}">
                <a16:creationId xmlns:a16="http://schemas.microsoft.com/office/drawing/2014/main" id="{3CBF9A7D-4263-F76E-442E-A9A5DF3ADBAC}"/>
              </a:ext>
            </a:extLst>
          </p:cNvPr>
          <p:cNvPicPr>
            <a:picLocks noChangeAspect="1"/>
          </p:cNvPicPr>
          <p:nvPr/>
        </p:nvPicPr>
        <p:blipFill>
          <a:blip r:embed="rId2"/>
          <a:stretch>
            <a:fillRect/>
          </a:stretch>
        </p:blipFill>
        <p:spPr>
          <a:xfrm>
            <a:off x="2850234" y="6194144"/>
            <a:ext cx="942257" cy="942975"/>
          </a:xfrm>
          <a:prstGeom prst="rect">
            <a:avLst/>
          </a:prstGeom>
        </p:spPr>
      </p:pic>
      <p:pic>
        <p:nvPicPr>
          <p:cNvPr id="27" name="Picture 20" descr="Icon&#10;&#10;Description automatically generated">
            <a:extLst>
              <a:ext uri="{FF2B5EF4-FFF2-40B4-BE49-F238E27FC236}">
                <a16:creationId xmlns:a16="http://schemas.microsoft.com/office/drawing/2014/main" id="{749A81C0-7447-7D20-7BB0-708DCA4DE3BE}"/>
              </a:ext>
            </a:extLst>
          </p:cNvPr>
          <p:cNvPicPr>
            <a:picLocks noChangeAspect="1"/>
          </p:cNvPicPr>
          <p:nvPr/>
        </p:nvPicPr>
        <p:blipFill>
          <a:blip r:embed="rId2"/>
          <a:stretch>
            <a:fillRect/>
          </a:stretch>
        </p:blipFill>
        <p:spPr>
          <a:xfrm>
            <a:off x="2852860" y="8129457"/>
            <a:ext cx="942257" cy="942975"/>
          </a:xfrm>
          <a:prstGeom prst="rect">
            <a:avLst/>
          </a:prstGeom>
        </p:spPr>
      </p:pic>
    </p:spTree>
    <p:extLst>
      <p:ext uri="{BB962C8B-B14F-4D97-AF65-F5344CB8AC3E}">
        <p14:creationId xmlns:p14="http://schemas.microsoft.com/office/powerpoint/2010/main" val="2450492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760340" y="970322"/>
            <a:ext cx="6342396" cy="72963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Wallet Cards</a:t>
            </a:r>
            <a:endParaRPr lang="en-US" dirty="0"/>
          </a:p>
          <a:p>
            <a:pPr>
              <a:lnSpc>
                <a:spcPct val="150000"/>
              </a:lnSpc>
            </a:pPr>
            <a:endParaRPr lang="en-CA" sz="2800" b="1" dirty="0">
              <a:latin typeface="Century Gothic"/>
            </a:endParaRPr>
          </a:p>
          <a:p>
            <a:pPr marL="514350" indent="-514350">
              <a:lnSpc>
                <a:spcPct val="150000"/>
              </a:lnSpc>
              <a:buAutoNum type="arabicPeriod"/>
            </a:pPr>
            <a:r>
              <a:rPr lang="en-CA" sz="2800" b="1" dirty="0">
                <a:latin typeface="Century Gothic"/>
              </a:rPr>
              <a:t>INDEX:</a:t>
            </a:r>
          </a:p>
          <a:p>
            <a:pPr marL="514350" indent="-514350">
              <a:lnSpc>
                <a:spcPct val="150000"/>
              </a:lnSpc>
              <a:buAutoNum type="arabicPeriod"/>
            </a:pPr>
            <a:r>
              <a:rPr lang="en-CA" sz="2000" b="1" dirty="0">
                <a:latin typeface="Century Gothic"/>
              </a:rPr>
              <a:t>Aphasia Wallet Cards- English</a:t>
            </a:r>
          </a:p>
          <a:p>
            <a:pPr marL="514350" indent="-514350">
              <a:lnSpc>
                <a:spcPct val="150000"/>
              </a:lnSpc>
              <a:buAutoNum type="arabicPeriod"/>
            </a:pPr>
            <a:r>
              <a:rPr lang="en-CA" sz="2000" b="1" dirty="0">
                <a:latin typeface="Century Gothic"/>
              </a:rPr>
              <a:t>Apraxia Wallet Cards- English</a:t>
            </a:r>
          </a:p>
          <a:p>
            <a:pPr marL="514350" indent="-514350">
              <a:lnSpc>
                <a:spcPct val="150000"/>
              </a:lnSpc>
              <a:buAutoNum type="arabicPeriod"/>
            </a:pPr>
            <a:r>
              <a:rPr lang="en-CA" sz="2000" b="1" dirty="0">
                <a:latin typeface="Century Gothic"/>
              </a:rPr>
              <a:t>Dysarthria Wallet Cards- English</a:t>
            </a:r>
          </a:p>
          <a:p>
            <a:pPr marL="514350" indent="-514350">
              <a:lnSpc>
                <a:spcPct val="150000"/>
              </a:lnSpc>
              <a:buAutoNum type="arabicPeriod"/>
            </a:pPr>
            <a:r>
              <a:rPr lang="en-CA" sz="2000" b="1" dirty="0">
                <a:latin typeface="Century Gothic"/>
              </a:rPr>
              <a:t>Aphasia + Apraxia Wallet Cards- English</a:t>
            </a:r>
          </a:p>
          <a:p>
            <a:pPr marL="514350" indent="-514350">
              <a:lnSpc>
                <a:spcPct val="150000"/>
              </a:lnSpc>
              <a:buAutoNum type="arabicPeriod"/>
            </a:pPr>
            <a:r>
              <a:rPr lang="en-CA" sz="2000" b="1" dirty="0">
                <a:latin typeface="Century Gothic"/>
              </a:rPr>
              <a:t>Aphasia + Dysarthria Wallet Cards- English</a:t>
            </a:r>
          </a:p>
          <a:p>
            <a:pPr marL="514350" indent="-514350">
              <a:lnSpc>
                <a:spcPct val="150000"/>
              </a:lnSpc>
              <a:buAutoNum type="arabicPeriod"/>
            </a:pPr>
            <a:r>
              <a:rPr lang="en-CA" sz="2000" b="1" dirty="0">
                <a:latin typeface="Century Gothic"/>
              </a:rPr>
              <a:t>Non-specific Wallet Cards – English</a:t>
            </a:r>
          </a:p>
          <a:p>
            <a:pPr marL="514350" indent="-514350">
              <a:lnSpc>
                <a:spcPct val="150000"/>
              </a:lnSpc>
              <a:buAutoNum type="arabicPeriod"/>
            </a:pPr>
            <a:r>
              <a:rPr lang="en-CA" sz="2000" b="1" dirty="0">
                <a:latin typeface="Century Gothic"/>
              </a:rPr>
              <a:t>Aphasia Wallet Cards- French</a:t>
            </a:r>
            <a:endParaRPr lang="en-CA"/>
          </a:p>
          <a:p>
            <a:pPr marL="514350" indent="-514350">
              <a:lnSpc>
                <a:spcPct val="150000"/>
              </a:lnSpc>
              <a:buAutoNum type="arabicPeriod"/>
            </a:pPr>
            <a:r>
              <a:rPr lang="en-CA" sz="2000" b="1" dirty="0">
                <a:latin typeface="Century Gothic"/>
              </a:rPr>
              <a:t>Apraxia Wallet Cards- French</a:t>
            </a:r>
          </a:p>
          <a:p>
            <a:pPr marL="514350" indent="-514350">
              <a:lnSpc>
                <a:spcPct val="150000"/>
              </a:lnSpc>
              <a:buAutoNum type="arabicPeriod"/>
            </a:pPr>
            <a:r>
              <a:rPr lang="en-CA" sz="2000" b="1" dirty="0">
                <a:latin typeface="Century Gothic"/>
              </a:rPr>
              <a:t>Dysarthria Wallet Cards- French</a:t>
            </a:r>
          </a:p>
          <a:p>
            <a:pPr marL="514350" indent="-514350">
              <a:lnSpc>
                <a:spcPct val="150000"/>
              </a:lnSpc>
              <a:buAutoNum type="arabicPeriod"/>
            </a:pPr>
            <a:r>
              <a:rPr lang="en-CA" sz="2000" b="1" dirty="0">
                <a:latin typeface="Century Gothic"/>
              </a:rPr>
              <a:t>Aphasia + Apraxia Wallet Cards – French</a:t>
            </a:r>
          </a:p>
          <a:p>
            <a:pPr marL="514350" indent="-514350">
              <a:lnSpc>
                <a:spcPct val="150000"/>
              </a:lnSpc>
              <a:buAutoNum type="arabicPeriod"/>
            </a:pPr>
            <a:r>
              <a:rPr lang="en-CA" sz="2000" b="1" dirty="0">
                <a:latin typeface="Century Gothic"/>
              </a:rPr>
              <a:t>Aphasia + Dysarthria Wallet Cards- French</a:t>
            </a:r>
          </a:p>
          <a:p>
            <a:pPr marL="514350" indent="-514350">
              <a:lnSpc>
                <a:spcPct val="150000"/>
              </a:lnSpc>
              <a:buAutoNum type="arabicPeriod"/>
            </a:pPr>
            <a:r>
              <a:rPr lang="en-CA" sz="2000" b="1" dirty="0">
                <a:latin typeface="Century Gothic"/>
              </a:rPr>
              <a:t>Non-specific Wallet Cards-  French</a:t>
            </a:r>
          </a:p>
        </p:txBody>
      </p:sp>
    </p:spTree>
    <p:extLst>
      <p:ext uri="{BB962C8B-B14F-4D97-AF65-F5344CB8AC3E}">
        <p14:creationId xmlns:p14="http://schemas.microsoft.com/office/powerpoint/2010/main" val="1239121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2">
            <a:extLst>
              <a:ext uri="{FF2B5EF4-FFF2-40B4-BE49-F238E27FC236}">
                <a16:creationId xmlns:a16="http://schemas.microsoft.com/office/drawing/2014/main" id="{C8060994-C819-8350-97F5-E1A2F88D9561}"/>
              </a:ext>
            </a:extLst>
          </p:cNvPr>
          <p:cNvGraphicFramePr>
            <a:graphicFrameLocks noGrp="1"/>
          </p:cNvGraphicFramePr>
          <p:nvPr/>
        </p:nvGraphicFramePr>
        <p:xfrm>
          <a:off x="559821" y="1133525"/>
          <a:ext cx="6525808" cy="7254240"/>
        </p:xfrm>
        <a:graphic>
          <a:graphicData uri="http://schemas.openxmlformats.org/drawingml/2006/table">
            <a:tbl>
              <a:tblPr firstRow="1" bandRow="1">
                <a:tableStyleId>{5940675A-B579-460E-94D1-54222C63F5DA}</a:tableStyleId>
              </a:tblPr>
              <a:tblGrid>
                <a:gridCol w="3271035">
                  <a:extLst>
                    <a:ext uri="{9D8B030D-6E8A-4147-A177-3AD203B41FA5}">
                      <a16:colId xmlns:a16="http://schemas.microsoft.com/office/drawing/2014/main" val="710074797"/>
                    </a:ext>
                  </a:extLst>
                </a:gridCol>
                <a:gridCol w="3254773">
                  <a:extLst>
                    <a:ext uri="{9D8B030D-6E8A-4147-A177-3AD203B41FA5}">
                      <a16:colId xmlns:a16="http://schemas.microsoft.com/office/drawing/2014/main" val="4026485156"/>
                    </a:ext>
                  </a:extLst>
                </a:gridCol>
              </a:tblGrid>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APHASIA.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p>
                    <a:p>
                      <a:pPr marL="0" marR="0" lvl="0" indent="0" algn="l">
                        <a:lnSpc>
                          <a:spcPct val="100000"/>
                        </a:lnSpc>
                        <a:spcBef>
                          <a:spcPts val="0"/>
                        </a:spcBef>
                        <a:spcAft>
                          <a:spcPts val="0"/>
                        </a:spcAft>
                        <a:buNone/>
                      </a:pPr>
                      <a:r>
                        <a:rPr lang="en-US" sz="1200" b="0" i="0" u="none" strike="noStrike" noProof="0" dirty="0">
                          <a:latin typeface="Century Gothic"/>
                        </a:rPr>
                        <a:t>      I am not drunk. </a:t>
                      </a: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_____________________</a:t>
                      </a:r>
                    </a:p>
                    <a:p>
                      <a:pPr marL="0" marR="0" lvl="0" indent="0" algn="l">
                        <a:lnSpc>
                          <a:spcPct val="100000"/>
                        </a:lnSpc>
                        <a:spcBef>
                          <a:spcPts val="0"/>
                        </a:spcBef>
                        <a:spcAft>
                          <a:spcPts val="0"/>
                        </a:spcAft>
                        <a:buNone/>
                      </a:pPr>
                      <a:r>
                        <a:rPr lang="en-US" sz="1200" b="0" i="0" u="none" strike="noStrike" noProof="0" dirty="0">
                          <a:latin typeface="Century Gothic"/>
                        </a:rPr>
                        <a:t>Contact: ___________________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B w="12700">
                      <a:solidFill>
                        <a:schemeClr val="tx1"/>
                      </a:solidFill>
                    </a:lnB>
                  </a:tcPr>
                </a:tc>
                <a:extLst>
                  <a:ext uri="{0D108BD9-81ED-4DB2-BD59-A6C34878D82A}">
                    <a16:rowId xmlns:a16="http://schemas.microsoft.com/office/drawing/2014/main" val="1163068288"/>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APHASIA.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a:t>
                      </a:r>
                      <a:endParaRPr lang="en-US">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a:t>
                      </a:r>
                      <a:endParaRPr lang="en-US" sz="1200" dirty="0">
                        <a:latin typeface="Century Gothic"/>
                      </a:endParaRPr>
                    </a:p>
                  </a:txBody>
                  <a:tcPr>
                    <a:lnR w="12700">
                      <a:solidFill>
                        <a:schemeClr val="tx1"/>
                      </a:solidFill>
                    </a:lnR>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2048831"/>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APHASIA.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a:t>
                      </a:r>
                      <a:endParaRPr lang="en-US">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T w="12700">
                      <a:solidFill>
                        <a:schemeClr val="tx1"/>
                      </a:solidFill>
                    </a:lnT>
                  </a:tcPr>
                </a:tc>
                <a:extLst>
                  <a:ext uri="{0D108BD9-81ED-4DB2-BD59-A6C34878D82A}">
                    <a16:rowId xmlns:a16="http://schemas.microsoft.com/office/drawing/2014/main" val="3807606057"/>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APHASIA.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a:t>
                      </a:r>
                      <a:endParaRPr lang="en-US">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tc>
                <a:extLst>
                  <a:ext uri="{0D108BD9-81ED-4DB2-BD59-A6C34878D82A}">
                    <a16:rowId xmlns:a16="http://schemas.microsoft.com/office/drawing/2014/main" val="4083771344"/>
                  </a:ext>
                </a:extLst>
              </a:tr>
            </a:tbl>
          </a:graphicData>
        </a:graphic>
      </p:graphicFrame>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2738079" y="1973924"/>
            <a:ext cx="942257" cy="942975"/>
          </a:xfrm>
          <a:prstGeom prst="rect">
            <a:avLst/>
          </a:prstGeom>
        </p:spPr>
      </p:pic>
      <p:sp>
        <p:nvSpPr>
          <p:cNvPr id="24" name="TextBox 23">
            <a:extLst>
              <a:ext uri="{FF2B5EF4-FFF2-40B4-BE49-F238E27FC236}">
                <a16:creationId xmlns:a16="http://schemas.microsoft.com/office/drawing/2014/main" id="{22DE721B-C286-4AD7-AB9C-4B9E43ADBC83}"/>
              </a:ext>
            </a:extLst>
          </p:cNvPr>
          <p:cNvSpPr txBox="1"/>
          <p:nvPr/>
        </p:nvSpPr>
        <p:spPr>
          <a:xfrm>
            <a:off x="847759" y="2706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Aphasia Wallet Cards - English</a:t>
            </a:r>
          </a:p>
        </p:txBody>
      </p:sp>
      <p:pic>
        <p:nvPicPr>
          <p:cNvPr id="25" name="Picture 20" descr="Icon&#10;&#10;Description automatically generated">
            <a:extLst>
              <a:ext uri="{FF2B5EF4-FFF2-40B4-BE49-F238E27FC236}">
                <a16:creationId xmlns:a16="http://schemas.microsoft.com/office/drawing/2014/main" id="{029AD228-7D30-C372-67F1-4E50A960B6CD}"/>
              </a:ext>
            </a:extLst>
          </p:cNvPr>
          <p:cNvPicPr>
            <a:picLocks noChangeAspect="1"/>
          </p:cNvPicPr>
          <p:nvPr/>
        </p:nvPicPr>
        <p:blipFill>
          <a:blip r:embed="rId2"/>
          <a:stretch>
            <a:fillRect/>
          </a:stretch>
        </p:blipFill>
        <p:spPr>
          <a:xfrm>
            <a:off x="2726827" y="3716138"/>
            <a:ext cx="942257" cy="942975"/>
          </a:xfrm>
          <a:prstGeom prst="rect">
            <a:avLst/>
          </a:prstGeom>
        </p:spPr>
      </p:pic>
      <p:pic>
        <p:nvPicPr>
          <p:cNvPr id="26" name="Picture 20" descr="Icon&#10;&#10;Description automatically generated">
            <a:extLst>
              <a:ext uri="{FF2B5EF4-FFF2-40B4-BE49-F238E27FC236}">
                <a16:creationId xmlns:a16="http://schemas.microsoft.com/office/drawing/2014/main" id="{3CBF9A7D-4263-F76E-442E-A9A5DF3ADBAC}"/>
              </a:ext>
            </a:extLst>
          </p:cNvPr>
          <p:cNvPicPr>
            <a:picLocks noChangeAspect="1"/>
          </p:cNvPicPr>
          <p:nvPr/>
        </p:nvPicPr>
        <p:blipFill>
          <a:blip r:embed="rId2"/>
          <a:stretch>
            <a:fillRect/>
          </a:stretch>
        </p:blipFill>
        <p:spPr>
          <a:xfrm>
            <a:off x="2729024" y="5486611"/>
            <a:ext cx="942257" cy="942975"/>
          </a:xfrm>
          <a:prstGeom prst="rect">
            <a:avLst/>
          </a:prstGeom>
        </p:spPr>
      </p:pic>
      <p:pic>
        <p:nvPicPr>
          <p:cNvPr id="27" name="Picture 20" descr="Icon&#10;&#10;Description automatically generated">
            <a:extLst>
              <a:ext uri="{FF2B5EF4-FFF2-40B4-BE49-F238E27FC236}">
                <a16:creationId xmlns:a16="http://schemas.microsoft.com/office/drawing/2014/main" id="{749A81C0-7447-7D20-7BB0-708DCA4DE3BE}"/>
              </a:ext>
            </a:extLst>
          </p:cNvPr>
          <p:cNvPicPr>
            <a:picLocks noChangeAspect="1"/>
          </p:cNvPicPr>
          <p:nvPr/>
        </p:nvPicPr>
        <p:blipFill>
          <a:blip r:embed="rId2"/>
          <a:stretch>
            <a:fillRect/>
          </a:stretch>
        </p:blipFill>
        <p:spPr>
          <a:xfrm>
            <a:off x="2731650" y="7323065"/>
            <a:ext cx="942257" cy="942975"/>
          </a:xfrm>
          <a:prstGeom prst="rect">
            <a:avLst/>
          </a:prstGeom>
        </p:spPr>
      </p:pic>
    </p:spTree>
    <p:extLst>
      <p:ext uri="{BB962C8B-B14F-4D97-AF65-F5344CB8AC3E}">
        <p14:creationId xmlns:p14="http://schemas.microsoft.com/office/powerpoint/2010/main" val="1200572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2">
            <a:extLst>
              <a:ext uri="{FF2B5EF4-FFF2-40B4-BE49-F238E27FC236}">
                <a16:creationId xmlns:a16="http://schemas.microsoft.com/office/drawing/2014/main" id="{C8060994-C819-8350-97F5-E1A2F88D9561}"/>
              </a:ext>
            </a:extLst>
          </p:cNvPr>
          <p:cNvGraphicFramePr>
            <a:graphicFrameLocks noGrp="1"/>
          </p:cNvGraphicFramePr>
          <p:nvPr>
            <p:extLst>
              <p:ext uri="{D42A27DB-BD31-4B8C-83A1-F6EECF244321}">
                <p14:modId xmlns:p14="http://schemas.microsoft.com/office/powerpoint/2010/main" val="803819199"/>
              </p:ext>
            </p:extLst>
          </p:nvPr>
        </p:nvGraphicFramePr>
        <p:xfrm>
          <a:off x="559821" y="1133525"/>
          <a:ext cx="6525808" cy="7254240"/>
        </p:xfrm>
        <a:graphic>
          <a:graphicData uri="http://schemas.openxmlformats.org/drawingml/2006/table">
            <a:tbl>
              <a:tblPr firstRow="1" bandRow="1">
                <a:tableStyleId>{5940675A-B579-460E-94D1-54222C63F5DA}</a:tableStyleId>
              </a:tblPr>
              <a:tblGrid>
                <a:gridCol w="3271035">
                  <a:extLst>
                    <a:ext uri="{9D8B030D-6E8A-4147-A177-3AD203B41FA5}">
                      <a16:colId xmlns:a16="http://schemas.microsoft.com/office/drawing/2014/main" val="710074797"/>
                    </a:ext>
                  </a:extLst>
                </a:gridCol>
                <a:gridCol w="3254773">
                  <a:extLst>
                    <a:ext uri="{9D8B030D-6E8A-4147-A177-3AD203B41FA5}">
                      <a16:colId xmlns:a16="http://schemas.microsoft.com/office/drawing/2014/main" val="4026485156"/>
                    </a:ext>
                  </a:extLst>
                </a:gridCol>
              </a:tblGrid>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APRAXIA.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p>
                    <a:p>
                      <a:pPr marL="0" marR="0" lvl="0" indent="0" algn="l">
                        <a:lnSpc>
                          <a:spcPct val="100000"/>
                        </a:lnSpc>
                        <a:spcBef>
                          <a:spcPts val="0"/>
                        </a:spcBef>
                        <a:spcAft>
                          <a:spcPts val="0"/>
                        </a:spcAft>
                        <a:buNone/>
                      </a:pPr>
                      <a:r>
                        <a:rPr lang="en-US" sz="1200" b="0" i="0" u="none" strike="noStrike" noProof="0" dirty="0">
                          <a:latin typeface="Century Gothic"/>
                        </a:rPr>
                        <a:t>      I am not drunk. </a:t>
                      </a: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_____________________</a:t>
                      </a:r>
                    </a:p>
                    <a:p>
                      <a:pPr marL="0" marR="0" lvl="0" indent="0" algn="l">
                        <a:lnSpc>
                          <a:spcPct val="100000"/>
                        </a:lnSpc>
                        <a:spcBef>
                          <a:spcPts val="0"/>
                        </a:spcBef>
                        <a:spcAft>
                          <a:spcPts val="0"/>
                        </a:spcAft>
                        <a:buNone/>
                      </a:pPr>
                      <a:r>
                        <a:rPr lang="en-US" sz="1200" b="0" i="0" u="none" strike="noStrike" noProof="0" dirty="0">
                          <a:latin typeface="Century Gothic"/>
                        </a:rPr>
                        <a:t>Contact: ___________________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B w="12700">
                      <a:solidFill>
                        <a:schemeClr val="tx1"/>
                      </a:solidFill>
                    </a:lnB>
                  </a:tcPr>
                </a:tc>
                <a:extLst>
                  <a:ext uri="{0D108BD9-81ED-4DB2-BD59-A6C34878D82A}">
                    <a16:rowId xmlns:a16="http://schemas.microsoft.com/office/drawing/2014/main" val="1163068288"/>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APRAXIA.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a:t>
                      </a:r>
                      <a:endParaRPr lang="en-US">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a:t>
                      </a:r>
                      <a:endParaRPr lang="en-US" sz="1200" dirty="0">
                        <a:latin typeface="Century Gothic"/>
                      </a:endParaRPr>
                    </a:p>
                  </a:txBody>
                  <a:tcPr>
                    <a:lnR w="12700">
                      <a:solidFill>
                        <a:schemeClr val="tx1"/>
                      </a:solidFill>
                    </a:lnR>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2048831"/>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APRAXIA.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a:t>
                      </a:r>
                      <a:endParaRPr lang="en-US">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T w="12700">
                      <a:solidFill>
                        <a:schemeClr val="tx1"/>
                      </a:solidFill>
                    </a:lnT>
                  </a:tcPr>
                </a:tc>
                <a:extLst>
                  <a:ext uri="{0D108BD9-81ED-4DB2-BD59-A6C34878D82A}">
                    <a16:rowId xmlns:a16="http://schemas.microsoft.com/office/drawing/2014/main" val="3807606057"/>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APRAXIA.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a:t>
                      </a:r>
                      <a:endParaRPr lang="en-US">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tc>
                <a:extLst>
                  <a:ext uri="{0D108BD9-81ED-4DB2-BD59-A6C34878D82A}">
                    <a16:rowId xmlns:a16="http://schemas.microsoft.com/office/drawing/2014/main" val="4083771344"/>
                  </a:ext>
                </a:extLst>
              </a:tr>
            </a:tbl>
          </a:graphicData>
        </a:graphic>
      </p:graphicFrame>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2738079" y="1973924"/>
            <a:ext cx="942257" cy="942975"/>
          </a:xfrm>
          <a:prstGeom prst="rect">
            <a:avLst/>
          </a:prstGeom>
        </p:spPr>
      </p:pic>
      <p:sp>
        <p:nvSpPr>
          <p:cNvPr id="24" name="TextBox 23">
            <a:extLst>
              <a:ext uri="{FF2B5EF4-FFF2-40B4-BE49-F238E27FC236}">
                <a16:creationId xmlns:a16="http://schemas.microsoft.com/office/drawing/2014/main" id="{22DE721B-C286-4AD7-AB9C-4B9E43ADBC83}"/>
              </a:ext>
            </a:extLst>
          </p:cNvPr>
          <p:cNvSpPr txBox="1"/>
          <p:nvPr/>
        </p:nvSpPr>
        <p:spPr>
          <a:xfrm>
            <a:off x="847759" y="2706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Apraxia Wallet Cards - English</a:t>
            </a:r>
          </a:p>
        </p:txBody>
      </p:sp>
      <p:pic>
        <p:nvPicPr>
          <p:cNvPr id="25" name="Picture 20" descr="Icon&#10;&#10;Description automatically generated">
            <a:extLst>
              <a:ext uri="{FF2B5EF4-FFF2-40B4-BE49-F238E27FC236}">
                <a16:creationId xmlns:a16="http://schemas.microsoft.com/office/drawing/2014/main" id="{029AD228-7D30-C372-67F1-4E50A960B6CD}"/>
              </a:ext>
            </a:extLst>
          </p:cNvPr>
          <p:cNvPicPr>
            <a:picLocks noChangeAspect="1"/>
          </p:cNvPicPr>
          <p:nvPr/>
        </p:nvPicPr>
        <p:blipFill>
          <a:blip r:embed="rId2"/>
          <a:stretch>
            <a:fillRect/>
          </a:stretch>
        </p:blipFill>
        <p:spPr>
          <a:xfrm>
            <a:off x="2726827" y="3716138"/>
            <a:ext cx="942257" cy="942975"/>
          </a:xfrm>
          <a:prstGeom prst="rect">
            <a:avLst/>
          </a:prstGeom>
        </p:spPr>
      </p:pic>
      <p:pic>
        <p:nvPicPr>
          <p:cNvPr id="26" name="Picture 20" descr="Icon&#10;&#10;Description automatically generated">
            <a:extLst>
              <a:ext uri="{FF2B5EF4-FFF2-40B4-BE49-F238E27FC236}">
                <a16:creationId xmlns:a16="http://schemas.microsoft.com/office/drawing/2014/main" id="{3CBF9A7D-4263-F76E-442E-A9A5DF3ADBAC}"/>
              </a:ext>
            </a:extLst>
          </p:cNvPr>
          <p:cNvPicPr>
            <a:picLocks noChangeAspect="1"/>
          </p:cNvPicPr>
          <p:nvPr/>
        </p:nvPicPr>
        <p:blipFill>
          <a:blip r:embed="rId2"/>
          <a:stretch>
            <a:fillRect/>
          </a:stretch>
        </p:blipFill>
        <p:spPr>
          <a:xfrm>
            <a:off x="2729024" y="5486611"/>
            <a:ext cx="942257" cy="942975"/>
          </a:xfrm>
          <a:prstGeom prst="rect">
            <a:avLst/>
          </a:prstGeom>
        </p:spPr>
      </p:pic>
      <p:pic>
        <p:nvPicPr>
          <p:cNvPr id="27" name="Picture 20" descr="Icon&#10;&#10;Description automatically generated">
            <a:extLst>
              <a:ext uri="{FF2B5EF4-FFF2-40B4-BE49-F238E27FC236}">
                <a16:creationId xmlns:a16="http://schemas.microsoft.com/office/drawing/2014/main" id="{749A81C0-7447-7D20-7BB0-708DCA4DE3BE}"/>
              </a:ext>
            </a:extLst>
          </p:cNvPr>
          <p:cNvPicPr>
            <a:picLocks noChangeAspect="1"/>
          </p:cNvPicPr>
          <p:nvPr/>
        </p:nvPicPr>
        <p:blipFill>
          <a:blip r:embed="rId2"/>
          <a:stretch>
            <a:fillRect/>
          </a:stretch>
        </p:blipFill>
        <p:spPr>
          <a:xfrm>
            <a:off x="2731650" y="7323065"/>
            <a:ext cx="942257" cy="942975"/>
          </a:xfrm>
          <a:prstGeom prst="rect">
            <a:avLst/>
          </a:prstGeom>
        </p:spPr>
      </p:pic>
    </p:spTree>
    <p:extLst>
      <p:ext uri="{BB962C8B-B14F-4D97-AF65-F5344CB8AC3E}">
        <p14:creationId xmlns:p14="http://schemas.microsoft.com/office/powerpoint/2010/main" val="850435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2">
            <a:extLst>
              <a:ext uri="{FF2B5EF4-FFF2-40B4-BE49-F238E27FC236}">
                <a16:creationId xmlns:a16="http://schemas.microsoft.com/office/drawing/2014/main" id="{C8060994-C819-8350-97F5-E1A2F88D9561}"/>
              </a:ext>
            </a:extLst>
          </p:cNvPr>
          <p:cNvGraphicFramePr>
            <a:graphicFrameLocks noGrp="1"/>
          </p:cNvGraphicFramePr>
          <p:nvPr>
            <p:extLst>
              <p:ext uri="{D42A27DB-BD31-4B8C-83A1-F6EECF244321}">
                <p14:modId xmlns:p14="http://schemas.microsoft.com/office/powerpoint/2010/main" val="3644434754"/>
              </p:ext>
            </p:extLst>
          </p:nvPr>
        </p:nvGraphicFramePr>
        <p:xfrm>
          <a:off x="559821" y="1133525"/>
          <a:ext cx="6525808" cy="7254240"/>
        </p:xfrm>
        <a:graphic>
          <a:graphicData uri="http://schemas.openxmlformats.org/drawingml/2006/table">
            <a:tbl>
              <a:tblPr firstRow="1" bandRow="1">
                <a:tableStyleId>{5940675A-B579-460E-94D1-54222C63F5DA}</a:tableStyleId>
              </a:tblPr>
              <a:tblGrid>
                <a:gridCol w="3271035">
                  <a:extLst>
                    <a:ext uri="{9D8B030D-6E8A-4147-A177-3AD203B41FA5}">
                      <a16:colId xmlns:a16="http://schemas.microsoft.com/office/drawing/2014/main" val="710074797"/>
                    </a:ext>
                  </a:extLst>
                </a:gridCol>
                <a:gridCol w="3254773">
                  <a:extLst>
                    <a:ext uri="{9D8B030D-6E8A-4147-A177-3AD203B41FA5}">
                      <a16:colId xmlns:a16="http://schemas.microsoft.com/office/drawing/2014/main" val="4026485156"/>
                    </a:ext>
                  </a:extLst>
                </a:gridCol>
              </a:tblGrid>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DYSARTHRIA.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p>
                    <a:p>
                      <a:pPr marL="0" marR="0" lvl="0" indent="0" algn="l">
                        <a:lnSpc>
                          <a:spcPct val="100000"/>
                        </a:lnSpc>
                        <a:spcBef>
                          <a:spcPts val="0"/>
                        </a:spcBef>
                        <a:spcAft>
                          <a:spcPts val="0"/>
                        </a:spcAft>
                        <a:buNone/>
                      </a:pPr>
                      <a:r>
                        <a:rPr lang="en-US" sz="1200" b="0" i="0" u="none" strike="noStrike" noProof="0" dirty="0">
                          <a:latin typeface="Century Gothic"/>
                        </a:rPr>
                        <a:t>      I am not drunk. </a:t>
                      </a: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_____________________</a:t>
                      </a:r>
                    </a:p>
                    <a:p>
                      <a:pPr marL="0" marR="0" lvl="0" indent="0" algn="l">
                        <a:lnSpc>
                          <a:spcPct val="100000"/>
                        </a:lnSpc>
                        <a:spcBef>
                          <a:spcPts val="0"/>
                        </a:spcBef>
                        <a:spcAft>
                          <a:spcPts val="0"/>
                        </a:spcAft>
                        <a:buNone/>
                      </a:pPr>
                      <a:r>
                        <a:rPr lang="en-US" sz="1200" b="0" i="0" u="none" strike="noStrike" noProof="0" dirty="0">
                          <a:latin typeface="Century Gothic"/>
                        </a:rPr>
                        <a:t>Contact: ___________________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p>
                    <a:p>
                      <a:pPr marL="0" marR="0" lvl="0" indent="0" algn="l">
                        <a:lnSpc>
                          <a:spcPct val="100000"/>
                        </a:lnSpc>
                        <a:spcBef>
                          <a:spcPts val="0"/>
                        </a:spcBef>
                        <a:spcAft>
                          <a:spcPts val="0"/>
                        </a:spcAft>
                        <a:buNone/>
                      </a:pPr>
                      <a:r>
                        <a:rPr lang="en-US" sz="900" b="0" i="0" u="none" strike="noStrike" noProof="0" dirty="0">
                          <a:latin typeface="Century Gothic"/>
                        </a:rPr>
                        <a:t>☐ Offer limited choices</a:t>
                      </a:r>
                    </a:p>
                    <a:p>
                      <a:pPr marL="0" marR="0" lvl="0" indent="0" algn="l">
                        <a:lnSpc>
                          <a:spcPct val="100000"/>
                        </a:lnSpc>
                        <a:spcBef>
                          <a:spcPts val="0"/>
                        </a:spcBef>
                        <a:spcAft>
                          <a:spcPts val="0"/>
                        </a:spcAft>
                        <a:buNone/>
                      </a:pPr>
                      <a:r>
                        <a:rPr lang="en-US" sz="900" b="0" i="0" u="none" strike="noStrike" noProof="0" dirty="0">
                          <a:latin typeface="Century Gothic"/>
                        </a:rPr>
                        <a:t>☐ Use yes/no questions</a:t>
                      </a:r>
                    </a:p>
                    <a:p>
                      <a:pPr marL="0" marR="0" lvl="0" indent="0" algn="l">
                        <a:lnSpc>
                          <a:spcPct val="100000"/>
                        </a:lnSpc>
                        <a:spcBef>
                          <a:spcPts val="0"/>
                        </a:spcBef>
                        <a:spcAft>
                          <a:spcPts val="0"/>
                        </a:spcAft>
                        <a:buNone/>
                      </a:pPr>
                      <a:r>
                        <a:rPr lang="en-US" sz="900" b="0" i="0" u="none" strike="noStrike" noProof="0" dirty="0">
                          <a:latin typeface="Century Gothic"/>
                        </a:rPr>
                        <a:t>☐ Use gestures, pointing</a:t>
                      </a: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p>
                    <a:p>
                      <a:pPr marL="0" marR="0" lvl="0" indent="0" algn="l">
                        <a:lnSpc>
                          <a:spcPct val="100000"/>
                        </a:lnSpc>
                        <a:spcBef>
                          <a:spcPts val="0"/>
                        </a:spcBef>
                        <a:spcAft>
                          <a:spcPts val="0"/>
                        </a:spcAft>
                        <a:buNone/>
                      </a:pPr>
                      <a:r>
                        <a:rPr lang="en-US" sz="900" b="0" i="0" u="none" strike="noStrike" noProof="0" dirty="0">
                          <a:latin typeface="Century Gothic"/>
                        </a:rPr>
                        <a:t>☐ Write keywords down</a:t>
                      </a: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p>
                    <a:p>
                      <a:pPr marL="0" marR="0" lvl="0" indent="0" algn="l">
                        <a:lnSpc>
                          <a:spcPct val="100000"/>
                        </a:lnSpc>
                        <a:spcBef>
                          <a:spcPts val="0"/>
                        </a:spcBef>
                        <a:spcAft>
                          <a:spcPts val="0"/>
                        </a:spcAft>
                        <a:buNone/>
                      </a:pPr>
                      <a:r>
                        <a:rPr lang="en-US" sz="900" b="0" i="0" u="none" strike="noStrike" noProof="0" dirty="0">
                          <a:latin typeface="Century Gothic"/>
                        </a:rPr>
                        <a:t>☐ Speak slowly</a:t>
                      </a: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B w="12700">
                      <a:solidFill>
                        <a:schemeClr val="tx1"/>
                      </a:solidFill>
                    </a:lnB>
                  </a:tcPr>
                </a:tc>
                <a:extLst>
                  <a:ext uri="{0D108BD9-81ED-4DB2-BD59-A6C34878D82A}">
                    <a16:rowId xmlns:a16="http://schemas.microsoft.com/office/drawing/2014/main" val="1163068288"/>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DYSARTHRIA.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a:t>
                      </a:r>
                      <a:endParaRPr lang="en-US">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a:t>
                      </a:r>
                      <a:endParaRPr lang="en-US" sz="1200" dirty="0">
                        <a:latin typeface="Century Gothic"/>
                      </a:endParaRPr>
                    </a:p>
                  </a:txBody>
                  <a:tcPr>
                    <a:lnR w="12700">
                      <a:solidFill>
                        <a:schemeClr val="tx1"/>
                      </a:solidFill>
                    </a:lnR>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2048831"/>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DYSARTHRIA.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a:t>
                      </a:r>
                      <a:endParaRPr lang="en-US">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T w="12700">
                      <a:solidFill>
                        <a:schemeClr val="tx1"/>
                      </a:solidFill>
                    </a:lnT>
                  </a:tcPr>
                </a:tc>
                <a:extLst>
                  <a:ext uri="{0D108BD9-81ED-4DB2-BD59-A6C34878D82A}">
                    <a16:rowId xmlns:a16="http://schemas.microsoft.com/office/drawing/2014/main" val="3807606057"/>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DYSARTHRIA.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a:t>
                      </a:r>
                      <a:endParaRPr lang="en-US">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tc>
                <a:extLst>
                  <a:ext uri="{0D108BD9-81ED-4DB2-BD59-A6C34878D82A}">
                    <a16:rowId xmlns:a16="http://schemas.microsoft.com/office/drawing/2014/main" val="4083771344"/>
                  </a:ext>
                </a:extLst>
              </a:tr>
            </a:tbl>
          </a:graphicData>
        </a:graphic>
      </p:graphicFrame>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2738079" y="1973924"/>
            <a:ext cx="942257" cy="942975"/>
          </a:xfrm>
          <a:prstGeom prst="rect">
            <a:avLst/>
          </a:prstGeom>
        </p:spPr>
      </p:pic>
      <p:sp>
        <p:nvSpPr>
          <p:cNvPr id="24" name="TextBox 23">
            <a:extLst>
              <a:ext uri="{FF2B5EF4-FFF2-40B4-BE49-F238E27FC236}">
                <a16:creationId xmlns:a16="http://schemas.microsoft.com/office/drawing/2014/main" id="{22DE721B-C286-4AD7-AB9C-4B9E43ADBC83}"/>
              </a:ext>
            </a:extLst>
          </p:cNvPr>
          <p:cNvSpPr txBox="1"/>
          <p:nvPr/>
        </p:nvSpPr>
        <p:spPr>
          <a:xfrm>
            <a:off x="847759" y="270641"/>
            <a:ext cx="603457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Dysarthria Wallet Cards - English</a:t>
            </a:r>
          </a:p>
        </p:txBody>
      </p:sp>
      <p:pic>
        <p:nvPicPr>
          <p:cNvPr id="25" name="Picture 20" descr="Icon&#10;&#10;Description automatically generated">
            <a:extLst>
              <a:ext uri="{FF2B5EF4-FFF2-40B4-BE49-F238E27FC236}">
                <a16:creationId xmlns:a16="http://schemas.microsoft.com/office/drawing/2014/main" id="{029AD228-7D30-C372-67F1-4E50A960B6CD}"/>
              </a:ext>
            </a:extLst>
          </p:cNvPr>
          <p:cNvPicPr>
            <a:picLocks noChangeAspect="1"/>
          </p:cNvPicPr>
          <p:nvPr/>
        </p:nvPicPr>
        <p:blipFill>
          <a:blip r:embed="rId2"/>
          <a:stretch>
            <a:fillRect/>
          </a:stretch>
        </p:blipFill>
        <p:spPr>
          <a:xfrm>
            <a:off x="2726827" y="3716138"/>
            <a:ext cx="942257" cy="942975"/>
          </a:xfrm>
          <a:prstGeom prst="rect">
            <a:avLst/>
          </a:prstGeom>
        </p:spPr>
      </p:pic>
      <p:pic>
        <p:nvPicPr>
          <p:cNvPr id="26" name="Picture 20" descr="Icon&#10;&#10;Description automatically generated">
            <a:extLst>
              <a:ext uri="{FF2B5EF4-FFF2-40B4-BE49-F238E27FC236}">
                <a16:creationId xmlns:a16="http://schemas.microsoft.com/office/drawing/2014/main" id="{3CBF9A7D-4263-F76E-442E-A9A5DF3ADBAC}"/>
              </a:ext>
            </a:extLst>
          </p:cNvPr>
          <p:cNvPicPr>
            <a:picLocks noChangeAspect="1"/>
          </p:cNvPicPr>
          <p:nvPr/>
        </p:nvPicPr>
        <p:blipFill>
          <a:blip r:embed="rId2"/>
          <a:stretch>
            <a:fillRect/>
          </a:stretch>
        </p:blipFill>
        <p:spPr>
          <a:xfrm>
            <a:off x="2729024" y="5486611"/>
            <a:ext cx="942257" cy="942975"/>
          </a:xfrm>
          <a:prstGeom prst="rect">
            <a:avLst/>
          </a:prstGeom>
        </p:spPr>
      </p:pic>
      <p:pic>
        <p:nvPicPr>
          <p:cNvPr id="27" name="Picture 20" descr="Icon&#10;&#10;Description automatically generated">
            <a:extLst>
              <a:ext uri="{FF2B5EF4-FFF2-40B4-BE49-F238E27FC236}">
                <a16:creationId xmlns:a16="http://schemas.microsoft.com/office/drawing/2014/main" id="{749A81C0-7447-7D20-7BB0-708DCA4DE3BE}"/>
              </a:ext>
            </a:extLst>
          </p:cNvPr>
          <p:cNvPicPr>
            <a:picLocks noChangeAspect="1"/>
          </p:cNvPicPr>
          <p:nvPr/>
        </p:nvPicPr>
        <p:blipFill>
          <a:blip r:embed="rId2"/>
          <a:stretch>
            <a:fillRect/>
          </a:stretch>
        </p:blipFill>
        <p:spPr>
          <a:xfrm>
            <a:off x="2731650" y="7323065"/>
            <a:ext cx="942257" cy="942975"/>
          </a:xfrm>
          <a:prstGeom prst="rect">
            <a:avLst/>
          </a:prstGeom>
        </p:spPr>
      </p:pic>
    </p:spTree>
    <p:extLst>
      <p:ext uri="{BB962C8B-B14F-4D97-AF65-F5344CB8AC3E}">
        <p14:creationId xmlns:p14="http://schemas.microsoft.com/office/powerpoint/2010/main" val="90115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2">
            <a:extLst>
              <a:ext uri="{FF2B5EF4-FFF2-40B4-BE49-F238E27FC236}">
                <a16:creationId xmlns:a16="http://schemas.microsoft.com/office/drawing/2014/main" id="{C8060994-C819-8350-97F5-E1A2F88D9561}"/>
              </a:ext>
            </a:extLst>
          </p:cNvPr>
          <p:cNvGraphicFramePr>
            <a:graphicFrameLocks noGrp="1"/>
          </p:cNvGraphicFramePr>
          <p:nvPr>
            <p:extLst>
              <p:ext uri="{D42A27DB-BD31-4B8C-83A1-F6EECF244321}">
                <p14:modId xmlns:p14="http://schemas.microsoft.com/office/powerpoint/2010/main" val="3226161679"/>
              </p:ext>
            </p:extLst>
          </p:nvPr>
        </p:nvGraphicFramePr>
        <p:xfrm>
          <a:off x="559821" y="1133525"/>
          <a:ext cx="6525808" cy="7254240"/>
        </p:xfrm>
        <a:graphic>
          <a:graphicData uri="http://schemas.openxmlformats.org/drawingml/2006/table">
            <a:tbl>
              <a:tblPr firstRow="1" bandRow="1">
                <a:tableStyleId>{5940675A-B579-460E-94D1-54222C63F5DA}</a:tableStyleId>
              </a:tblPr>
              <a:tblGrid>
                <a:gridCol w="3271035">
                  <a:extLst>
                    <a:ext uri="{9D8B030D-6E8A-4147-A177-3AD203B41FA5}">
                      <a16:colId xmlns:a16="http://schemas.microsoft.com/office/drawing/2014/main" val="710074797"/>
                    </a:ext>
                  </a:extLst>
                </a:gridCol>
                <a:gridCol w="3254773">
                  <a:extLst>
                    <a:ext uri="{9D8B030D-6E8A-4147-A177-3AD203B41FA5}">
                      <a16:colId xmlns:a16="http://schemas.microsoft.com/office/drawing/2014/main" val="4026485156"/>
                    </a:ext>
                  </a:extLst>
                </a:gridCol>
              </a:tblGrid>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APHASIA + APRAXIA.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p>
                    <a:p>
                      <a:pPr marL="0" marR="0" lvl="0" indent="0" algn="l">
                        <a:lnSpc>
                          <a:spcPct val="100000"/>
                        </a:lnSpc>
                        <a:spcBef>
                          <a:spcPts val="0"/>
                        </a:spcBef>
                        <a:spcAft>
                          <a:spcPts val="0"/>
                        </a:spcAft>
                        <a:buNone/>
                      </a:pPr>
                      <a:r>
                        <a:rPr lang="en-US" sz="1200" b="0" i="0" u="none" strike="noStrike" noProof="0" dirty="0">
                          <a:latin typeface="Century Gothic"/>
                        </a:rPr>
                        <a:t>      I am not drunk. </a:t>
                      </a: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_____________________</a:t>
                      </a:r>
                    </a:p>
                    <a:p>
                      <a:pPr marL="0" marR="0" lvl="0" indent="0" algn="l">
                        <a:lnSpc>
                          <a:spcPct val="100000"/>
                        </a:lnSpc>
                        <a:spcBef>
                          <a:spcPts val="0"/>
                        </a:spcBef>
                        <a:spcAft>
                          <a:spcPts val="0"/>
                        </a:spcAft>
                        <a:buNone/>
                      </a:pPr>
                      <a:r>
                        <a:rPr lang="en-US" sz="1200" b="0" i="0" u="none" strike="noStrike" noProof="0" dirty="0">
                          <a:latin typeface="Century Gothic"/>
                        </a:rPr>
                        <a:t>Contact: ___________________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B w="12700">
                      <a:solidFill>
                        <a:schemeClr val="tx1"/>
                      </a:solidFill>
                    </a:lnB>
                  </a:tcPr>
                </a:tc>
                <a:extLst>
                  <a:ext uri="{0D108BD9-81ED-4DB2-BD59-A6C34878D82A}">
                    <a16:rowId xmlns:a16="http://schemas.microsoft.com/office/drawing/2014/main" val="1163068288"/>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APHASIA + APRAXIA.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a:t>
                      </a:r>
                      <a:endParaRPr lang="en-US">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a:t>
                      </a:r>
                      <a:endParaRPr lang="en-US" sz="1200" dirty="0">
                        <a:latin typeface="Century Gothic"/>
                      </a:endParaRPr>
                    </a:p>
                  </a:txBody>
                  <a:tcPr>
                    <a:lnR w="12700">
                      <a:solidFill>
                        <a:schemeClr val="tx1"/>
                      </a:solidFill>
                    </a:lnR>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2048831"/>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APHASIA + APRAXIA.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a:t>
                      </a:r>
                      <a:endParaRPr lang="en-US">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T w="12700">
                      <a:solidFill>
                        <a:schemeClr val="tx1"/>
                      </a:solidFill>
                    </a:lnT>
                  </a:tcPr>
                </a:tc>
                <a:extLst>
                  <a:ext uri="{0D108BD9-81ED-4DB2-BD59-A6C34878D82A}">
                    <a16:rowId xmlns:a16="http://schemas.microsoft.com/office/drawing/2014/main" val="3807606057"/>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APHASIA + APRAXIA.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a:t>
                      </a:r>
                      <a:endParaRPr lang="en-US">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tc>
                <a:extLst>
                  <a:ext uri="{0D108BD9-81ED-4DB2-BD59-A6C34878D82A}">
                    <a16:rowId xmlns:a16="http://schemas.microsoft.com/office/drawing/2014/main" val="4083771344"/>
                  </a:ext>
                </a:extLst>
              </a:tr>
            </a:tbl>
          </a:graphicData>
        </a:graphic>
      </p:graphicFrame>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2738079" y="1973924"/>
            <a:ext cx="942257" cy="942975"/>
          </a:xfrm>
          <a:prstGeom prst="rect">
            <a:avLst/>
          </a:prstGeom>
        </p:spPr>
      </p:pic>
      <p:sp>
        <p:nvSpPr>
          <p:cNvPr id="24" name="TextBox 23">
            <a:extLst>
              <a:ext uri="{FF2B5EF4-FFF2-40B4-BE49-F238E27FC236}">
                <a16:creationId xmlns:a16="http://schemas.microsoft.com/office/drawing/2014/main" id="{22DE721B-C286-4AD7-AB9C-4B9E43ADBC83}"/>
              </a:ext>
            </a:extLst>
          </p:cNvPr>
          <p:cNvSpPr txBox="1"/>
          <p:nvPr/>
        </p:nvSpPr>
        <p:spPr>
          <a:xfrm>
            <a:off x="154571" y="319463"/>
            <a:ext cx="737880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Aphasia + Apraxia Wallet Cards - English</a:t>
            </a:r>
          </a:p>
        </p:txBody>
      </p:sp>
      <p:pic>
        <p:nvPicPr>
          <p:cNvPr id="25" name="Picture 20" descr="Icon&#10;&#10;Description automatically generated">
            <a:extLst>
              <a:ext uri="{FF2B5EF4-FFF2-40B4-BE49-F238E27FC236}">
                <a16:creationId xmlns:a16="http://schemas.microsoft.com/office/drawing/2014/main" id="{029AD228-7D30-C372-67F1-4E50A960B6CD}"/>
              </a:ext>
            </a:extLst>
          </p:cNvPr>
          <p:cNvPicPr>
            <a:picLocks noChangeAspect="1"/>
          </p:cNvPicPr>
          <p:nvPr/>
        </p:nvPicPr>
        <p:blipFill>
          <a:blip r:embed="rId2"/>
          <a:stretch>
            <a:fillRect/>
          </a:stretch>
        </p:blipFill>
        <p:spPr>
          <a:xfrm>
            <a:off x="2726827" y="3716138"/>
            <a:ext cx="942257" cy="942975"/>
          </a:xfrm>
          <a:prstGeom prst="rect">
            <a:avLst/>
          </a:prstGeom>
        </p:spPr>
      </p:pic>
      <p:pic>
        <p:nvPicPr>
          <p:cNvPr id="26" name="Picture 20" descr="Icon&#10;&#10;Description automatically generated">
            <a:extLst>
              <a:ext uri="{FF2B5EF4-FFF2-40B4-BE49-F238E27FC236}">
                <a16:creationId xmlns:a16="http://schemas.microsoft.com/office/drawing/2014/main" id="{3CBF9A7D-4263-F76E-442E-A9A5DF3ADBAC}"/>
              </a:ext>
            </a:extLst>
          </p:cNvPr>
          <p:cNvPicPr>
            <a:picLocks noChangeAspect="1"/>
          </p:cNvPicPr>
          <p:nvPr/>
        </p:nvPicPr>
        <p:blipFill>
          <a:blip r:embed="rId2"/>
          <a:stretch>
            <a:fillRect/>
          </a:stretch>
        </p:blipFill>
        <p:spPr>
          <a:xfrm>
            <a:off x="2729024" y="5486611"/>
            <a:ext cx="942257" cy="942975"/>
          </a:xfrm>
          <a:prstGeom prst="rect">
            <a:avLst/>
          </a:prstGeom>
        </p:spPr>
      </p:pic>
      <p:pic>
        <p:nvPicPr>
          <p:cNvPr id="27" name="Picture 20" descr="Icon&#10;&#10;Description automatically generated">
            <a:extLst>
              <a:ext uri="{FF2B5EF4-FFF2-40B4-BE49-F238E27FC236}">
                <a16:creationId xmlns:a16="http://schemas.microsoft.com/office/drawing/2014/main" id="{749A81C0-7447-7D20-7BB0-708DCA4DE3BE}"/>
              </a:ext>
            </a:extLst>
          </p:cNvPr>
          <p:cNvPicPr>
            <a:picLocks noChangeAspect="1"/>
          </p:cNvPicPr>
          <p:nvPr/>
        </p:nvPicPr>
        <p:blipFill>
          <a:blip r:embed="rId2"/>
          <a:stretch>
            <a:fillRect/>
          </a:stretch>
        </p:blipFill>
        <p:spPr>
          <a:xfrm>
            <a:off x="2731650" y="7323065"/>
            <a:ext cx="942257" cy="942975"/>
          </a:xfrm>
          <a:prstGeom prst="rect">
            <a:avLst/>
          </a:prstGeom>
        </p:spPr>
      </p:pic>
    </p:spTree>
    <p:extLst>
      <p:ext uri="{BB962C8B-B14F-4D97-AF65-F5344CB8AC3E}">
        <p14:creationId xmlns:p14="http://schemas.microsoft.com/office/powerpoint/2010/main" val="133997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2">
            <a:extLst>
              <a:ext uri="{FF2B5EF4-FFF2-40B4-BE49-F238E27FC236}">
                <a16:creationId xmlns:a16="http://schemas.microsoft.com/office/drawing/2014/main" id="{C8060994-C819-8350-97F5-E1A2F88D9561}"/>
              </a:ext>
            </a:extLst>
          </p:cNvPr>
          <p:cNvGraphicFramePr>
            <a:graphicFrameLocks noGrp="1"/>
          </p:cNvGraphicFramePr>
          <p:nvPr>
            <p:extLst>
              <p:ext uri="{D42A27DB-BD31-4B8C-83A1-F6EECF244321}">
                <p14:modId xmlns:p14="http://schemas.microsoft.com/office/powerpoint/2010/main" val="1673958002"/>
              </p:ext>
            </p:extLst>
          </p:nvPr>
        </p:nvGraphicFramePr>
        <p:xfrm>
          <a:off x="559821" y="1133525"/>
          <a:ext cx="6525808" cy="7254240"/>
        </p:xfrm>
        <a:graphic>
          <a:graphicData uri="http://schemas.openxmlformats.org/drawingml/2006/table">
            <a:tbl>
              <a:tblPr firstRow="1" bandRow="1">
                <a:tableStyleId>{5940675A-B579-460E-94D1-54222C63F5DA}</a:tableStyleId>
              </a:tblPr>
              <a:tblGrid>
                <a:gridCol w="3271035">
                  <a:extLst>
                    <a:ext uri="{9D8B030D-6E8A-4147-A177-3AD203B41FA5}">
                      <a16:colId xmlns:a16="http://schemas.microsoft.com/office/drawing/2014/main" val="710074797"/>
                    </a:ext>
                  </a:extLst>
                </a:gridCol>
                <a:gridCol w="3254773">
                  <a:extLst>
                    <a:ext uri="{9D8B030D-6E8A-4147-A177-3AD203B41FA5}">
                      <a16:colId xmlns:a16="http://schemas.microsoft.com/office/drawing/2014/main" val="4026485156"/>
                    </a:ext>
                  </a:extLst>
                </a:gridCol>
              </a:tblGrid>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APHASIA + DYSARTHRIA.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p>
                    <a:p>
                      <a:pPr marL="0" marR="0" lvl="0" indent="0" algn="l">
                        <a:lnSpc>
                          <a:spcPct val="100000"/>
                        </a:lnSpc>
                        <a:spcBef>
                          <a:spcPts val="0"/>
                        </a:spcBef>
                        <a:spcAft>
                          <a:spcPts val="0"/>
                        </a:spcAft>
                        <a:buNone/>
                      </a:pPr>
                      <a:r>
                        <a:rPr lang="en-US" sz="1200" b="0" i="0" u="none" strike="noStrike" noProof="0" dirty="0">
                          <a:latin typeface="Century Gothic"/>
                        </a:rPr>
                        <a:t>      I am not drunk. </a:t>
                      </a: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_____________________</a:t>
                      </a:r>
                    </a:p>
                    <a:p>
                      <a:pPr marL="0" marR="0" lvl="0" indent="0" algn="l">
                        <a:lnSpc>
                          <a:spcPct val="100000"/>
                        </a:lnSpc>
                        <a:spcBef>
                          <a:spcPts val="0"/>
                        </a:spcBef>
                        <a:spcAft>
                          <a:spcPts val="0"/>
                        </a:spcAft>
                        <a:buNone/>
                      </a:pPr>
                      <a:r>
                        <a:rPr lang="en-US" sz="1200" b="0" i="0" u="none" strike="noStrike" noProof="0" dirty="0">
                          <a:latin typeface="Century Gothic"/>
                        </a:rPr>
                        <a:t>Contact: ___________________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B w="12700">
                      <a:solidFill>
                        <a:schemeClr val="tx1"/>
                      </a:solidFill>
                    </a:lnB>
                  </a:tcPr>
                </a:tc>
                <a:extLst>
                  <a:ext uri="{0D108BD9-81ED-4DB2-BD59-A6C34878D82A}">
                    <a16:rowId xmlns:a16="http://schemas.microsoft.com/office/drawing/2014/main" val="1163068288"/>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APHASIA + DYSARTHRIA.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a:t>
                      </a:r>
                      <a:endParaRPr lang="en-US">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a:t>
                      </a:r>
                      <a:endParaRPr lang="en-US" sz="1200" dirty="0">
                        <a:latin typeface="Century Gothic"/>
                      </a:endParaRPr>
                    </a:p>
                  </a:txBody>
                  <a:tcPr>
                    <a:lnR w="12700">
                      <a:solidFill>
                        <a:schemeClr val="tx1"/>
                      </a:solidFill>
                    </a:lnR>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2048831"/>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APHASIA + DYSARTHRIA.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a:t>
                      </a:r>
                      <a:endParaRPr lang="en-US">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T w="12700">
                      <a:solidFill>
                        <a:schemeClr val="tx1"/>
                      </a:solidFill>
                    </a:lnT>
                  </a:tcPr>
                </a:tc>
                <a:extLst>
                  <a:ext uri="{0D108BD9-81ED-4DB2-BD59-A6C34878D82A}">
                    <a16:rowId xmlns:a16="http://schemas.microsoft.com/office/drawing/2014/main" val="3807606057"/>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a:t>
                      </a:r>
                      <a:r>
                        <a:rPr lang="en-US" sz="1200" b="1" i="0" u="none" strike="noStrike" noProof="0" dirty="0">
                          <a:latin typeface="Century Gothic"/>
                        </a:rPr>
                        <a:t>APHASIA + DYSARTHRIA. </a:t>
                      </a:r>
                      <a:endParaRPr lang="en-US" sz="1200" b="0" i="0" u="none" strike="noStrike" noProof="0"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My intellect is intact.</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a:t>
                      </a:r>
                      <a:endParaRPr lang="en-US">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tc>
                <a:extLst>
                  <a:ext uri="{0D108BD9-81ED-4DB2-BD59-A6C34878D82A}">
                    <a16:rowId xmlns:a16="http://schemas.microsoft.com/office/drawing/2014/main" val="4083771344"/>
                  </a:ext>
                </a:extLst>
              </a:tr>
            </a:tbl>
          </a:graphicData>
        </a:graphic>
      </p:graphicFrame>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2738079" y="1973924"/>
            <a:ext cx="942257" cy="942975"/>
          </a:xfrm>
          <a:prstGeom prst="rect">
            <a:avLst/>
          </a:prstGeom>
        </p:spPr>
      </p:pic>
      <p:sp>
        <p:nvSpPr>
          <p:cNvPr id="24" name="TextBox 23">
            <a:extLst>
              <a:ext uri="{FF2B5EF4-FFF2-40B4-BE49-F238E27FC236}">
                <a16:creationId xmlns:a16="http://schemas.microsoft.com/office/drawing/2014/main" id="{22DE721B-C286-4AD7-AB9C-4B9E43ADBC83}"/>
              </a:ext>
            </a:extLst>
          </p:cNvPr>
          <p:cNvSpPr txBox="1"/>
          <p:nvPr/>
        </p:nvSpPr>
        <p:spPr>
          <a:xfrm>
            <a:off x="154571" y="319463"/>
            <a:ext cx="789630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Aphasia + Dysarthria Wallet Cards - English</a:t>
            </a:r>
          </a:p>
        </p:txBody>
      </p:sp>
      <p:pic>
        <p:nvPicPr>
          <p:cNvPr id="25" name="Picture 20" descr="Icon&#10;&#10;Description automatically generated">
            <a:extLst>
              <a:ext uri="{FF2B5EF4-FFF2-40B4-BE49-F238E27FC236}">
                <a16:creationId xmlns:a16="http://schemas.microsoft.com/office/drawing/2014/main" id="{029AD228-7D30-C372-67F1-4E50A960B6CD}"/>
              </a:ext>
            </a:extLst>
          </p:cNvPr>
          <p:cNvPicPr>
            <a:picLocks noChangeAspect="1"/>
          </p:cNvPicPr>
          <p:nvPr/>
        </p:nvPicPr>
        <p:blipFill>
          <a:blip r:embed="rId2"/>
          <a:stretch>
            <a:fillRect/>
          </a:stretch>
        </p:blipFill>
        <p:spPr>
          <a:xfrm>
            <a:off x="2726827" y="3716138"/>
            <a:ext cx="942257" cy="942975"/>
          </a:xfrm>
          <a:prstGeom prst="rect">
            <a:avLst/>
          </a:prstGeom>
        </p:spPr>
      </p:pic>
      <p:pic>
        <p:nvPicPr>
          <p:cNvPr id="26" name="Picture 20" descr="Icon&#10;&#10;Description automatically generated">
            <a:extLst>
              <a:ext uri="{FF2B5EF4-FFF2-40B4-BE49-F238E27FC236}">
                <a16:creationId xmlns:a16="http://schemas.microsoft.com/office/drawing/2014/main" id="{3CBF9A7D-4263-F76E-442E-A9A5DF3ADBAC}"/>
              </a:ext>
            </a:extLst>
          </p:cNvPr>
          <p:cNvPicPr>
            <a:picLocks noChangeAspect="1"/>
          </p:cNvPicPr>
          <p:nvPr/>
        </p:nvPicPr>
        <p:blipFill>
          <a:blip r:embed="rId2"/>
          <a:stretch>
            <a:fillRect/>
          </a:stretch>
        </p:blipFill>
        <p:spPr>
          <a:xfrm>
            <a:off x="2729024" y="5486611"/>
            <a:ext cx="942257" cy="942975"/>
          </a:xfrm>
          <a:prstGeom prst="rect">
            <a:avLst/>
          </a:prstGeom>
        </p:spPr>
      </p:pic>
      <p:pic>
        <p:nvPicPr>
          <p:cNvPr id="27" name="Picture 20" descr="Icon&#10;&#10;Description automatically generated">
            <a:extLst>
              <a:ext uri="{FF2B5EF4-FFF2-40B4-BE49-F238E27FC236}">
                <a16:creationId xmlns:a16="http://schemas.microsoft.com/office/drawing/2014/main" id="{749A81C0-7447-7D20-7BB0-708DCA4DE3BE}"/>
              </a:ext>
            </a:extLst>
          </p:cNvPr>
          <p:cNvPicPr>
            <a:picLocks noChangeAspect="1"/>
          </p:cNvPicPr>
          <p:nvPr/>
        </p:nvPicPr>
        <p:blipFill>
          <a:blip r:embed="rId2"/>
          <a:stretch>
            <a:fillRect/>
          </a:stretch>
        </p:blipFill>
        <p:spPr>
          <a:xfrm>
            <a:off x="2731650" y="7323065"/>
            <a:ext cx="942257" cy="942975"/>
          </a:xfrm>
          <a:prstGeom prst="rect">
            <a:avLst/>
          </a:prstGeom>
        </p:spPr>
      </p:pic>
    </p:spTree>
    <p:extLst>
      <p:ext uri="{BB962C8B-B14F-4D97-AF65-F5344CB8AC3E}">
        <p14:creationId xmlns:p14="http://schemas.microsoft.com/office/powerpoint/2010/main" val="3524038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2">
            <a:extLst>
              <a:ext uri="{FF2B5EF4-FFF2-40B4-BE49-F238E27FC236}">
                <a16:creationId xmlns:a16="http://schemas.microsoft.com/office/drawing/2014/main" id="{C8060994-C819-8350-97F5-E1A2F88D9561}"/>
              </a:ext>
            </a:extLst>
          </p:cNvPr>
          <p:cNvGraphicFramePr>
            <a:graphicFrameLocks noGrp="1"/>
          </p:cNvGraphicFramePr>
          <p:nvPr>
            <p:extLst>
              <p:ext uri="{D42A27DB-BD31-4B8C-83A1-F6EECF244321}">
                <p14:modId xmlns:p14="http://schemas.microsoft.com/office/powerpoint/2010/main" val="1375773954"/>
              </p:ext>
            </p:extLst>
          </p:nvPr>
        </p:nvGraphicFramePr>
        <p:xfrm>
          <a:off x="559821" y="1133525"/>
          <a:ext cx="6525808" cy="7254240"/>
        </p:xfrm>
        <a:graphic>
          <a:graphicData uri="http://schemas.openxmlformats.org/drawingml/2006/table">
            <a:tbl>
              <a:tblPr firstRow="1" bandRow="1">
                <a:tableStyleId>{5940675A-B579-460E-94D1-54222C63F5DA}</a:tableStyleId>
              </a:tblPr>
              <a:tblGrid>
                <a:gridCol w="3271035">
                  <a:extLst>
                    <a:ext uri="{9D8B030D-6E8A-4147-A177-3AD203B41FA5}">
                      <a16:colId xmlns:a16="http://schemas.microsoft.com/office/drawing/2014/main" val="710074797"/>
                    </a:ext>
                  </a:extLst>
                </a:gridCol>
                <a:gridCol w="3254773">
                  <a:extLst>
                    <a:ext uri="{9D8B030D-6E8A-4147-A177-3AD203B41FA5}">
                      <a16:colId xmlns:a16="http://schemas.microsoft.com/office/drawing/2014/main" val="4026485156"/>
                    </a:ext>
                  </a:extLst>
                </a:gridCol>
              </a:tblGrid>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p>
                    <a:p>
                      <a:pPr marL="0" marR="0" lvl="0" indent="0" algn="l">
                        <a:lnSpc>
                          <a:spcPct val="100000"/>
                        </a:lnSpc>
                        <a:spcBef>
                          <a:spcPts val="0"/>
                        </a:spcBef>
                        <a:spcAft>
                          <a:spcPts val="0"/>
                        </a:spcAft>
                        <a:buNone/>
                      </a:pPr>
                      <a:r>
                        <a:rPr lang="en-US" sz="1200" b="0" i="0" u="none" strike="noStrike" noProof="0" dirty="0">
                          <a:latin typeface="Century Gothic"/>
                        </a:rPr>
                        <a:t>      I am not drunk. </a:t>
                      </a:r>
                    </a:p>
                    <a:p>
                      <a:pPr marL="0" marR="0" lvl="0" indent="0" algn="l">
                        <a:lnSpc>
                          <a:spcPct val="100000"/>
                        </a:lnSpc>
                        <a:spcBef>
                          <a:spcPts val="0"/>
                        </a:spcBef>
                        <a:spcAft>
                          <a:spcPts val="0"/>
                        </a:spcAft>
                        <a:buNone/>
                      </a:pPr>
                      <a:endParaRPr lang="en-US" sz="1200" b="0" i="0" u="none" strike="noStrike" noProof="0"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_____________________</a:t>
                      </a:r>
                    </a:p>
                    <a:p>
                      <a:pPr marL="0" marR="0" lvl="0" indent="0" algn="l">
                        <a:lnSpc>
                          <a:spcPct val="100000"/>
                        </a:lnSpc>
                        <a:spcBef>
                          <a:spcPts val="0"/>
                        </a:spcBef>
                        <a:spcAft>
                          <a:spcPts val="0"/>
                        </a:spcAft>
                        <a:buNone/>
                      </a:pPr>
                      <a:r>
                        <a:rPr lang="en-US" sz="1200" b="0" i="0" u="none" strike="noStrike" noProof="0" dirty="0">
                          <a:latin typeface="Century Gothic"/>
                        </a:rPr>
                        <a:t>Contact: ___________________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B w="12700">
                      <a:solidFill>
                        <a:schemeClr val="tx1"/>
                      </a:solidFill>
                    </a:lnB>
                  </a:tcPr>
                </a:tc>
                <a:extLst>
                  <a:ext uri="{0D108BD9-81ED-4DB2-BD59-A6C34878D82A}">
                    <a16:rowId xmlns:a16="http://schemas.microsoft.com/office/drawing/2014/main" val="1163068288"/>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endParaRPr lang="en-US" sz="1200" b="0" i="0" u="none" strike="noStrike" noProof="0"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_____________________</a:t>
                      </a:r>
                      <a:endParaRPr lang="en-US" sz="1200" dirty="0">
                        <a:latin typeface="Century Gothic"/>
                      </a:endParaRPr>
                    </a:p>
                  </a:txBody>
                  <a:tcPr>
                    <a:lnR w="12700">
                      <a:solidFill>
                        <a:schemeClr val="tx1"/>
                      </a:solidFill>
                    </a:lnR>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sz="900">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2048831"/>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endParaRPr lang="en-US" sz="1200" b="0" i="0" u="none" strike="noStrike" noProof="0"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lnT w="12700">
                      <a:solidFill>
                        <a:schemeClr val="tx1"/>
                      </a:solidFill>
                    </a:lnT>
                  </a:tcPr>
                </a:tc>
                <a:extLst>
                  <a:ext uri="{0D108BD9-81ED-4DB2-BD59-A6C34878D82A}">
                    <a16:rowId xmlns:a16="http://schemas.microsoft.com/office/drawing/2014/main" val="3807606057"/>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had a brain injury.</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have difficulty communicating.</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I am not drunk. </a:t>
                      </a:r>
                      <a:endParaRPr lang="en-US" dirty="0">
                        <a:latin typeface="Century Gothic"/>
                      </a:endParaRPr>
                    </a:p>
                    <a:p>
                      <a:pPr marL="0" marR="0" lvl="0" indent="0" algn="l">
                        <a:lnSpc>
                          <a:spcPct val="100000"/>
                        </a:lnSpc>
                        <a:spcBef>
                          <a:spcPts val="0"/>
                        </a:spcBef>
                        <a:spcAft>
                          <a:spcPts val="0"/>
                        </a:spcAft>
                        <a:buNone/>
                      </a:pPr>
                      <a:endParaRPr lang="en-US" sz="1200" b="0" i="0" u="none" strike="noStrike" noProof="0" dirty="0">
                        <a:latin typeface="Century Gothic"/>
                      </a:endParaRP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Name:  ______________________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DOB:    ________________________</a:t>
                      </a:r>
                      <a:endParaRPr lang="en-US" dirty="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Contact: _____________________</a:t>
                      </a:r>
                      <a:endParaRPr lang="en-US" sz="1200" dirty="0">
                        <a:latin typeface="Century Gothic"/>
                      </a:endParaRP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How you can help: </a:t>
                      </a:r>
                      <a:br>
                        <a:rPr lang="en-US" sz="1000" b="1" i="0" u="none" strike="noStrike" noProof="0" dirty="0">
                          <a:latin typeface="Century Gothic"/>
                        </a:rPr>
                      </a:br>
                      <a:r>
                        <a:rPr lang="en-US" sz="900" b="0" i="0" u="none" strike="noStrike" noProof="0" dirty="0">
                          <a:latin typeface="Century Gothic"/>
                        </a:rPr>
                        <a:t>☐ Give extra time to respond</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Offer limited choices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yes/no questions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Use gestures, pointing</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Clear simple instructions</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Write keywords down</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communication board use</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Speak slowly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use of paper / pencil</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loudly</a:t>
                      </a:r>
                      <a:endParaRPr lang="en-US">
                        <a:latin typeface="Century Gothic"/>
                      </a:endParaRPr>
                    </a:p>
                    <a:p>
                      <a:pPr marL="0" marR="0" lvl="0" indent="0" algn="l">
                        <a:lnSpc>
                          <a:spcPct val="100000"/>
                        </a:lnSpc>
                        <a:spcBef>
                          <a:spcPts val="0"/>
                        </a:spcBef>
                        <a:spcAft>
                          <a:spcPts val="0"/>
                        </a:spcAft>
                        <a:buNone/>
                      </a:pPr>
                      <a:r>
                        <a:rPr lang="en-US" sz="900" b="0" i="0" u="none" strike="noStrike" noProof="0" dirty="0">
                          <a:latin typeface="Century Gothic"/>
                        </a:rPr>
                        <a:t>☐ Encourage to speak slowly and articulate clearly</a:t>
                      </a:r>
                      <a:endParaRPr lang="en-US" sz="900" b="0">
                        <a:latin typeface="Century Gothic"/>
                      </a:endParaRPr>
                    </a:p>
                  </a:txBody>
                  <a:tcPr/>
                </a:tc>
                <a:extLst>
                  <a:ext uri="{0D108BD9-81ED-4DB2-BD59-A6C34878D82A}">
                    <a16:rowId xmlns:a16="http://schemas.microsoft.com/office/drawing/2014/main" val="4083771344"/>
                  </a:ext>
                </a:extLst>
              </a:tr>
            </a:tbl>
          </a:graphicData>
        </a:graphic>
      </p:graphicFrame>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2738079" y="1973924"/>
            <a:ext cx="942257" cy="942975"/>
          </a:xfrm>
          <a:prstGeom prst="rect">
            <a:avLst/>
          </a:prstGeom>
        </p:spPr>
      </p:pic>
      <p:sp>
        <p:nvSpPr>
          <p:cNvPr id="24" name="TextBox 23">
            <a:extLst>
              <a:ext uri="{FF2B5EF4-FFF2-40B4-BE49-F238E27FC236}">
                <a16:creationId xmlns:a16="http://schemas.microsoft.com/office/drawing/2014/main" id="{22DE721B-C286-4AD7-AB9C-4B9E43ADBC83}"/>
              </a:ext>
            </a:extLst>
          </p:cNvPr>
          <p:cNvSpPr txBox="1"/>
          <p:nvPr/>
        </p:nvSpPr>
        <p:spPr>
          <a:xfrm>
            <a:off x="154571" y="319463"/>
            <a:ext cx="789630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Non-specific Wallet Cards - English</a:t>
            </a:r>
          </a:p>
        </p:txBody>
      </p:sp>
      <p:pic>
        <p:nvPicPr>
          <p:cNvPr id="25" name="Picture 20" descr="Icon&#10;&#10;Description automatically generated">
            <a:extLst>
              <a:ext uri="{FF2B5EF4-FFF2-40B4-BE49-F238E27FC236}">
                <a16:creationId xmlns:a16="http://schemas.microsoft.com/office/drawing/2014/main" id="{029AD228-7D30-C372-67F1-4E50A960B6CD}"/>
              </a:ext>
            </a:extLst>
          </p:cNvPr>
          <p:cNvPicPr>
            <a:picLocks noChangeAspect="1"/>
          </p:cNvPicPr>
          <p:nvPr/>
        </p:nvPicPr>
        <p:blipFill>
          <a:blip r:embed="rId2"/>
          <a:stretch>
            <a:fillRect/>
          </a:stretch>
        </p:blipFill>
        <p:spPr>
          <a:xfrm>
            <a:off x="2726827" y="3716138"/>
            <a:ext cx="942257" cy="942975"/>
          </a:xfrm>
          <a:prstGeom prst="rect">
            <a:avLst/>
          </a:prstGeom>
        </p:spPr>
      </p:pic>
      <p:pic>
        <p:nvPicPr>
          <p:cNvPr id="26" name="Picture 20" descr="Icon&#10;&#10;Description automatically generated">
            <a:extLst>
              <a:ext uri="{FF2B5EF4-FFF2-40B4-BE49-F238E27FC236}">
                <a16:creationId xmlns:a16="http://schemas.microsoft.com/office/drawing/2014/main" id="{3CBF9A7D-4263-F76E-442E-A9A5DF3ADBAC}"/>
              </a:ext>
            </a:extLst>
          </p:cNvPr>
          <p:cNvPicPr>
            <a:picLocks noChangeAspect="1"/>
          </p:cNvPicPr>
          <p:nvPr/>
        </p:nvPicPr>
        <p:blipFill>
          <a:blip r:embed="rId2"/>
          <a:stretch>
            <a:fillRect/>
          </a:stretch>
        </p:blipFill>
        <p:spPr>
          <a:xfrm>
            <a:off x="2729024" y="5486611"/>
            <a:ext cx="942257" cy="942975"/>
          </a:xfrm>
          <a:prstGeom prst="rect">
            <a:avLst/>
          </a:prstGeom>
        </p:spPr>
      </p:pic>
      <p:pic>
        <p:nvPicPr>
          <p:cNvPr id="27" name="Picture 20" descr="Icon&#10;&#10;Description automatically generated">
            <a:extLst>
              <a:ext uri="{FF2B5EF4-FFF2-40B4-BE49-F238E27FC236}">
                <a16:creationId xmlns:a16="http://schemas.microsoft.com/office/drawing/2014/main" id="{749A81C0-7447-7D20-7BB0-708DCA4DE3BE}"/>
              </a:ext>
            </a:extLst>
          </p:cNvPr>
          <p:cNvPicPr>
            <a:picLocks noChangeAspect="1"/>
          </p:cNvPicPr>
          <p:nvPr/>
        </p:nvPicPr>
        <p:blipFill>
          <a:blip r:embed="rId2"/>
          <a:stretch>
            <a:fillRect/>
          </a:stretch>
        </p:blipFill>
        <p:spPr>
          <a:xfrm>
            <a:off x="2731650" y="7323065"/>
            <a:ext cx="942257" cy="942975"/>
          </a:xfrm>
          <a:prstGeom prst="rect">
            <a:avLst/>
          </a:prstGeom>
        </p:spPr>
      </p:pic>
    </p:spTree>
    <p:extLst>
      <p:ext uri="{BB962C8B-B14F-4D97-AF65-F5344CB8AC3E}">
        <p14:creationId xmlns:p14="http://schemas.microsoft.com/office/powerpoint/2010/main" val="24334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22">
            <a:extLst>
              <a:ext uri="{FF2B5EF4-FFF2-40B4-BE49-F238E27FC236}">
                <a16:creationId xmlns:a16="http://schemas.microsoft.com/office/drawing/2014/main" id="{1B9E11EF-1472-F2AD-AD44-9C67E9688ACC}"/>
              </a:ext>
            </a:extLst>
          </p:cNvPr>
          <p:cNvGraphicFramePr>
            <a:graphicFrameLocks noGrp="1"/>
          </p:cNvGraphicFramePr>
          <p:nvPr>
            <p:extLst>
              <p:ext uri="{D42A27DB-BD31-4B8C-83A1-F6EECF244321}">
                <p14:modId xmlns:p14="http://schemas.microsoft.com/office/powerpoint/2010/main" val="1339474754"/>
              </p:ext>
            </p:extLst>
          </p:nvPr>
        </p:nvGraphicFramePr>
        <p:xfrm>
          <a:off x="559821" y="1133525"/>
          <a:ext cx="6525808" cy="7802880"/>
        </p:xfrm>
        <a:graphic>
          <a:graphicData uri="http://schemas.openxmlformats.org/drawingml/2006/table">
            <a:tbl>
              <a:tblPr firstRow="1" bandRow="1">
                <a:tableStyleId>{5940675A-B579-460E-94D1-54222C63F5DA}</a:tableStyleId>
              </a:tblPr>
              <a:tblGrid>
                <a:gridCol w="3271035">
                  <a:extLst>
                    <a:ext uri="{9D8B030D-6E8A-4147-A177-3AD203B41FA5}">
                      <a16:colId xmlns:a16="http://schemas.microsoft.com/office/drawing/2014/main" val="710074797"/>
                    </a:ext>
                  </a:extLst>
                </a:gridCol>
                <a:gridCol w="3254773">
                  <a:extLst>
                    <a:ext uri="{9D8B030D-6E8A-4147-A177-3AD203B41FA5}">
                      <a16:colId xmlns:a16="http://schemas.microsoft.com/office/drawing/2014/main" val="4026485156"/>
                    </a:ext>
                  </a:extLst>
                </a:gridCol>
              </a:tblGrid>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lvl="0" algn="l">
                        <a:lnSpc>
                          <a:spcPct val="100000"/>
                        </a:lnSpc>
                        <a:spcBef>
                          <a:spcPts val="0"/>
                        </a:spcBef>
                        <a:spcAft>
                          <a:spcPts val="0"/>
                        </a:spcAft>
                        <a:buNone/>
                      </a:pPr>
                      <a:r>
                        <a:rPr lang="en-US" sz="1200" b="0" i="0" u="none" strike="noStrike" noProof="0" dirty="0">
                          <a:latin typeface="Arial"/>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de </a:t>
                      </a:r>
                      <a:r>
                        <a:rPr lang="en-US" sz="1200" b="0" i="0" u="none" strike="noStrike" noProof="0" err="1">
                          <a:latin typeface="Century Gothic"/>
                        </a:rPr>
                        <a:t>l’</a:t>
                      </a:r>
                      <a:r>
                        <a:rPr lang="en-US" sz="1200" b="1" i="0" u="none" strike="noStrike" noProof="0" err="1">
                          <a:latin typeface="Century Gothic"/>
                        </a:rPr>
                        <a:t>APHASIE</a:t>
                      </a:r>
                      <a:r>
                        <a:rPr lang="en-US" sz="1200" b="1" i="0" u="none" strike="noStrike" noProof="0" dirty="0">
                          <a:latin typeface="Century Gothic"/>
                        </a:rPr>
                        <a:t>. </a:t>
                      </a:r>
                      <a:endParaRPr lang="en-US" sz="1200" b="0" i="0" u="none" strike="noStrike" noProof="0" dirty="0">
                        <a:latin typeface="Century Gothic"/>
                      </a:endParaRPr>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un trouble de la communication. </a:t>
                      </a:r>
                    </a:p>
                    <a:p>
                      <a:pPr lvl="0" algn="l">
                        <a:lnSpc>
                          <a:spcPct val="100000"/>
                        </a:lnSpc>
                        <a:spcBef>
                          <a:spcPts val="0"/>
                        </a:spcBef>
                        <a:spcAft>
                          <a:spcPts val="0"/>
                        </a:spcAft>
                        <a:buNone/>
                      </a:pPr>
                      <a:r>
                        <a:rPr lang="en-US" sz="1200" b="0" i="0" u="none" strike="noStrike" noProof="0" dirty="0">
                          <a:latin typeface="Century Gothic"/>
                        </a:rPr>
                        <a:t>    Cela </a:t>
                      </a:r>
                      <a:r>
                        <a:rPr lang="en-US" sz="1200" b="0" i="0" u="none" strike="noStrike" noProof="0" dirty="0" err="1">
                          <a:latin typeface="Century Gothic"/>
                        </a:rPr>
                        <a:t>n’affecte</a:t>
                      </a:r>
                      <a:r>
                        <a:rPr lang="en-US" sz="1200" b="0" i="0" u="none" strike="noStrike" noProof="0" dirty="0">
                          <a:latin typeface="Century Gothic"/>
                        </a:rPr>
                        <a:t> pas </a:t>
                      </a:r>
                      <a:r>
                        <a:rPr lang="en-US" sz="1200" b="0" i="0" u="none" strike="noStrike" noProof="0" dirty="0" err="1">
                          <a:latin typeface="Century Gothic"/>
                        </a:rPr>
                        <a:t>mon</a:t>
                      </a:r>
                      <a:r>
                        <a:rPr lang="en-US" sz="1200" b="0" i="0" u="none" strike="noStrike" noProof="0" dirty="0">
                          <a:latin typeface="Century Gothic"/>
                        </a:rPr>
                        <a:t> intelligence.</a:t>
                      </a:r>
                      <a:endParaRPr lang="en-US"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p>
                    <a:p>
                      <a:pPr marL="0" marR="0" lvl="0" indent="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p>
                    <a:p>
                      <a:pPr lvl="0" algn="l">
                        <a:lnSpc>
                          <a:spcPct val="100000"/>
                        </a:lnSpc>
                        <a:spcBef>
                          <a:spcPts val="0"/>
                        </a:spcBef>
                        <a:spcAft>
                          <a:spcPts val="0"/>
                        </a:spcAft>
                        <a:buNone/>
                      </a:pPr>
                      <a:r>
                        <a:rPr lang="en-US" sz="1200" b="0" i="0" u="none" strike="noStrike" noProof="0" dirty="0">
                          <a:latin typeface="Century Gothic"/>
                        </a:rPr>
                        <a:t>DDN:    ______________________</a:t>
                      </a:r>
                    </a:p>
                    <a:p>
                      <a:pPr lvl="0" algn="l">
                        <a:lnSpc>
                          <a:spcPct val="100000"/>
                        </a:lnSpc>
                        <a:spcBef>
                          <a:spcPts val="0"/>
                        </a:spcBef>
                        <a:spcAft>
                          <a:spcPts val="0"/>
                        </a:spcAft>
                        <a:buNone/>
                      </a:pPr>
                      <a:r>
                        <a:rPr lang="en-US" sz="1200" b="0" i="0" u="none" strike="noStrike" noProof="0" dirty="0">
                          <a:latin typeface="Century Gothic"/>
                        </a:rPr>
                        <a:t>Personne </a:t>
                      </a:r>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___________________________</a:t>
                      </a:r>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a:latin typeface="Century Gothic"/>
                      </a:endParaRPr>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b="0" i="0" u="none" strike="noStrike" noProof="0">
                        <a:latin typeface="Century Gothic"/>
                      </a:endParaRPr>
                    </a:p>
                  </a:txBody>
                  <a:tcPr>
                    <a:lnB w="12700">
                      <a:solidFill>
                        <a:schemeClr val="tx1"/>
                      </a:solidFill>
                    </a:lnB>
                  </a:tcPr>
                </a:tc>
                <a:extLst>
                  <a:ext uri="{0D108BD9-81ED-4DB2-BD59-A6C34878D82A}">
                    <a16:rowId xmlns:a16="http://schemas.microsoft.com/office/drawing/2014/main" val="1163068288"/>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de </a:t>
                      </a:r>
                      <a:r>
                        <a:rPr lang="en-US" sz="1200" b="0" i="0" u="none" strike="noStrike" noProof="0" err="1">
                          <a:latin typeface="Century Gothic"/>
                        </a:rPr>
                        <a:t>l’</a:t>
                      </a:r>
                      <a:r>
                        <a:rPr lang="en-US" sz="1200" b="1" i="0" u="none" strike="noStrike" noProof="0" err="1">
                          <a:latin typeface="Century Gothic"/>
                        </a:rPr>
                        <a:t>APHASIE</a:t>
                      </a:r>
                      <a:r>
                        <a:rPr lang="en-US" sz="1200" b="1"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dirty="0" err="1">
                          <a:latin typeface="Century Gothic"/>
                        </a:rPr>
                        <a:t>J’ai</a:t>
                      </a:r>
                      <a:r>
                        <a:rPr lang="en-US" sz="1200" b="0" i="0" u="none" strike="noStrike" noProof="0" dirty="0">
                          <a:latin typeface="Century Gothic"/>
                        </a:rPr>
                        <a:t> un trouble de la communication.</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Cela </a:t>
                      </a:r>
                      <a:r>
                        <a:rPr lang="en-US" sz="1200" b="0" i="0" u="none" strike="noStrike" noProof="0" dirty="0" err="1">
                          <a:latin typeface="Century Gothic"/>
                        </a:rPr>
                        <a:t>n’affecte</a:t>
                      </a:r>
                      <a:r>
                        <a:rPr lang="en-US" sz="1200" b="0" i="0" u="none" strike="noStrike" noProof="0" dirty="0">
                          <a:latin typeface="Century Gothic"/>
                        </a:rPr>
                        <a:t> pas </a:t>
                      </a:r>
                      <a:r>
                        <a:rPr lang="en-US" sz="1200" b="0" i="0" u="none" strike="noStrike" noProof="0" dirty="0" err="1">
                          <a:latin typeface="Century Gothic"/>
                        </a:rPr>
                        <a:t>mon</a:t>
                      </a:r>
                      <a:r>
                        <a:rPr lang="en-US" sz="1200" b="0" i="0" u="none" strike="noStrike" noProof="0" dirty="0">
                          <a:latin typeface="Century Gothic"/>
                        </a:rPr>
                        <a:t> intelligence.</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b="0" i="0" u="none" strike="noStrike" noProof="0" dirty="0"/>
                    </a:p>
                  </a:txBody>
                  <a:tcPr>
                    <a:lnR w="12700">
                      <a:solidFill>
                        <a:schemeClr val="tx1"/>
                      </a:solidFill>
                    </a:lnR>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dirty="0" err="1"/>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2048831"/>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b="0" i="0" u="none" strike="noStrike" noProof="0" dirty="0"/>
                    </a:p>
                    <a:p>
                      <a:pPr marL="0" marR="0" lvl="0" indent="0" algn="l">
                        <a:lnSpc>
                          <a:spcPct val="100000"/>
                        </a:lnSpc>
                        <a:spcBef>
                          <a:spcPts val="0"/>
                        </a:spcBef>
                        <a:spcAft>
                          <a:spcPts val="0"/>
                        </a:spcAft>
                        <a:buNone/>
                      </a:pPr>
                      <a:r>
                        <a:rPr lang="en-US" sz="6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de </a:t>
                      </a:r>
                      <a:r>
                        <a:rPr lang="en-US" sz="1200" b="0" i="0" u="none" strike="noStrike" noProof="0" err="1">
                          <a:latin typeface="Century Gothic"/>
                        </a:rPr>
                        <a:t>l’</a:t>
                      </a:r>
                      <a:r>
                        <a:rPr lang="en-US" sz="1200" b="1" i="0" u="none" strike="noStrike" noProof="0" err="1">
                          <a:latin typeface="Century Gothic"/>
                        </a:rPr>
                        <a:t>APHASIE</a:t>
                      </a:r>
                      <a:r>
                        <a:rPr lang="en-US" sz="1200" b="1"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un trouble de la communication.        Cela </a:t>
                      </a:r>
                      <a:r>
                        <a:rPr lang="en-US" sz="1200" b="0" i="0" u="none" strike="noStrike" noProof="0" err="1">
                          <a:latin typeface="Century Gothic"/>
                        </a:rPr>
                        <a:t>n’affecte</a:t>
                      </a:r>
                      <a:r>
                        <a:rPr lang="en-US" sz="1200" b="0" i="0" u="none" strike="noStrike" noProof="0" dirty="0">
                          <a:latin typeface="Century Gothic"/>
                        </a:rPr>
                        <a:t> pas </a:t>
                      </a:r>
                      <a:r>
                        <a:rPr lang="en-US" sz="1200" b="0" i="0" u="none" strike="noStrike" noProof="0" err="1">
                          <a:latin typeface="Century Gothic"/>
                        </a:rPr>
                        <a:t>mon</a:t>
                      </a:r>
                      <a:r>
                        <a:rPr lang="en-US" sz="1200" b="0" i="0" u="none" strike="noStrike" noProof="0" dirty="0">
                          <a:latin typeface="Century Gothic"/>
                        </a:rPr>
                        <a:t> intelligence.</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dirty="0"/>
                    </a:p>
                  </a:txBody>
                  <a:tcPr/>
                </a:tc>
                <a:tc>
                  <a:txBody>
                    <a:bodyPr/>
                    <a:lstStyle/>
                    <a:p>
                      <a:pPr marL="0" marR="0" lvl="0" indent="0" algn="l">
                        <a:lnSpc>
                          <a:spcPct val="100000"/>
                        </a:lnSpc>
                        <a:spcBef>
                          <a:spcPts val="0"/>
                        </a:spcBef>
                        <a:spcAft>
                          <a:spcPts val="0"/>
                        </a:spcAft>
                        <a:buNone/>
                      </a:pP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sz="900" dirty="0" err="1"/>
                    </a:p>
                  </a:txBody>
                  <a:tcPr>
                    <a:lnT w="12700">
                      <a:solidFill>
                        <a:schemeClr val="tx1"/>
                      </a:solidFill>
                    </a:lnT>
                  </a:tcPr>
                </a:tc>
                <a:extLst>
                  <a:ext uri="{0D108BD9-81ED-4DB2-BD59-A6C34878D82A}">
                    <a16:rowId xmlns:a16="http://schemas.microsoft.com/office/drawing/2014/main" val="3807606057"/>
                  </a:ext>
                </a:extLst>
              </a:tr>
              <a:tr h="370840">
                <a:tc>
                  <a:txBody>
                    <a:bodyPr/>
                    <a:lstStyle/>
                    <a:p>
                      <a:pPr marL="0" marR="0" lvl="0" indent="0" algn="l">
                        <a:lnSpc>
                          <a:spcPct val="100000"/>
                        </a:lnSpc>
                        <a:spcBef>
                          <a:spcPts val="0"/>
                        </a:spcBef>
                        <a:spcAft>
                          <a:spcPts val="0"/>
                        </a:spcAft>
                        <a:buNone/>
                      </a:pPr>
                      <a:r>
                        <a:rPr lang="en-US" sz="600" b="0" i="0" u="none" strike="noStrike" noProof="0" dirty="0">
                          <a:latin typeface="Century Gothic"/>
                        </a:rPr>
                        <a:t>         </a:t>
                      </a:r>
                      <a:endParaRPr lang="en-US" sz="600">
                        <a:latin typeface="Century Gothic"/>
                      </a:endParaRPr>
                    </a:p>
                    <a:p>
                      <a:pPr marL="0" marR="0" lvl="0" indent="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a:t>
                      </a:r>
                      <a:r>
                        <a:rPr lang="en-US" sz="1200" b="0" i="0" u="none" strike="noStrike" noProof="0" err="1">
                          <a:latin typeface="Century Gothic"/>
                        </a:rPr>
                        <a:t>subi</a:t>
                      </a:r>
                      <a:r>
                        <a:rPr lang="en-US" sz="1200" b="0" i="0" u="none" strike="noStrike" noProof="0" dirty="0">
                          <a:latin typeface="Century Gothic"/>
                        </a:rPr>
                        <a:t> </a:t>
                      </a:r>
                      <a:r>
                        <a:rPr lang="en-US" sz="1200" b="0" i="0" u="none" strike="noStrike" noProof="0" err="1">
                          <a:latin typeface="Century Gothic"/>
                        </a:rPr>
                        <a:t>une</a:t>
                      </a:r>
                      <a:r>
                        <a:rPr lang="en-US" sz="1200" b="0" i="0" u="none" strike="noStrike" noProof="0" dirty="0">
                          <a:latin typeface="Century Gothic"/>
                        </a:rPr>
                        <a:t> </a:t>
                      </a:r>
                      <a:r>
                        <a:rPr lang="en-US" sz="1200" b="0" i="0" u="none" strike="noStrike" noProof="0" err="1">
                          <a:latin typeface="Century Gothic"/>
                        </a:rPr>
                        <a:t>lésion</a:t>
                      </a:r>
                      <a:r>
                        <a:rPr lang="en-US" sz="1200" b="0" i="0" u="none" strike="noStrike" noProof="0" dirty="0">
                          <a:latin typeface="Century Gothic"/>
                        </a:rPr>
                        <a:t> </a:t>
                      </a:r>
                      <a:r>
                        <a:rPr lang="en-US" sz="1200" b="0" i="0" u="none" strike="noStrike" noProof="0" err="1">
                          <a:latin typeface="Century Gothic"/>
                        </a:rPr>
                        <a:t>cérébrale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de </a:t>
                      </a:r>
                      <a:r>
                        <a:rPr lang="en-US" sz="1200" b="0" i="0" u="none" strike="noStrike" noProof="0" err="1">
                          <a:latin typeface="Century Gothic"/>
                        </a:rPr>
                        <a:t>l’</a:t>
                      </a:r>
                      <a:r>
                        <a:rPr lang="en-US" sz="1200" b="1" i="0" u="none" strike="noStrike" noProof="0" err="1">
                          <a:latin typeface="Century Gothic"/>
                        </a:rPr>
                        <a:t>APHASIE</a:t>
                      </a:r>
                      <a:r>
                        <a:rPr lang="en-US" sz="1200" b="1"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a:t>
                      </a:r>
                      <a:r>
                        <a:rPr lang="en-US" sz="1200" b="0" i="0" u="none" strike="noStrike" noProof="0" err="1">
                          <a:latin typeface="Century Gothic"/>
                        </a:rPr>
                        <a:t>J’ai</a:t>
                      </a:r>
                      <a:r>
                        <a:rPr lang="en-US" sz="1200" b="0" i="0" u="none" strike="noStrike" noProof="0" dirty="0">
                          <a:latin typeface="Century Gothic"/>
                        </a:rPr>
                        <a:t> un trouble de la communication.         Cela </a:t>
                      </a:r>
                      <a:r>
                        <a:rPr lang="en-US" sz="1200" b="0" i="0" u="none" strike="noStrike" noProof="0" err="1">
                          <a:latin typeface="Century Gothic"/>
                        </a:rPr>
                        <a:t>n’affecte</a:t>
                      </a:r>
                      <a:r>
                        <a:rPr lang="en-US" sz="1200" b="0" i="0" u="none" strike="noStrike" noProof="0" dirty="0">
                          <a:latin typeface="Century Gothic"/>
                        </a:rPr>
                        <a:t> pas </a:t>
                      </a:r>
                      <a:r>
                        <a:rPr lang="en-US" sz="1200" b="0" i="0" u="none" strike="noStrike" noProof="0" err="1">
                          <a:latin typeface="Century Gothic"/>
                        </a:rPr>
                        <a:t>mon</a:t>
                      </a:r>
                      <a:r>
                        <a:rPr lang="en-US" sz="1200" b="0" i="0" u="none" strike="noStrike" noProof="0" dirty="0">
                          <a:latin typeface="Century Gothic"/>
                        </a:rPr>
                        <a:t> intelligence.</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    Je ne suis pas </a:t>
                      </a:r>
                      <a:r>
                        <a:rPr lang="en-US" sz="1200" b="0" i="0" u="none" strike="noStrike" noProof="0" err="1">
                          <a:latin typeface="Century Gothic"/>
                        </a:rPr>
                        <a:t>ivre</a:t>
                      </a:r>
                      <a:r>
                        <a:rPr lang="en-US" sz="1200" b="0" i="0" u="none" strike="noStrike" noProof="0" dirty="0">
                          <a:latin typeface="Century Gothic"/>
                        </a:rPr>
                        <a:t>. </a:t>
                      </a:r>
                      <a:endParaRPr lang="en-US" sz="1200" b="0" i="0" u="none" strike="noStrike" noProof="0" dirty="0"/>
                    </a:p>
                    <a:p>
                      <a:pPr lvl="0" algn="l">
                        <a:lnSpc>
                          <a:spcPct val="100000"/>
                        </a:lnSpc>
                        <a:spcBef>
                          <a:spcPts val="0"/>
                        </a:spcBef>
                        <a:spcAft>
                          <a:spcPts val="0"/>
                        </a:spcAft>
                        <a:buNone/>
                      </a:pPr>
                      <a:r>
                        <a:rPr lang="en-US" sz="600" b="0" i="0" u="none" strike="noStrike" noProof="0" dirty="0">
                          <a:latin typeface="Century Gothic"/>
                        </a:rPr>
                        <a:t>    </a:t>
                      </a:r>
                      <a:br>
                        <a:rPr lang="en-US" sz="1200" b="0" i="0" u="none" strike="noStrike" noProof="0" dirty="0">
                          <a:latin typeface="Century Gothic"/>
                        </a:rPr>
                      </a:br>
                      <a:r>
                        <a:rPr lang="en-US" sz="1200" b="0" i="0" u="none" strike="noStrike" noProof="0" dirty="0">
                          <a:latin typeface="Century Gothic"/>
                        </a:rPr>
                        <a:t>Nom: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DDN:    ______________________</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Personne </a:t>
                      </a:r>
                      <a:endParaRPr lang="en-US" sz="1200" b="0" i="0" u="none" strike="noStrike" noProof="0" dirty="0"/>
                    </a:p>
                    <a:p>
                      <a:pPr lvl="0" algn="l">
                        <a:lnSpc>
                          <a:spcPct val="100000"/>
                        </a:lnSpc>
                        <a:spcBef>
                          <a:spcPts val="0"/>
                        </a:spcBef>
                        <a:spcAft>
                          <a:spcPts val="0"/>
                        </a:spcAft>
                        <a:buNone/>
                      </a:pPr>
                      <a:r>
                        <a:rPr lang="en-US" sz="1200" b="0" i="0" u="none" strike="noStrike" noProof="0" dirty="0">
                          <a:latin typeface="Century Gothic"/>
                        </a:rPr>
                        <a:t>à </a:t>
                      </a:r>
                      <a:r>
                        <a:rPr lang="en-US" sz="1200" b="0" i="0" u="none" strike="noStrike" noProof="0" dirty="0" err="1">
                          <a:latin typeface="Century Gothic"/>
                        </a:rPr>
                        <a:t>contacter</a:t>
                      </a:r>
                      <a:r>
                        <a:rPr lang="en-US" sz="1200" b="0" i="0" u="none" strike="noStrike" noProof="0" dirty="0">
                          <a:latin typeface="Century Gothic"/>
                        </a:rPr>
                        <a:t>: _____________________</a:t>
                      </a:r>
                      <a:endParaRPr lang="en-US" sz="1200" b="0" i="0" u="none" strike="noStrike" noProof="0" dirty="0"/>
                    </a:p>
                  </a:txBody>
                  <a:tcPr/>
                </a:tc>
                <a:tc>
                  <a:txBody>
                    <a:bodyPr/>
                    <a:lstStyle/>
                    <a:p>
                      <a:pPr marL="0" marR="0" lvl="0" indent="0" algn="l">
                        <a:lnSpc>
                          <a:spcPct val="100000"/>
                        </a:lnSpc>
                        <a:spcBef>
                          <a:spcPts val="0"/>
                        </a:spcBef>
                        <a:spcAft>
                          <a:spcPts val="0"/>
                        </a:spcAft>
                        <a:buNone/>
                      </a:pPr>
                      <a:r>
                        <a:rPr lang="en-US" sz="900" b="1" i="0" u="none" strike="noStrike" noProof="0" dirty="0">
                          <a:latin typeface="Century Gothic"/>
                        </a:rPr>
                        <a:t>    </a:t>
                      </a:r>
                      <a:r>
                        <a:rPr lang="en-US" sz="1400" b="1" i="0" u="none" strike="noStrike" noProof="0" dirty="0">
                          <a:latin typeface="Century Gothic"/>
                        </a:rPr>
                        <a:t>  </a:t>
                      </a:r>
                      <a:r>
                        <a:rPr lang="en-US" sz="1400" b="1" i="0" u="sng" strike="noStrike" noProof="0" dirty="0">
                          <a:latin typeface="Century Gothic"/>
                        </a:rPr>
                        <a:t>Comment </a:t>
                      </a:r>
                      <a:r>
                        <a:rPr lang="en-US" sz="1400" b="1" i="0" u="sng" strike="noStrike" noProof="0" dirty="0" err="1">
                          <a:latin typeface="Century Gothic"/>
                        </a:rPr>
                        <a:t>vous</a:t>
                      </a:r>
                      <a:r>
                        <a:rPr lang="en-US" sz="1400" b="1" i="0" u="sng" strike="noStrike" noProof="0" dirty="0">
                          <a:latin typeface="Century Gothic"/>
                        </a:rPr>
                        <a:t> </a:t>
                      </a:r>
                      <a:r>
                        <a:rPr lang="en-US" sz="1400" b="1" i="0" u="sng" strike="noStrike" noProof="0" dirty="0" err="1">
                          <a:latin typeface="Century Gothic"/>
                        </a:rPr>
                        <a:t>pouvez</a:t>
                      </a:r>
                      <a:r>
                        <a:rPr lang="en-US" sz="1400" b="1" i="0" u="sng" strike="noStrike" noProof="0" dirty="0">
                          <a:latin typeface="Century Gothic"/>
                        </a:rPr>
                        <a:t> aider:</a:t>
                      </a:r>
                      <a:r>
                        <a:rPr lang="en-US" sz="1400" b="1" i="0" u="none" strike="noStrike" noProof="0" dirty="0">
                          <a:latin typeface="Century Gothic"/>
                        </a:rPr>
                        <a:t> </a:t>
                      </a:r>
                      <a:endParaRPr lang="en-US" sz="1400" b="0" i="0" u="none" strike="noStrike" noProof="0" dirty="0"/>
                    </a:p>
                    <a:p>
                      <a:pPr lvl="0" algn="l">
                        <a:lnSpc>
                          <a:spcPct val="100000"/>
                        </a:lnSpc>
                        <a:spcBef>
                          <a:spcPts val="0"/>
                        </a:spcBef>
                        <a:spcAft>
                          <a:spcPts val="0"/>
                        </a:spcAft>
                        <a:buNone/>
                      </a:pPr>
                      <a:r>
                        <a:rPr lang="en-US" sz="900" b="0" i="0" u="none" strike="noStrike" noProof="0" dirty="0">
                          <a:latin typeface="Century Gothic"/>
                        </a:rPr>
                        <a:t>☐ Donner du temps </a:t>
                      </a:r>
                      <a:r>
                        <a:rPr lang="en-US" sz="900" b="0" i="0" u="none" strike="noStrike" noProof="0" dirty="0" err="1">
                          <a:latin typeface="Century Gothic"/>
                        </a:rPr>
                        <a:t>supplémentaire</a:t>
                      </a:r>
                      <a:r>
                        <a:rPr lang="en-US" sz="900" b="0" i="0" u="none" strike="noStrike" noProof="0" dirty="0">
                          <a:latin typeface="Century Gothic"/>
                        </a:rPr>
                        <a:t> à </a:t>
                      </a:r>
                      <a:r>
                        <a:rPr lang="en-US" sz="900" b="0" i="0" u="none" strike="noStrike" noProof="0" dirty="0" err="1">
                          <a:latin typeface="Century Gothic"/>
                        </a:rPr>
                        <a:t>répondre</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Offrir</a:t>
                      </a:r>
                      <a:r>
                        <a:rPr lang="en-US" sz="900" b="0" i="0" u="none" strike="noStrike" noProof="0" dirty="0">
                          <a:latin typeface="Century Gothic"/>
                        </a:rPr>
                        <a:t> des choix </a:t>
                      </a:r>
                      <a:r>
                        <a:rPr lang="en-US" sz="900" b="0" i="0" u="none" strike="noStrike" noProof="0" dirty="0" err="1">
                          <a:latin typeface="Century Gothic"/>
                        </a:rPr>
                        <a:t>limités</a:t>
                      </a:r>
                      <a:r>
                        <a:rPr lang="en-US" sz="900" b="0" i="0" u="none" strike="noStrike" noProof="0" dirty="0">
                          <a:latin typeface="Century Gothic"/>
                        </a:rPr>
                        <a:t> </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questions </a:t>
                      </a:r>
                      <a:r>
                        <a:rPr lang="en-US" sz="900" b="0" i="0" u="none" strike="noStrike" noProof="0" dirty="0" err="1">
                          <a:latin typeface="Century Gothic"/>
                        </a:rPr>
                        <a:t>oui</a:t>
                      </a:r>
                      <a:r>
                        <a:rPr lang="en-US" sz="900" b="0" i="0" u="none" strike="noStrike" noProof="0" dirty="0">
                          <a:latin typeface="Century Gothic"/>
                        </a:rPr>
                        <a:t>/non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Utiliser</a:t>
                      </a:r>
                      <a:r>
                        <a:rPr lang="en-US" sz="900" b="0" i="0" u="none" strike="noStrike" noProof="0" dirty="0">
                          <a:latin typeface="Century Gothic"/>
                        </a:rPr>
                        <a:t> des </a:t>
                      </a:r>
                      <a:r>
                        <a:rPr lang="en-US" sz="900" b="0" i="0" u="none" strike="noStrike" noProof="0" dirty="0" err="1">
                          <a:latin typeface="Century Gothic"/>
                        </a:rPr>
                        <a:t>gestes</a:t>
                      </a:r>
                      <a:r>
                        <a:rPr lang="en-US" sz="900" b="0" i="0" u="none" strike="noStrike" noProof="0" dirty="0">
                          <a:latin typeface="Century Gothic"/>
                        </a:rPr>
                        <a:t>/ pointer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Employer des instructions </a:t>
                      </a:r>
                      <a:r>
                        <a:rPr lang="en-US" sz="900" b="0" i="0" u="none" strike="noStrike" noProof="0" dirty="0" err="1">
                          <a:latin typeface="Century Gothic"/>
                        </a:rPr>
                        <a:t>claires</a:t>
                      </a:r>
                      <a:r>
                        <a:rPr lang="en-US" sz="900" b="0" i="0" u="none" strike="noStrike" noProof="0" dirty="0">
                          <a:latin typeface="Century Gothic"/>
                        </a:rPr>
                        <a:t> et simples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a:t>
                      </a:r>
                      <a:r>
                        <a:rPr lang="en-US" sz="900" b="0" i="0" u="none" strike="noStrike" noProof="0" dirty="0" err="1">
                          <a:latin typeface="Century Gothic"/>
                        </a:rPr>
                        <a:t>Ecrire</a:t>
                      </a:r>
                      <a:r>
                        <a:rPr lang="en-US" sz="900" b="0" i="0" u="none" strike="noStrike" noProof="0" dirty="0">
                          <a:latin typeface="Century Gothic"/>
                        </a:rPr>
                        <a:t> des mots clefs</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tableau de communication</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Parler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a:t>
                      </a:r>
                      <a:r>
                        <a:rPr lang="en-US" sz="900" b="0" i="0" u="none" strike="noStrike" noProof="0" dirty="0" err="1">
                          <a:latin typeface="Century Gothic"/>
                        </a:rPr>
                        <a:t>l’utilisation</a:t>
                      </a:r>
                      <a:r>
                        <a:rPr lang="en-US" sz="900" b="0" i="0" u="none" strike="noStrike" noProof="0" dirty="0">
                          <a:latin typeface="Century Gothic"/>
                        </a:rPr>
                        <a:t> du </a:t>
                      </a:r>
                      <a:r>
                        <a:rPr lang="en-US" sz="900" b="0" i="0" u="none" strike="noStrike" noProof="0" dirty="0" err="1">
                          <a:latin typeface="Century Gothic"/>
                        </a:rPr>
                        <a:t>stylo</a:t>
                      </a:r>
                      <a:r>
                        <a:rPr lang="en-US" sz="900" b="0" i="0" u="none" strike="noStrike" noProof="0" dirty="0">
                          <a:latin typeface="Century Gothic"/>
                        </a:rPr>
                        <a:t>/paper</a:t>
                      </a:r>
                      <a:endParaRPr lang="en-US" sz="900" b="0" i="0" u="none" strike="noStrike" noProof="0" dirty="0"/>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endParaRPr lang="en-US" sz="900" b="0" i="0" u="none" strike="noStrike" noProof="0" dirty="0" err="1"/>
                    </a:p>
                    <a:p>
                      <a:pPr lvl="0" algn="l">
                        <a:lnSpc>
                          <a:spcPct val="100000"/>
                        </a:lnSpc>
                        <a:spcBef>
                          <a:spcPts val="0"/>
                        </a:spcBef>
                        <a:spcAft>
                          <a:spcPts val="0"/>
                        </a:spcAft>
                        <a:buNone/>
                      </a:pPr>
                      <a:r>
                        <a:rPr lang="en-US" sz="900" b="0" i="0" u="none" strike="noStrike" noProof="0" dirty="0">
                          <a:latin typeface="Century Gothic"/>
                        </a:rPr>
                        <a:t>☐ Encourager à </a:t>
                      </a:r>
                      <a:r>
                        <a:rPr lang="en-US" sz="900" b="0" i="0" u="none" strike="noStrike" noProof="0" dirty="0" err="1">
                          <a:latin typeface="Century Gothic"/>
                        </a:rPr>
                        <a:t>parler</a:t>
                      </a:r>
                      <a:r>
                        <a:rPr lang="en-US" sz="900" b="0" i="0" u="none" strike="noStrike" noProof="0" dirty="0">
                          <a:latin typeface="Century Gothic"/>
                        </a:rPr>
                        <a:t> </a:t>
                      </a:r>
                      <a:r>
                        <a:rPr lang="en-US" sz="900" b="0" i="0" u="none" strike="noStrike" noProof="0" dirty="0" err="1">
                          <a:latin typeface="Century Gothic"/>
                        </a:rPr>
                        <a:t>lentement</a:t>
                      </a:r>
                      <a:r>
                        <a:rPr lang="en-US" sz="900" b="0" i="0" u="none" strike="noStrike" noProof="0" dirty="0">
                          <a:latin typeface="Century Gothic"/>
                        </a:rPr>
                        <a:t> et à bien </a:t>
                      </a:r>
                      <a:r>
                        <a:rPr lang="en-US" sz="900" b="0" i="0" u="none" strike="noStrike" noProof="0" dirty="0" err="1">
                          <a:latin typeface="Century Gothic"/>
                        </a:rPr>
                        <a:t>articuler</a:t>
                      </a:r>
                      <a:endParaRPr lang="en-US" dirty="0" err="1"/>
                    </a:p>
                  </a:txBody>
                  <a:tcPr/>
                </a:tc>
                <a:extLst>
                  <a:ext uri="{0D108BD9-81ED-4DB2-BD59-A6C34878D82A}">
                    <a16:rowId xmlns:a16="http://schemas.microsoft.com/office/drawing/2014/main" val="4083771344"/>
                  </a:ext>
                </a:extLst>
              </a:tr>
            </a:tbl>
          </a:graphicData>
        </a:graphic>
      </p:graphicFrame>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2859102" y="2036142"/>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1100080" y="275021"/>
            <a:ext cx="5572754" cy="53624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Aphasia Wallet Cards - French</a:t>
            </a:r>
          </a:p>
        </p:txBody>
      </p:sp>
      <p:pic>
        <p:nvPicPr>
          <p:cNvPr id="25" name="Picture 20" descr="Icon&#10;&#10;Description automatically generated">
            <a:extLst>
              <a:ext uri="{FF2B5EF4-FFF2-40B4-BE49-F238E27FC236}">
                <a16:creationId xmlns:a16="http://schemas.microsoft.com/office/drawing/2014/main" id="{029AD228-7D30-C372-67F1-4E50A960B6CD}"/>
              </a:ext>
            </a:extLst>
          </p:cNvPr>
          <p:cNvPicPr>
            <a:picLocks noChangeAspect="1"/>
          </p:cNvPicPr>
          <p:nvPr/>
        </p:nvPicPr>
        <p:blipFill>
          <a:blip r:embed="rId2"/>
          <a:stretch>
            <a:fillRect/>
          </a:stretch>
        </p:blipFill>
        <p:spPr>
          <a:xfrm>
            <a:off x="2794062" y="4092656"/>
            <a:ext cx="942257" cy="942975"/>
          </a:xfrm>
          <a:prstGeom prst="rect">
            <a:avLst/>
          </a:prstGeom>
        </p:spPr>
      </p:pic>
      <p:pic>
        <p:nvPicPr>
          <p:cNvPr id="26" name="Picture 20" descr="Icon&#10;&#10;Description automatically generated">
            <a:extLst>
              <a:ext uri="{FF2B5EF4-FFF2-40B4-BE49-F238E27FC236}">
                <a16:creationId xmlns:a16="http://schemas.microsoft.com/office/drawing/2014/main" id="{3CBF9A7D-4263-F76E-442E-A9A5DF3ADBAC}"/>
              </a:ext>
            </a:extLst>
          </p:cNvPr>
          <p:cNvPicPr>
            <a:picLocks noChangeAspect="1"/>
          </p:cNvPicPr>
          <p:nvPr/>
        </p:nvPicPr>
        <p:blipFill>
          <a:blip r:embed="rId2"/>
          <a:stretch>
            <a:fillRect/>
          </a:stretch>
        </p:blipFill>
        <p:spPr>
          <a:xfrm>
            <a:off x="2796259" y="6064835"/>
            <a:ext cx="942257" cy="942975"/>
          </a:xfrm>
          <a:prstGeom prst="rect">
            <a:avLst/>
          </a:prstGeom>
        </p:spPr>
      </p:pic>
      <p:pic>
        <p:nvPicPr>
          <p:cNvPr id="27" name="Picture 20" descr="Icon&#10;&#10;Description automatically generated">
            <a:extLst>
              <a:ext uri="{FF2B5EF4-FFF2-40B4-BE49-F238E27FC236}">
                <a16:creationId xmlns:a16="http://schemas.microsoft.com/office/drawing/2014/main" id="{749A81C0-7447-7D20-7BB0-708DCA4DE3BE}"/>
              </a:ext>
            </a:extLst>
          </p:cNvPr>
          <p:cNvPicPr>
            <a:picLocks noChangeAspect="1"/>
          </p:cNvPicPr>
          <p:nvPr/>
        </p:nvPicPr>
        <p:blipFill>
          <a:blip r:embed="rId2"/>
          <a:stretch>
            <a:fillRect/>
          </a:stretch>
        </p:blipFill>
        <p:spPr>
          <a:xfrm>
            <a:off x="2798885" y="8049206"/>
            <a:ext cx="942257" cy="942975"/>
          </a:xfrm>
          <a:prstGeom prst="rect">
            <a:avLst/>
          </a:prstGeom>
        </p:spPr>
      </p:pic>
      <p:sp>
        <p:nvSpPr>
          <p:cNvPr id="2" name="TextBox 1">
            <a:extLst>
              <a:ext uri="{FF2B5EF4-FFF2-40B4-BE49-F238E27FC236}">
                <a16:creationId xmlns:a16="http://schemas.microsoft.com/office/drawing/2014/main" id="{D5BD7835-87FC-8958-09F9-213880FD3769}"/>
              </a:ext>
            </a:extLst>
          </p:cNvPr>
          <p:cNvSpPr txBox="1"/>
          <p:nvPr/>
        </p:nvSpPr>
        <p:spPr>
          <a:xfrm>
            <a:off x="-3396069" y="878866"/>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a:latin typeface="Arial"/>
              <a:cs typeface="Arial"/>
            </a:endParaRPr>
          </a:p>
        </p:txBody>
      </p:sp>
    </p:spTree>
    <p:extLst>
      <p:ext uri="{BB962C8B-B14F-4D97-AF65-F5344CB8AC3E}">
        <p14:creationId xmlns:p14="http://schemas.microsoft.com/office/powerpoint/2010/main" val="6272964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C2B92A6-1FC5-49EE-8541-A6696927E33F}">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2.xml><?xml version="1.0" encoding="utf-8"?>
<ds:datastoreItem xmlns:ds="http://schemas.openxmlformats.org/officeDocument/2006/customXml" ds:itemID="{6AE273EC-FB96-4B2D-9101-A9350FB45E22}">
  <ds:schemaRefs>
    <ds:schemaRef ds:uri="http://schemas.microsoft.com/sharepoint/v3/contenttype/forms"/>
  </ds:schemaRefs>
</ds:datastoreItem>
</file>

<file path=customXml/itemProps3.xml><?xml version="1.0" encoding="utf-8"?>
<ds:datastoreItem xmlns:ds="http://schemas.openxmlformats.org/officeDocument/2006/customXml" ds:itemID="{9B866994-222C-46F7-ACD5-8B0EB4F9BA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5638</Words>
  <Application>Microsoft Office PowerPoint</Application>
  <PresentationFormat>Custom</PresentationFormat>
  <Paragraphs>1020</Paragraphs>
  <Slides>14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Calibri Light</vt:lpstr>
      <vt:lpstr>Century Gothic</vt:lpstr>
      <vt:lpstr>Open Sans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302</cp:revision>
  <dcterms:created xsi:type="dcterms:W3CDTF">2023-02-10T20:27:58Z</dcterms:created>
  <dcterms:modified xsi:type="dcterms:W3CDTF">2024-12-02T19:11:32Z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