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9"/>
  </p:notesMasterIdLst>
  <p:sldIdLst>
    <p:sldId id="326" r:id="rId6"/>
    <p:sldId id="289" r:id="rId7"/>
    <p:sldId id="290" r:id="rId8"/>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9F85D4-EFFA-4227-A258-DC0751787B7B}" v="1" dt="2024-12-02T19:44:23.1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21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91385DE-5B5C-FA2C-E192-A7F29D96C408}"/>
    <pc:docChg chg="modSld">
      <pc:chgData name="Laura Dunn" userId="S::laudunn@toh.ca::a1b48991-b855-4e9d-9b46-097d553f086f" providerId="AD" clId="Web-{391385DE-5B5C-FA2C-E192-A7F29D96C408}" dt="2024-02-16T15:26:57.111" v="2" actId="1076"/>
      <pc:docMkLst>
        <pc:docMk/>
      </pc:docMkLst>
      <pc:sldChg chg="modSp">
        <pc:chgData name="Laura Dunn" userId="S::laudunn@toh.ca::a1b48991-b855-4e9d-9b46-097d553f086f" providerId="AD" clId="Web-{391385DE-5B5C-FA2C-E192-A7F29D96C408}" dt="2024-02-16T15:26:57.111" v="2" actId="1076"/>
        <pc:sldMkLst>
          <pc:docMk/>
          <pc:sldMk cId="3888291315" sldId="291"/>
        </pc:sldMkLst>
        <pc:spChg chg="mod">
          <ac:chgData name="Laura Dunn" userId="S::laudunn@toh.ca::a1b48991-b855-4e9d-9b46-097d553f086f" providerId="AD" clId="Web-{391385DE-5B5C-FA2C-E192-A7F29D96C408}" dt="2024-02-16T15:26:42.205" v="0" actId="20577"/>
          <ac:spMkLst>
            <pc:docMk/>
            <pc:sldMk cId="3888291315" sldId="291"/>
            <ac:spMk id="5" creationId="{6DA4BCCC-D77F-27DE-F64C-95B2C030ED18}"/>
          </ac:spMkLst>
        </pc:spChg>
        <pc:spChg chg="mod">
          <ac:chgData name="Laura Dunn" userId="S::laudunn@toh.ca::a1b48991-b855-4e9d-9b46-097d553f086f" providerId="AD" clId="Web-{391385DE-5B5C-FA2C-E192-A7F29D96C408}" dt="2024-02-16T15:26:57.111" v="2" actId="1076"/>
          <ac:spMkLst>
            <pc:docMk/>
            <pc:sldMk cId="3888291315" sldId="291"/>
            <ac:spMk id="6" creationId="{D1F9FDA1-3551-4CDE-8D7A-325711108854}"/>
          </ac:spMkLst>
        </pc:spChg>
      </pc:sldChg>
    </pc:docChg>
  </pc:docChgLst>
  <pc:docChgLst>
    <pc:chgData name="Laura Dunn" userId="a1b48991-b855-4e9d-9b46-097d553f086f" providerId="ADAL" clId="{399F85D4-EFFA-4227-A258-DC0751787B7B}"/>
    <pc:docChg chg="addSld delSld modSld">
      <pc:chgData name="Laura Dunn" userId="a1b48991-b855-4e9d-9b46-097d553f086f" providerId="ADAL" clId="{399F85D4-EFFA-4227-A258-DC0751787B7B}" dt="2024-12-02T19:44:26.415" v="1" actId="47"/>
      <pc:docMkLst>
        <pc:docMk/>
      </pc:docMkLst>
      <pc:sldChg chg="del">
        <pc:chgData name="Laura Dunn" userId="a1b48991-b855-4e9d-9b46-097d553f086f" providerId="ADAL" clId="{399F85D4-EFFA-4227-A258-DC0751787B7B}" dt="2024-12-02T19:44:26.415" v="1" actId="47"/>
        <pc:sldMkLst>
          <pc:docMk/>
          <pc:sldMk cId="3888291315" sldId="291"/>
        </pc:sldMkLst>
      </pc:sldChg>
      <pc:sldChg chg="add">
        <pc:chgData name="Laura Dunn" userId="a1b48991-b855-4e9d-9b46-097d553f086f" providerId="ADAL" clId="{399F85D4-EFFA-4227-A258-DC0751787B7B}" dt="2024-12-02T19:44:23.110" v="0"/>
        <pc:sldMkLst>
          <pc:docMk/>
          <pc:sldMk cId="404696796" sldId="326"/>
        </pc:sldMkLst>
      </pc:sldChg>
    </pc:docChg>
  </pc:docChgLst>
  <pc:docChgLst>
    <pc:chgData name="Laura Dunn" userId="S::laudunn@toh.ca::a1b48991-b855-4e9d-9b46-097d553f086f" providerId="AD" clId="Web-{C8C10EEC-6855-E1E7-A3FB-73E41F771D14}"/>
    <pc:docChg chg="modSld">
      <pc:chgData name="Laura Dunn" userId="S::laudunn@toh.ca::a1b48991-b855-4e9d-9b46-097d553f086f" providerId="AD" clId="Web-{C8C10EEC-6855-E1E7-A3FB-73E41F771D14}" dt="2024-02-16T15:03:08.440" v="5" actId="1076"/>
      <pc:docMkLst>
        <pc:docMk/>
      </pc:docMkLst>
      <pc:sldChg chg="modSp">
        <pc:chgData name="Laura Dunn" userId="S::laudunn@toh.ca::a1b48991-b855-4e9d-9b46-097d553f086f" providerId="AD" clId="Web-{C8C10EEC-6855-E1E7-A3FB-73E41F771D14}" dt="2024-02-16T15:03:08.440" v="5" actId="1076"/>
        <pc:sldMkLst>
          <pc:docMk/>
          <pc:sldMk cId="3888291315" sldId="291"/>
        </pc:sldMkLst>
        <pc:spChg chg="mod">
          <ac:chgData name="Laura Dunn" userId="S::laudunn@toh.ca::a1b48991-b855-4e9d-9b46-097d553f086f" providerId="AD" clId="Web-{C8C10EEC-6855-E1E7-A3FB-73E41F771D14}" dt="2024-02-16T15:02:56.783" v="3" actId="1076"/>
          <ac:spMkLst>
            <pc:docMk/>
            <pc:sldMk cId="3888291315" sldId="291"/>
            <ac:spMk id="5" creationId="{6DA4BCCC-D77F-27DE-F64C-95B2C030ED18}"/>
          </ac:spMkLst>
        </pc:spChg>
        <pc:spChg chg="mod">
          <ac:chgData name="Laura Dunn" userId="S::laudunn@toh.ca::a1b48991-b855-4e9d-9b46-097d553f086f" providerId="AD" clId="Web-{C8C10EEC-6855-E1E7-A3FB-73E41F771D14}" dt="2024-02-16T15:03:08.440" v="5" actId="1076"/>
          <ac:spMkLst>
            <pc:docMk/>
            <pc:sldMk cId="3888291315" sldId="291"/>
            <ac:spMk id="6" creationId="{D1F9FDA1-3551-4CDE-8D7A-325711108854}"/>
          </ac:spMkLst>
        </pc:spChg>
      </pc:sldChg>
    </pc:docChg>
  </pc:docChgLst>
  <pc:docChgLst>
    <pc:chgData name="Laura Dunn" userId="S::laudunn@toh.ca::a1b48991-b855-4e9d-9b46-097d553f086f" providerId="AD" clId="Web-{CFE2CC53-0363-B5D8-45D3-34455551B9BD}"/>
    <pc:docChg chg="addSld modSld sldOrd">
      <pc:chgData name="Laura Dunn" userId="S::laudunn@toh.ca::a1b48991-b855-4e9d-9b46-097d553f086f" providerId="AD" clId="Web-{CFE2CC53-0363-B5D8-45D3-34455551B9BD}" dt="2024-02-15T18:50:28.617" v="77" actId="1076"/>
      <pc:docMkLst>
        <pc:docMk/>
      </pc:docMkLst>
      <pc:sldChg chg="addSp delSp modSp new ord">
        <pc:chgData name="Laura Dunn" userId="S::laudunn@toh.ca::a1b48991-b855-4e9d-9b46-097d553f086f" providerId="AD" clId="Web-{CFE2CC53-0363-B5D8-45D3-34455551B9BD}" dt="2024-02-15T18:50:28.617" v="77" actId="1076"/>
        <pc:sldMkLst>
          <pc:docMk/>
          <pc:sldMk cId="3888291315" sldId="291"/>
        </pc:sldMkLst>
        <pc:spChg chg="del">
          <ac:chgData name="Laura Dunn" userId="S::laudunn@toh.ca::a1b48991-b855-4e9d-9b46-097d553f086f" providerId="AD" clId="Web-{CFE2CC53-0363-B5D8-45D3-34455551B9BD}" dt="2024-02-15T18:44:01.592" v="3"/>
          <ac:spMkLst>
            <pc:docMk/>
            <pc:sldMk cId="3888291315" sldId="291"/>
            <ac:spMk id="2" creationId="{D2688FB4-7F5F-3510-8311-2144291CCDCE}"/>
          </ac:spMkLst>
        </pc:spChg>
        <pc:spChg chg="del">
          <ac:chgData name="Laura Dunn" userId="S::laudunn@toh.ca::a1b48991-b855-4e9d-9b46-097d553f086f" providerId="AD" clId="Web-{CFE2CC53-0363-B5D8-45D3-34455551B9BD}" dt="2024-02-15T18:43:57.373" v="2"/>
          <ac:spMkLst>
            <pc:docMk/>
            <pc:sldMk cId="3888291315" sldId="291"/>
            <ac:spMk id="3" creationId="{8C3373B6-3DF3-B45C-83AB-7E63A5669FAB}"/>
          </ac:spMkLst>
        </pc:spChg>
        <pc:spChg chg="add mod">
          <ac:chgData name="Laura Dunn" userId="S::laudunn@toh.ca::a1b48991-b855-4e9d-9b46-097d553f086f" providerId="AD" clId="Web-{CFE2CC53-0363-B5D8-45D3-34455551B9BD}" dt="2024-02-15T18:49:36.602" v="73" actId="20577"/>
          <ac:spMkLst>
            <pc:docMk/>
            <pc:sldMk cId="3888291315" sldId="291"/>
            <ac:spMk id="5" creationId="{6DA4BCCC-D77F-27DE-F64C-95B2C030ED18}"/>
          </ac:spMkLst>
        </pc:spChg>
        <pc:spChg chg="add mod">
          <ac:chgData name="Laura Dunn" userId="S::laudunn@toh.ca::a1b48991-b855-4e9d-9b46-097d553f086f" providerId="AD" clId="Web-{CFE2CC53-0363-B5D8-45D3-34455551B9BD}" dt="2024-02-15T18:50:28.617" v="77" actId="1076"/>
          <ac:spMkLst>
            <pc:docMk/>
            <pc:sldMk cId="3888291315" sldId="291"/>
            <ac:spMk id="6" creationId="{D1F9FDA1-3551-4CDE-8D7A-325711108854}"/>
          </ac:spMkLst>
        </pc:spChg>
        <pc:picChg chg="add mod ord">
          <ac:chgData name="Laura Dunn" userId="S::laudunn@toh.ca::a1b48991-b855-4e9d-9b46-097d553f086f" providerId="AD" clId="Web-{CFE2CC53-0363-B5D8-45D3-34455551B9BD}" dt="2024-02-15T18:50:20.945" v="76" actId="1076"/>
          <ac:picMkLst>
            <pc:docMk/>
            <pc:sldMk cId="3888291315" sldId="291"/>
            <ac:picMk id="4" creationId="{C7891C47-480A-C646-0352-C774907969B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321B6-1B4D-40CA-A623-B7098279A244}" type="datetimeFigureOut">
              <a:t>12/2/2024</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11983-89BE-4B8C-8EA3-7094B9396CEE}" type="slidenum">
              <a:t>‹#›</a:t>
            </a:fld>
            <a:endParaRPr lang="en-US"/>
          </a:p>
        </p:txBody>
      </p:sp>
    </p:spTree>
    <p:extLst>
      <p:ext uri="{BB962C8B-B14F-4D97-AF65-F5344CB8AC3E}">
        <p14:creationId xmlns:p14="http://schemas.microsoft.com/office/powerpoint/2010/main" val="381648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93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90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5929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3970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33822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65288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19326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194424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52661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521639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98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401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07449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2307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158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15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602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3223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6086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1818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4255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24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515481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9216428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2" y="7306357"/>
            <a:ext cx="5842755"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398">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736222" y="3493419"/>
            <a:ext cx="5842755" cy="3078215"/>
          </a:xfrm>
          <a:prstGeom prst="rect">
            <a:avLst/>
          </a:prstGeom>
          <a:noFill/>
        </p:spPr>
        <p:txBody>
          <a:bodyPr wrap="square">
            <a:spAutoFit/>
          </a:bodyPr>
          <a:lstStyle/>
          <a:p>
            <a:pPr algn="ctr" defTabSz="422270"/>
            <a:r>
              <a:rPr lang="en-CA" sz="4987" dirty="0">
                <a:solidFill>
                  <a:prstClr val="black"/>
                </a:solidFill>
                <a:latin typeface="Calibri" panose="020F0502020204030204"/>
                <a:ea typeface="+mn-lt"/>
                <a:cs typeface="Calibri" panose="020F0502020204030204"/>
              </a:rPr>
              <a:t>How to Make Aphasia-Friendly Documents</a:t>
            </a:r>
            <a:endParaRPr lang="en-CA" sz="4987" dirty="0">
              <a:solidFill>
                <a:prstClr val="black"/>
              </a:solidFill>
              <a:latin typeface="Calibri" panose="020F0502020204030204"/>
              <a:cs typeface="Calibri" panose="020F0502020204030204"/>
            </a:endParaRPr>
          </a:p>
          <a:p>
            <a:pPr algn="ctr" defTabSz="846398">
              <a:defRPr/>
            </a:pPr>
            <a:endParaRPr lang="en-US" sz="2221" b="1" dirty="0">
              <a:solidFill>
                <a:srgbClr val="E7E6E6">
                  <a:lumMod val="10000"/>
                </a:srgbClr>
              </a:solidFill>
              <a:latin typeface="Calibri"/>
              <a:ea typeface="+mn-lt"/>
              <a:cs typeface="Calibri" panose="020F0502020204030204"/>
            </a:endParaRPr>
          </a:p>
          <a:p>
            <a:pPr algn="ctr" defTabSz="846398">
              <a:defRPr/>
            </a:pPr>
            <a:r>
              <a:rPr lang="en-US" sz="2221" b="1" dirty="0">
                <a:solidFill>
                  <a:srgbClr val="E7E6E6">
                    <a:lumMod val="10000"/>
                  </a:srgbClr>
                </a:solidFill>
                <a:latin typeface="Calibri"/>
                <a:ea typeface="+mn-lt"/>
                <a:cs typeface="Calibri" panose="020F0502020204030204"/>
              </a:rPr>
              <a:t>Aphasia-friendly toolkit Feb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88" y="1244071"/>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5" y="1117174"/>
            <a:ext cx="2633688" cy="1211497"/>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80D97-F129-FCDB-FC8F-D390BC4B29B7}"/>
              </a:ext>
            </a:extLst>
          </p:cNvPr>
          <p:cNvSpPr>
            <a:spLocks noGrp="1"/>
          </p:cNvSpPr>
          <p:nvPr>
            <p:ph idx="1"/>
          </p:nvPr>
        </p:nvSpPr>
        <p:spPr>
          <a:xfrm>
            <a:off x="176729" y="460843"/>
            <a:ext cx="7032470" cy="9375932"/>
          </a:xfrm>
        </p:spPr>
        <p:txBody>
          <a:bodyPr vert="horz" lIns="91440" tIns="45720" rIns="91440" bIns="45720" rtlCol="0" anchor="t">
            <a:noAutofit/>
          </a:bodyPr>
          <a:lstStyle/>
          <a:p>
            <a:pPr marL="0" indent="0">
              <a:lnSpc>
                <a:spcPct val="170000"/>
              </a:lnSpc>
              <a:buNone/>
            </a:pPr>
            <a:r>
              <a:rPr lang="en-US" sz="1400" b="1" u="sng" dirty="0">
                <a:latin typeface="Century Gothic"/>
                <a:ea typeface="+mn-lt"/>
                <a:cs typeface="+mn-lt"/>
              </a:rPr>
              <a:t>Tips to render documents "Aphasia Friendly"</a:t>
            </a:r>
            <a:endParaRPr lang="en-US" sz="1400" b="1" u="sng" dirty="0">
              <a:latin typeface="Century Gothic"/>
              <a:cs typeface="Calibri"/>
            </a:endParaRPr>
          </a:p>
          <a:p>
            <a:pPr lvl="1">
              <a:lnSpc>
                <a:spcPct val="170000"/>
              </a:lnSpc>
            </a:pPr>
            <a:r>
              <a:rPr lang="en-US" sz="1200" dirty="0">
                <a:ea typeface="+mn-lt"/>
                <a:cs typeface="+mn-lt"/>
              </a:rPr>
              <a:t>Use </a:t>
            </a:r>
            <a:r>
              <a:rPr lang="en-US" sz="1200" b="1" dirty="0">
                <a:ea typeface="+mn-lt"/>
                <a:cs typeface="+mn-lt"/>
              </a:rPr>
              <a:t>simple sentences</a:t>
            </a:r>
            <a:r>
              <a:rPr lang="en-US" sz="1200" dirty="0">
                <a:ea typeface="+mn-lt"/>
                <a:cs typeface="+mn-lt"/>
              </a:rPr>
              <a:t> &amp; terms </a:t>
            </a:r>
          </a:p>
          <a:p>
            <a:pPr lvl="2">
              <a:lnSpc>
                <a:spcPct val="170000"/>
              </a:lnSpc>
            </a:pPr>
            <a:r>
              <a:rPr lang="en-US" sz="1200" strike="sngStrike" dirty="0">
                <a:ea typeface="+mn-lt"/>
                <a:cs typeface="+mn-lt"/>
              </a:rPr>
              <a:t>Individuals </a:t>
            </a:r>
            <a:r>
              <a:rPr lang="en-US" sz="1200" b="1" dirty="0">
                <a:ea typeface="+mn-lt"/>
                <a:cs typeface="+mn-lt"/>
              </a:rPr>
              <a:t>→ people</a:t>
            </a:r>
            <a:endParaRPr lang="en-US" sz="1200" dirty="0">
              <a:ea typeface="+mn-lt"/>
              <a:cs typeface="+mn-lt"/>
            </a:endParaRPr>
          </a:p>
          <a:p>
            <a:pPr lvl="1">
              <a:lnSpc>
                <a:spcPct val="170000"/>
              </a:lnSpc>
            </a:pPr>
            <a:r>
              <a:rPr lang="en-US" sz="1200" b="1" dirty="0">
                <a:ea typeface="+mn-lt"/>
                <a:cs typeface="+mn-lt"/>
              </a:rPr>
              <a:t>Bold</a:t>
            </a:r>
            <a:r>
              <a:rPr lang="en-US" sz="1200" dirty="0">
                <a:ea typeface="+mn-lt"/>
                <a:cs typeface="+mn-lt"/>
              </a:rPr>
              <a:t>/ </a:t>
            </a:r>
            <a:r>
              <a:rPr lang="en-US" sz="1200" u="sng" dirty="0">
                <a:ea typeface="+mn-lt"/>
                <a:cs typeface="+mn-lt"/>
              </a:rPr>
              <a:t>underline</a:t>
            </a:r>
            <a:r>
              <a:rPr lang="en-US" sz="1200" dirty="0">
                <a:ea typeface="+mn-lt"/>
                <a:cs typeface="+mn-lt"/>
              </a:rPr>
              <a:t> key words </a:t>
            </a:r>
          </a:p>
          <a:p>
            <a:pPr lvl="2">
              <a:lnSpc>
                <a:spcPct val="170000"/>
              </a:lnSpc>
            </a:pPr>
            <a:r>
              <a:rPr lang="en-US" sz="1200" dirty="0">
                <a:ea typeface="+mn-lt"/>
                <a:cs typeface="+mn-lt"/>
              </a:rPr>
              <a:t>key 1-2 word phrases</a:t>
            </a:r>
          </a:p>
          <a:p>
            <a:pPr lvl="2">
              <a:lnSpc>
                <a:spcPct val="170000"/>
              </a:lnSpc>
            </a:pPr>
            <a:r>
              <a:rPr lang="en-US" sz="1200" dirty="0">
                <a:ea typeface="+mn-lt"/>
                <a:cs typeface="+mn-lt"/>
              </a:rPr>
              <a:t>Telegraphic in nature</a:t>
            </a:r>
            <a:endParaRPr lang="en-US" dirty="0">
              <a:cs typeface="Calibri" panose="020F0502020204030204"/>
            </a:endParaRPr>
          </a:p>
          <a:p>
            <a:pPr lvl="1">
              <a:lnSpc>
                <a:spcPct val="170000"/>
              </a:lnSpc>
            </a:pPr>
            <a:r>
              <a:rPr lang="en-US" sz="1200" b="1" dirty="0">
                <a:ea typeface="+mn-lt"/>
                <a:cs typeface="+mn-lt"/>
              </a:rPr>
              <a:t>Large font</a:t>
            </a:r>
            <a:r>
              <a:rPr lang="en-US" sz="1200" dirty="0">
                <a:ea typeface="+mn-lt"/>
                <a:cs typeface="+mn-lt"/>
              </a:rPr>
              <a:t> (size 18+ suggested)</a:t>
            </a:r>
          </a:p>
          <a:p>
            <a:pPr lvl="1">
              <a:lnSpc>
                <a:spcPct val="170000"/>
              </a:lnSpc>
            </a:pPr>
            <a:r>
              <a:rPr lang="en-US" sz="1200" dirty="0">
                <a:ea typeface="+mn-lt"/>
                <a:cs typeface="+mn-lt"/>
              </a:rPr>
              <a:t>Use </a:t>
            </a:r>
            <a:r>
              <a:rPr lang="en-US" sz="1200" b="1" dirty="0">
                <a:ea typeface="+mn-lt"/>
                <a:cs typeface="+mn-lt"/>
              </a:rPr>
              <a:t>pictures</a:t>
            </a:r>
            <a:r>
              <a:rPr lang="en-US" sz="1200" dirty="0">
                <a:ea typeface="+mn-lt"/>
                <a:cs typeface="+mn-lt"/>
              </a:rPr>
              <a:t> to help explain</a:t>
            </a:r>
          </a:p>
          <a:p>
            <a:pPr lvl="2">
              <a:lnSpc>
                <a:spcPct val="170000"/>
              </a:lnSpc>
            </a:pPr>
            <a:r>
              <a:rPr lang="en-US" sz="1200" dirty="0">
                <a:ea typeface="+mn-lt"/>
                <a:cs typeface="+mn-lt"/>
              </a:rPr>
              <a:t>A subscription service, like TheNounProject.com may be suitable</a:t>
            </a:r>
          </a:p>
          <a:p>
            <a:pPr lvl="1">
              <a:lnSpc>
                <a:spcPct val="170000"/>
              </a:lnSpc>
            </a:pPr>
            <a:r>
              <a:rPr lang="en-US" sz="1200" dirty="0">
                <a:ea typeface="+mn-lt"/>
                <a:cs typeface="+mn-lt"/>
              </a:rPr>
              <a:t>Add</a:t>
            </a:r>
            <a:r>
              <a:rPr lang="en-US" sz="1200" b="1" dirty="0">
                <a:ea typeface="+mn-lt"/>
                <a:cs typeface="+mn-lt"/>
              </a:rPr>
              <a:t> title page / introduction </a:t>
            </a:r>
          </a:p>
          <a:p>
            <a:pPr lvl="1">
              <a:lnSpc>
                <a:spcPct val="170000"/>
              </a:lnSpc>
            </a:pPr>
            <a:r>
              <a:rPr lang="en-US" sz="1200" b="1" dirty="0" err="1">
                <a:ea typeface="+mn-lt"/>
                <a:cs typeface="+mn-lt"/>
              </a:rPr>
              <a:t>Powerpoint</a:t>
            </a:r>
            <a:r>
              <a:rPr lang="en-US" sz="1200" dirty="0">
                <a:ea typeface="+mn-lt"/>
                <a:cs typeface="+mn-lt"/>
              </a:rPr>
              <a:t>  not Word Document</a:t>
            </a:r>
          </a:p>
          <a:p>
            <a:pPr lvl="2">
              <a:lnSpc>
                <a:spcPct val="170000"/>
              </a:lnSpc>
            </a:pPr>
            <a:r>
              <a:rPr lang="en-US" sz="1200" dirty="0">
                <a:ea typeface="+mn-lt"/>
                <a:cs typeface="+mn-lt"/>
              </a:rPr>
              <a:t>Slides are easier to modify with images + shapes + text boxes </a:t>
            </a:r>
          </a:p>
          <a:p>
            <a:pPr lvl="2">
              <a:lnSpc>
                <a:spcPct val="170000"/>
              </a:lnSpc>
            </a:pPr>
            <a:r>
              <a:rPr lang="en-US" sz="1200" dirty="0">
                <a:ea typeface="+mn-lt"/>
                <a:cs typeface="+mn-lt"/>
              </a:rPr>
              <a:t>Adjust slide size to 8.5 x 11 </a:t>
            </a:r>
            <a:endParaRPr lang="en-US" sz="1200" dirty="0">
              <a:cs typeface="Calibri"/>
            </a:endParaRPr>
          </a:p>
          <a:p>
            <a:pPr lvl="1">
              <a:lnSpc>
                <a:spcPct val="170000"/>
              </a:lnSpc>
            </a:pPr>
            <a:r>
              <a:rPr lang="en-US" sz="1200" dirty="0">
                <a:ea typeface="+mn-lt"/>
                <a:cs typeface="+mn-lt"/>
              </a:rPr>
              <a:t>Use simple fonts for easier letter recognition </a:t>
            </a:r>
          </a:p>
          <a:p>
            <a:pPr lvl="2">
              <a:lnSpc>
                <a:spcPct val="170000"/>
              </a:lnSpc>
            </a:pPr>
            <a:r>
              <a:rPr lang="en-US" sz="1200" dirty="0">
                <a:ea typeface="+mn-lt"/>
                <a:cs typeface="+mn-lt"/>
              </a:rPr>
              <a:t> "</a:t>
            </a:r>
            <a:r>
              <a:rPr lang="en-US" sz="1200" dirty="0">
                <a:latin typeface="Century Gothic"/>
                <a:ea typeface="+mn-lt"/>
                <a:cs typeface="+mn-lt"/>
              </a:rPr>
              <a:t>a</a:t>
            </a:r>
            <a:r>
              <a:rPr lang="en-US" sz="1200" dirty="0">
                <a:ea typeface="+mn-lt"/>
                <a:cs typeface="+mn-lt"/>
              </a:rPr>
              <a:t>" not "a" </a:t>
            </a:r>
          </a:p>
          <a:p>
            <a:pPr lvl="2">
              <a:lnSpc>
                <a:spcPct val="170000"/>
              </a:lnSpc>
            </a:pPr>
            <a:r>
              <a:rPr lang="en-US" sz="1200" dirty="0">
                <a:ea typeface="+mn-lt"/>
                <a:cs typeface="+mn-lt"/>
              </a:rPr>
              <a:t>Printed not calligraphic font </a:t>
            </a:r>
          </a:p>
          <a:p>
            <a:pPr lvl="2">
              <a:lnSpc>
                <a:spcPct val="170000"/>
              </a:lnSpc>
            </a:pPr>
            <a:r>
              <a:rPr lang="en-US" sz="1200" b="1" dirty="0">
                <a:latin typeface="Century Gothic"/>
                <a:ea typeface="+mn-lt"/>
                <a:cs typeface="+mn-lt"/>
              </a:rPr>
              <a:t>Century Gothic, </a:t>
            </a:r>
            <a:r>
              <a:rPr lang="en-US" sz="1200" b="1" dirty="0" err="1">
                <a:latin typeface="Century Gothic"/>
                <a:ea typeface="+mn-lt"/>
                <a:cs typeface="+mn-lt"/>
              </a:rPr>
              <a:t>Comfortaa</a:t>
            </a:r>
            <a:r>
              <a:rPr lang="en-US" sz="1200" dirty="0">
                <a:ea typeface="+mn-lt"/>
                <a:cs typeface="+mn-lt"/>
              </a:rPr>
              <a:t> &amp; </a:t>
            </a:r>
            <a:r>
              <a:rPr lang="en-US" sz="1200" dirty="0" err="1">
                <a:latin typeface="Cavolini"/>
                <a:ea typeface="+mn-lt"/>
                <a:cs typeface="+mn-lt"/>
              </a:rPr>
              <a:t>Cavolini</a:t>
            </a:r>
            <a:r>
              <a:rPr lang="en-US" sz="1200" dirty="0">
                <a:ea typeface="+mn-lt"/>
                <a:cs typeface="+mn-lt"/>
              </a:rPr>
              <a:t> recommended </a:t>
            </a:r>
            <a:endParaRPr lang="en-US" sz="1200" dirty="0">
              <a:latin typeface="Copperplate Gothic Light"/>
              <a:ea typeface="+mn-lt"/>
              <a:cs typeface="+mn-lt"/>
            </a:endParaRPr>
          </a:p>
          <a:p>
            <a:pPr lvl="1">
              <a:lnSpc>
                <a:spcPct val="170000"/>
              </a:lnSpc>
            </a:pPr>
            <a:r>
              <a:rPr lang="en-US" sz="1200" dirty="0">
                <a:ea typeface="+mn-lt"/>
                <a:cs typeface="+mn-lt"/>
              </a:rPr>
              <a:t>Use </a:t>
            </a:r>
            <a:r>
              <a:rPr lang="en-US" sz="1200" b="1" dirty="0">
                <a:ea typeface="+mn-lt"/>
                <a:cs typeface="+mn-lt"/>
              </a:rPr>
              <a:t>QR codes </a:t>
            </a:r>
            <a:r>
              <a:rPr lang="en-US" sz="1200" dirty="0">
                <a:ea typeface="+mn-lt"/>
                <a:cs typeface="+mn-lt"/>
              </a:rPr>
              <a:t>to simplify visual information/ references</a:t>
            </a:r>
            <a:endParaRPr lang="en-US" sz="1200" dirty="0">
              <a:cs typeface="Calibri" panose="020F0502020204030204"/>
            </a:endParaRPr>
          </a:p>
          <a:p>
            <a:pPr lvl="2">
              <a:lnSpc>
                <a:spcPct val="170000"/>
              </a:lnSpc>
            </a:pPr>
            <a:r>
              <a:rPr lang="en-US" sz="1200" dirty="0">
                <a:ea typeface="+mn-lt"/>
                <a:cs typeface="+mn-lt"/>
              </a:rPr>
              <a:t>QR code generator websites are helpful</a:t>
            </a:r>
          </a:p>
          <a:p>
            <a:pPr lvl="1">
              <a:lnSpc>
                <a:spcPct val="170000"/>
              </a:lnSpc>
            </a:pPr>
            <a:r>
              <a:rPr lang="en-US" sz="1200" dirty="0">
                <a:ea typeface="+mn-lt"/>
                <a:cs typeface="+mn-lt"/>
              </a:rPr>
              <a:t>Leave </a:t>
            </a:r>
            <a:r>
              <a:rPr lang="en-US" sz="1200" b="1" dirty="0">
                <a:ea typeface="+mn-lt"/>
                <a:cs typeface="+mn-lt"/>
              </a:rPr>
              <a:t>blank space</a:t>
            </a:r>
            <a:r>
              <a:rPr lang="en-US" sz="1200" dirty="0">
                <a:ea typeface="+mn-lt"/>
                <a:cs typeface="+mn-lt"/>
              </a:rPr>
              <a:t> </a:t>
            </a:r>
          </a:p>
          <a:p>
            <a:pPr lvl="2">
              <a:lnSpc>
                <a:spcPct val="170000"/>
              </a:lnSpc>
            </a:pPr>
            <a:r>
              <a:rPr lang="en-US" sz="1200" dirty="0">
                <a:ea typeface="+mn-lt"/>
                <a:cs typeface="+mn-lt"/>
              </a:rPr>
              <a:t>Reduces distractions</a:t>
            </a:r>
          </a:p>
          <a:p>
            <a:pPr lvl="2">
              <a:lnSpc>
                <a:spcPct val="170000"/>
              </a:lnSpc>
            </a:pPr>
            <a:r>
              <a:rPr lang="en-US" sz="1200" dirty="0">
                <a:ea typeface="+mn-lt"/>
                <a:cs typeface="+mn-lt"/>
              </a:rPr>
              <a:t>Allows to notes/pt specific detail to be added</a:t>
            </a:r>
          </a:p>
          <a:p>
            <a:pPr marL="457200" indent="-457200">
              <a:lnSpc>
                <a:spcPct val="170000"/>
              </a:lnSpc>
            </a:pPr>
            <a:r>
              <a:rPr lang="en-US" sz="1200" dirty="0">
                <a:ea typeface="+mn-lt"/>
                <a:cs typeface="+mn-lt"/>
              </a:rPr>
              <a:t>Modify to meet </a:t>
            </a:r>
            <a:r>
              <a:rPr lang="en-US" sz="1200" dirty="0" err="1">
                <a:ea typeface="+mn-lt"/>
                <a:cs typeface="+mn-lt"/>
              </a:rPr>
              <a:t>tx</a:t>
            </a:r>
            <a:r>
              <a:rPr lang="en-US" sz="1200" dirty="0">
                <a:ea typeface="+mn-lt"/>
                <a:cs typeface="+mn-lt"/>
              </a:rPr>
              <a:t> plan as needed</a:t>
            </a:r>
            <a:endParaRPr lang="en-US" sz="1200" dirty="0">
              <a:cs typeface="Calibri" panose="020F0502020204030204"/>
            </a:endParaRPr>
          </a:p>
          <a:p>
            <a:pPr marL="914400" lvl="1">
              <a:lnSpc>
                <a:spcPct val="170000"/>
              </a:lnSpc>
            </a:pPr>
            <a:r>
              <a:rPr lang="en-US" sz="1200" b="1" dirty="0">
                <a:cs typeface="Calibri"/>
              </a:rPr>
              <a:t>Highlight</a:t>
            </a:r>
            <a:r>
              <a:rPr lang="en-US" sz="1200" dirty="0">
                <a:cs typeface="Calibri"/>
              </a:rPr>
              <a:t>/ add </a:t>
            </a:r>
            <a:r>
              <a:rPr lang="en-US" sz="1200" b="1" dirty="0">
                <a:cs typeface="Calibri"/>
              </a:rPr>
              <a:t>notes/ arrows/ key words</a:t>
            </a:r>
            <a:r>
              <a:rPr lang="en-US" sz="1200" dirty="0">
                <a:cs typeface="Calibri"/>
              </a:rPr>
              <a:t> to adjust to meet </a:t>
            </a:r>
            <a:r>
              <a:rPr lang="en-US" sz="1200" b="1" dirty="0">
                <a:cs typeface="Calibri"/>
              </a:rPr>
              <a:t>specific needs</a:t>
            </a:r>
            <a:r>
              <a:rPr lang="en-US" sz="1200" dirty="0">
                <a:cs typeface="Calibri"/>
              </a:rPr>
              <a:t> of individual pts (by hand or in electronic document)</a:t>
            </a:r>
          </a:p>
        </p:txBody>
      </p:sp>
      <p:sp>
        <p:nvSpPr>
          <p:cNvPr id="2" name="Title 1">
            <a:extLst>
              <a:ext uri="{FF2B5EF4-FFF2-40B4-BE49-F238E27FC236}">
                <a16:creationId xmlns:a16="http://schemas.microsoft.com/office/drawing/2014/main" id="{AD568C20-7589-A9D3-9070-E739999E22D9}"/>
              </a:ext>
            </a:extLst>
          </p:cNvPr>
          <p:cNvSpPr>
            <a:spLocks noGrp="1"/>
          </p:cNvSpPr>
          <p:nvPr>
            <p:ph type="title"/>
          </p:nvPr>
        </p:nvSpPr>
        <p:spPr>
          <a:xfrm>
            <a:off x="-28264" y="112906"/>
            <a:ext cx="6309360" cy="699474"/>
          </a:xfrm>
        </p:spPr>
        <p:txBody>
          <a:bodyPr>
            <a:normAutofit/>
          </a:bodyPr>
          <a:lstStyle/>
          <a:p>
            <a:r>
              <a:rPr lang="en-US" sz="2000" b="1">
                <a:latin typeface="Century Gothic"/>
                <a:cs typeface="Calibri Light"/>
              </a:rPr>
              <a:t>Communicatively Accessible Documents</a:t>
            </a:r>
          </a:p>
        </p:txBody>
      </p:sp>
      <p:pic>
        <p:nvPicPr>
          <p:cNvPr id="5" name="Picture 6" descr="Icon&#10;&#10;Description automatically generated">
            <a:extLst>
              <a:ext uri="{FF2B5EF4-FFF2-40B4-BE49-F238E27FC236}">
                <a16:creationId xmlns:a16="http://schemas.microsoft.com/office/drawing/2014/main" id="{8936A6F3-7E57-2371-0D7B-85AF455BBD9E}"/>
              </a:ext>
            </a:extLst>
          </p:cNvPr>
          <p:cNvPicPr>
            <a:picLocks noChangeAspect="1"/>
          </p:cNvPicPr>
          <p:nvPr/>
        </p:nvPicPr>
        <p:blipFill>
          <a:blip r:embed="rId2"/>
          <a:stretch>
            <a:fillRect/>
          </a:stretch>
        </p:blipFill>
        <p:spPr>
          <a:xfrm>
            <a:off x="5314802" y="54213"/>
            <a:ext cx="1652632" cy="1669599"/>
          </a:xfrm>
          <a:prstGeom prst="rect">
            <a:avLst/>
          </a:prstGeom>
        </p:spPr>
      </p:pic>
      <p:sp>
        <p:nvSpPr>
          <p:cNvPr id="6" name="TextBox 5">
            <a:extLst>
              <a:ext uri="{FF2B5EF4-FFF2-40B4-BE49-F238E27FC236}">
                <a16:creationId xmlns:a16="http://schemas.microsoft.com/office/drawing/2014/main" id="{C4B04D2F-98AA-D727-43C3-8331019BCA0E}"/>
              </a:ext>
            </a:extLst>
          </p:cNvPr>
          <p:cNvSpPr txBox="1"/>
          <p:nvPr/>
        </p:nvSpPr>
        <p:spPr>
          <a:xfrm>
            <a:off x="5063200" y="2018409"/>
            <a:ext cx="215462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Communication Access Symbol</a:t>
            </a:r>
            <a:endParaRPr lang="en-US">
              <a:cs typeface="Calibri"/>
            </a:endParaRPr>
          </a:p>
        </p:txBody>
      </p:sp>
      <p:sp>
        <p:nvSpPr>
          <p:cNvPr id="7" name="Arrow: Up 6">
            <a:extLst>
              <a:ext uri="{FF2B5EF4-FFF2-40B4-BE49-F238E27FC236}">
                <a16:creationId xmlns:a16="http://schemas.microsoft.com/office/drawing/2014/main" id="{95F03691-07AF-B93E-CAAD-BD7E094EBDE2}"/>
              </a:ext>
            </a:extLst>
          </p:cNvPr>
          <p:cNvSpPr/>
          <p:nvPr/>
        </p:nvSpPr>
        <p:spPr>
          <a:xfrm>
            <a:off x="5995072" y="1648366"/>
            <a:ext cx="285941" cy="3027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0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8C20-7589-A9D3-9070-E739999E22D9}"/>
              </a:ext>
            </a:extLst>
          </p:cNvPr>
          <p:cNvSpPr>
            <a:spLocks noGrp="1"/>
          </p:cNvSpPr>
          <p:nvPr>
            <p:ph type="title"/>
          </p:nvPr>
        </p:nvSpPr>
        <p:spPr>
          <a:xfrm>
            <a:off x="183406" y="47737"/>
            <a:ext cx="6309360" cy="699474"/>
          </a:xfrm>
        </p:spPr>
        <p:txBody>
          <a:bodyPr>
            <a:normAutofit/>
          </a:bodyPr>
          <a:lstStyle/>
          <a:p>
            <a:r>
              <a:rPr lang="en-US" sz="2000" b="1">
                <a:latin typeface="Century Gothic"/>
                <a:cs typeface="Calibri Light"/>
              </a:rPr>
              <a:t>Documents </a:t>
            </a:r>
            <a:r>
              <a:rPr lang="en-US" sz="2000" b="1" err="1">
                <a:latin typeface="Century Gothic"/>
                <a:cs typeface="Calibri Light"/>
              </a:rPr>
              <a:t>Accessibles</a:t>
            </a:r>
            <a:endParaRPr lang="en-US" sz="1400" b="1" err="1">
              <a:solidFill>
                <a:srgbClr val="333333"/>
              </a:solidFill>
              <a:latin typeface="Century Gothic"/>
              <a:cs typeface="Calibri Light"/>
            </a:endParaRPr>
          </a:p>
        </p:txBody>
      </p:sp>
      <p:pic>
        <p:nvPicPr>
          <p:cNvPr id="5" name="Picture 6" descr="Icon&#10;&#10;Description automatically generated">
            <a:extLst>
              <a:ext uri="{FF2B5EF4-FFF2-40B4-BE49-F238E27FC236}">
                <a16:creationId xmlns:a16="http://schemas.microsoft.com/office/drawing/2014/main" id="{8936A6F3-7E57-2371-0D7B-85AF455BBD9E}"/>
              </a:ext>
            </a:extLst>
          </p:cNvPr>
          <p:cNvPicPr>
            <a:picLocks noChangeAspect="1"/>
          </p:cNvPicPr>
          <p:nvPr/>
        </p:nvPicPr>
        <p:blipFill>
          <a:blip r:embed="rId2"/>
          <a:stretch>
            <a:fillRect/>
          </a:stretch>
        </p:blipFill>
        <p:spPr>
          <a:xfrm>
            <a:off x="5314802" y="54213"/>
            <a:ext cx="1652632" cy="1669599"/>
          </a:xfrm>
          <a:prstGeom prst="rect">
            <a:avLst/>
          </a:prstGeom>
        </p:spPr>
      </p:pic>
      <p:sp>
        <p:nvSpPr>
          <p:cNvPr id="6" name="TextBox 5">
            <a:extLst>
              <a:ext uri="{FF2B5EF4-FFF2-40B4-BE49-F238E27FC236}">
                <a16:creationId xmlns:a16="http://schemas.microsoft.com/office/drawing/2014/main" id="{C4B04D2F-98AA-D727-43C3-8331019BCA0E}"/>
              </a:ext>
            </a:extLst>
          </p:cNvPr>
          <p:cNvSpPr txBox="1"/>
          <p:nvPr/>
        </p:nvSpPr>
        <p:spPr>
          <a:xfrm>
            <a:off x="5063200" y="2018409"/>
            <a:ext cx="215462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Communication Access Symbol</a:t>
            </a:r>
            <a:endParaRPr lang="en-US">
              <a:cs typeface="Calibri"/>
            </a:endParaRPr>
          </a:p>
        </p:txBody>
      </p:sp>
      <p:sp>
        <p:nvSpPr>
          <p:cNvPr id="7" name="Arrow: Up 6">
            <a:extLst>
              <a:ext uri="{FF2B5EF4-FFF2-40B4-BE49-F238E27FC236}">
                <a16:creationId xmlns:a16="http://schemas.microsoft.com/office/drawing/2014/main" id="{95F03691-07AF-B93E-CAAD-BD7E094EBDE2}"/>
              </a:ext>
            </a:extLst>
          </p:cNvPr>
          <p:cNvSpPr/>
          <p:nvPr/>
        </p:nvSpPr>
        <p:spPr>
          <a:xfrm>
            <a:off x="5995072" y="1648366"/>
            <a:ext cx="285941" cy="3027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1EC2FEF-3A85-C056-8159-510BFEA5B38F}"/>
              </a:ext>
            </a:extLst>
          </p:cNvPr>
          <p:cNvSpPr txBox="1"/>
          <p:nvPr/>
        </p:nvSpPr>
        <p:spPr>
          <a:xfrm>
            <a:off x="6069725" y="6881"/>
            <a:ext cx="1093286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b="1" u="sng">
              <a:latin typeface="Century Gothic"/>
              <a:cs typeface="Calibri"/>
            </a:endParaRPr>
          </a:p>
        </p:txBody>
      </p:sp>
      <p:sp>
        <p:nvSpPr>
          <p:cNvPr id="9" name="Content Placeholder 8">
            <a:extLst>
              <a:ext uri="{FF2B5EF4-FFF2-40B4-BE49-F238E27FC236}">
                <a16:creationId xmlns:a16="http://schemas.microsoft.com/office/drawing/2014/main" id="{BF0AC2FE-7F46-5513-D920-A21DD501D74F}"/>
              </a:ext>
            </a:extLst>
          </p:cNvPr>
          <p:cNvSpPr>
            <a:spLocks noGrp="1"/>
          </p:cNvSpPr>
          <p:nvPr>
            <p:ph idx="1"/>
          </p:nvPr>
        </p:nvSpPr>
        <p:spPr>
          <a:xfrm>
            <a:off x="178602" y="1258250"/>
            <a:ext cx="7043180" cy="8266964"/>
          </a:xfrm>
        </p:spPr>
        <p:txBody>
          <a:bodyPr vert="horz" lIns="91440" tIns="45720" rIns="91440" bIns="45720" rtlCol="0" anchor="t">
            <a:normAutofit fontScale="47500" lnSpcReduction="20000"/>
          </a:bodyPr>
          <a:lstStyle/>
          <a:p>
            <a:pPr marL="0" indent="0">
              <a:lnSpc>
                <a:spcPct val="120000"/>
              </a:lnSpc>
              <a:spcBef>
                <a:spcPts val="0"/>
              </a:spcBef>
              <a:buNone/>
            </a:pPr>
            <a:endParaRPr lang="en-US" sz="1600" b="1">
              <a:solidFill>
                <a:srgbClr val="333333"/>
              </a:solidFill>
              <a:latin typeface="Century Gothic"/>
              <a:cs typeface="Segoe UI"/>
            </a:endParaRP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 </a:t>
            </a:r>
            <a:r>
              <a:rPr lang="en-US" b="1" dirty="0">
                <a:ea typeface="+mn-lt"/>
                <a:cs typeface="+mn-lt"/>
              </a:rPr>
              <a:t>phrases simples</a:t>
            </a:r>
            <a:r>
              <a:rPr lang="en-US" dirty="0">
                <a:ea typeface="+mn-lt"/>
                <a:cs typeface="+mn-lt"/>
              </a:rPr>
              <a:t> et des </a:t>
            </a:r>
            <a:r>
              <a:rPr lang="en-US" err="1">
                <a:ea typeface="+mn-lt"/>
                <a:cs typeface="+mn-lt"/>
              </a:rPr>
              <a:t>termes</a:t>
            </a:r>
            <a:r>
              <a:rPr lang="en-US" dirty="0">
                <a:ea typeface="+mn-lt"/>
                <a:cs typeface="+mn-lt"/>
              </a:rPr>
              <a:t> simples</a:t>
            </a: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strike="sngStrike" err="1">
                <a:ea typeface="+mn-lt"/>
                <a:cs typeface="+mn-lt"/>
              </a:rPr>
              <a:t>Individus</a:t>
            </a:r>
            <a:r>
              <a:rPr lang="en-US" strike="sngStrike" dirty="0">
                <a:ea typeface="+mn-lt"/>
                <a:cs typeface="+mn-lt"/>
              </a:rPr>
              <a:t> </a:t>
            </a:r>
            <a:r>
              <a:rPr lang="en-US" b="1" dirty="0">
                <a:ea typeface="+mn-lt"/>
                <a:cs typeface="+mn-lt"/>
              </a:rPr>
              <a:t>→ gens</a:t>
            </a:r>
            <a:endParaRPr lang="en-US" dirty="0">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b="1" err="1">
                <a:ea typeface="+mn-lt"/>
                <a:cs typeface="+mn-lt"/>
              </a:rPr>
              <a:t>Caractères</a:t>
            </a:r>
            <a:r>
              <a:rPr lang="en-US" b="1" dirty="0">
                <a:ea typeface="+mn-lt"/>
                <a:cs typeface="+mn-lt"/>
              </a:rPr>
              <a:t> gras</a:t>
            </a:r>
            <a:r>
              <a:rPr lang="en-US" dirty="0">
                <a:ea typeface="+mn-lt"/>
                <a:cs typeface="+mn-lt"/>
              </a:rPr>
              <a:t>/</a:t>
            </a:r>
            <a:r>
              <a:rPr lang="en-US" u="sng" err="1">
                <a:ea typeface="+mn-lt"/>
                <a:cs typeface="+mn-lt"/>
              </a:rPr>
              <a:t>souligner</a:t>
            </a:r>
            <a:r>
              <a:rPr lang="en-US" u="sng" dirty="0">
                <a:ea typeface="+mn-lt"/>
                <a:cs typeface="+mn-lt"/>
              </a:rPr>
              <a:t> </a:t>
            </a:r>
            <a:r>
              <a:rPr lang="en-US" dirty="0">
                <a:ea typeface="+mn-lt"/>
                <a:cs typeface="+mn-lt"/>
              </a:rPr>
              <a:t>les mots </a:t>
            </a:r>
            <a:r>
              <a:rPr lang="en-US" err="1">
                <a:ea typeface="+mn-lt"/>
                <a:cs typeface="+mn-lt"/>
              </a:rPr>
              <a:t>clés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phrases </a:t>
            </a:r>
            <a:r>
              <a:rPr lang="en-US" err="1">
                <a:ea typeface="+mn-lt"/>
                <a:cs typeface="+mn-lt"/>
              </a:rPr>
              <a:t>clés</a:t>
            </a:r>
            <a:r>
              <a:rPr lang="en-US" dirty="0">
                <a:ea typeface="+mn-lt"/>
                <a:cs typeface="+mn-lt"/>
              </a:rPr>
              <a:t> de 1 à 2 mots</a:t>
            </a:r>
          </a:p>
          <a:p>
            <a:pPr marL="742950" lvl="1" indent="-285750">
              <a:lnSpc>
                <a:spcPct val="120000"/>
              </a:lnSpc>
              <a:spcBef>
                <a:spcPts val="0"/>
              </a:spcBef>
              <a:buFont typeface="Arial,Sans-Serif" panose="020B0604020202020204" pitchFamily="34" charset="0"/>
            </a:pPr>
            <a:r>
              <a:rPr lang="en-US" err="1">
                <a:ea typeface="+mn-lt"/>
                <a:cs typeface="+mn-lt"/>
              </a:rPr>
              <a:t>Télégraphique</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b="1" dirty="0">
                <a:ea typeface="+mn-lt"/>
                <a:cs typeface="+mn-lt"/>
              </a:rPr>
              <a:t>Police large</a:t>
            </a:r>
            <a:r>
              <a:rPr lang="en-US" dirty="0">
                <a:ea typeface="+mn-lt"/>
                <a:cs typeface="+mn-lt"/>
              </a:rPr>
              <a:t> (taille 18+ </a:t>
            </a:r>
            <a:r>
              <a:rPr lang="en-US" err="1">
                <a:ea typeface="+mn-lt"/>
                <a:cs typeface="+mn-lt"/>
              </a:rPr>
              <a:t>suggérée</a:t>
            </a:r>
            <a:r>
              <a:rPr lang="en-US" dirty="0">
                <a:ea typeface="+mn-lt"/>
                <a:cs typeface="+mn-lt"/>
              </a:rPr>
              <a:t>)</a:t>
            </a: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a:t>
            </a:r>
            <a:r>
              <a:rPr lang="en-US" b="1" dirty="0">
                <a:ea typeface="+mn-lt"/>
                <a:cs typeface="+mn-lt"/>
              </a:rPr>
              <a:t> images </a:t>
            </a:r>
            <a:r>
              <a:rPr lang="en-US" dirty="0">
                <a:ea typeface="+mn-lt"/>
                <a:cs typeface="+mn-lt"/>
              </a:rPr>
              <a:t>pour </a:t>
            </a:r>
            <a:r>
              <a:rPr lang="en-US" err="1">
                <a:ea typeface="+mn-lt"/>
                <a:cs typeface="+mn-lt"/>
              </a:rPr>
              <a:t>expliquer</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Un service </a:t>
            </a:r>
            <a:r>
              <a:rPr lang="en-US" err="1">
                <a:ea typeface="+mn-lt"/>
                <a:cs typeface="+mn-lt"/>
              </a:rPr>
              <a:t>d'abonnement</a:t>
            </a:r>
            <a:r>
              <a:rPr lang="en-US" dirty="0">
                <a:ea typeface="+mn-lt"/>
                <a:cs typeface="+mn-lt"/>
              </a:rPr>
              <a:t>, </a:t>
            </a:r>
            <a:r>
              <a:rPr lang="en-US" err="1">
                <a:ea typeface="+mn-lt"/>
                <a:cs typeface="+mn-lt"/>
              </a:rPr>
              <a:t>comme</a:t>
            </a:r>
            <a:r>
              <a:rPr lang="en-US" dirty="0">
                <a:ea typeface="+mn-lt"/>
                <a:cs typeface="+mn-lt"/>
              </a:rPr>
              <a:t> TheNounProject.com, </a:t>
            </a:r>
            <a:r>
              <a:rPr lang="en-US" err="1">
                <a:ea typeface="+mn-lt"/>
                <a:cs typeface="+mn-lt"/>
              </a:rPr>
              <a:t>peut</a:t>
            </a:r>
            <a:r>
              <a:rPr lang="en-US" dirty="0">
                <a:ea typeface="+mn-lt"/>
                <a:cs typeface="+mn-lt"/>
              </a:rPr>
              <a:t> </a:t>
            </a:r>
            <a:r>
              <a:rPr lang="en-US" err="1">
                <a:ea typeface="+mn-lt"/>
                <a:cs typeface="+mn-lt"/>
              </a:rPr>
              <a:t>être</a:t>
            </a:r>
            <a:r>
              <a:rPr lang="en-US" dirty="0">
                <a:ea typeface="+mn-lt"/>
                <a:cs typeface="+mn-lt"/>
              </a:rPr>
              <a:t> </a:t>
            </a:r>
            <a:r>
              <a:rPr lang="en-US" err="1">
                <a:ea typeface="+mn-lt"/>
                <a:cs typeface="+mn-lt"/>
              </a:rPr>
              <a:t>approprié</a:t>
            </a:r>
            <a:r>
              <a:rPr lang="en-US" dirty="0">
                <a:ea typeface="+mn-lt"/>
                <a:cs typeface="+mn-lt"/>
              </a:rPr>
              <a:t>.</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Ajouter</a:t>
            </a:r>
            <a:r>
              <a:rPr lang="en-US" dirty="0">
                <a:ea typeface="+mn-lt"/>
                <a:cs typeface="+mn-lt"/>
              </a:rPr>
              <a:t> </a:t>
            </a:r>
            <a:r>
              <a:rPr lang="en-US" err="1">
                <a:ea typeface="+mn-lt"/>
                <a:cs typeface="+mn-lt"/>
              </a:rPr>
              <a:t>une</a:t>
            </a:r>
            <a:r>
              <a:rPr lang="en-US" dirty="0">
                <a:ea typeface="+mn-lt"/>
                <a:cs typeface="+mn-lt"/>
              </a:rPr>
              <a:t> </a:t>
            </a:r>
            <a:r>
              <a:rPr lang="en-US" b="1" dirty="0">
                <a:ea typeface="+mn-lt"/>
                <a:cs typeface="+mn-lt"/>
              </a:rPr>
              <a:t>page </a:t>
            </a:r>
            <a:r>
              <a:rPr lang="en-US" b="1" err="1">
                <a:ea typeface="+mn-lt"/>
                <a:cs typeface="+mn-lt"/>
              </a:rPr>
              <a:t>titre</a:t>
            </a:r>
            <a:r>
              <a:rPr lang="en-US" b="1" dirty="0">
                <a:ea typeface="+mn-lt"/>
                <a:cs typeface="+mn-lt"/>
              </a:rPr>
              <a:t> / introduction</a:t>
            </a:r>
            <a:endParaRPr lang="en-US" dirty="0">
              <a:ea typeface="+mn-lt"/>
              <a:cs typeface="+mn-lt"/>
            </a:endParaRPr>
          </a:p>
          <a:p>
            <a:pPr>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Document </a:t>
            </a:r>
            <a:r>
              <a:rPr lang="en-US" b="1" dirty="0">
                <a:ea typeface="+mn-lt"/>
                <a:cs typeface="+mn-lt"/>
              </a:rPr>
              <a:t>PowerPoint</a:t>
            </a:r>
            <a:r>
              <a:rPr lang="en-US" dirty="0">
                <a:ea typeface="+mn-lt"/>
                <a:cs typeface="+mn-lt"/>
              </a:rPr>
              <a:t> au lieu de Word</a:t>
            </a: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Les diapositives </a:t>
            </a:r>
            <a:r>
              <a:rPr lang="en-US" err="1">
                <a:ea typeface="+mn-lt"/>
                <a:cs typeface="+mn-lt"/>
              </a:rPr>
              <a:t>sont</a:t>
            </a:r>
            <a:r>
              <a:rPr lang="en-US" dirty="0">
                <a:ea typeface="+mn-lt"/>
                <a:cs typeface="+mn-lt"/>
              </a:rPr>
              <a:t> plus </a:t>
            </a:r>
            <a:r>
              <a:rPr lang="en-US" err="1">
                <a:ea typeface="+mn-lt"/>
                <a:cs typeface="+mn-lt"/>
              </a:rPr>
              <a:t>faciles</a:t>
            </a:r>
            <a:r>
              <a:rPr lang="en-US" dirty="0">
                <a:ea typeface="+mn-lt"/>
                <a:cs typeface="+mn-lt"/>
              </a:rPr>
              <a:t> à modifier avec des images + des </a:t>
            </a:r>
            <a:r>
              <a:rPr lang="en-US" err="1">
                <a:ea typeface="+mn-lt"/>
                <a:cs typeface="+mn-lt"/>
              </a:rPr>
              <a:t>formes</a:t>
            </a:r>
            <a:r>
              <a:rPr lang="en-US" dirty="0">
                <a:ea typeface="+mn-lt"/>
                <a:cs typeface="+mn-lt"/>
              </a:rPr>
              <a:t> + des zones de </a:t>
            </a:r>
            <a:r>
              <a:rPr lang="en-US" err="1">
                <a:ea typeface="+mn-lt"/>
                <a:cs typeface="+mn-lt"/>
              </a:rPr>
              <a:t>texte</a:t>
            </a:r>
            <a:endParaRPr lang="en-US">
              <a:ea typeface="+mn-lt"/>
              <a:cs typeface="+mn-lt"/>
            </a:endParaRPr>
          </a:p>
          <a:p>
            <a:pPr marL="742950" lvl="1" indent="-285750">
              <a:lnSpc>
                <a:spcPct val="120000"/>
              </a:lnSpc>
              <a:spcBef>
                <a:spcPts val="0"/>
              </a:spcBef>
              <a:buFont typeface="Arial,Sans-Serif" panose="020B0604020202020204" pitchFamily="34" charset="0"/>
            </a:pPr>
            <a:r>
              <a:rPr lang="en-US" err="1">
                <a:ea typeface="+mn-lt"/>
                <a:cs typeface="+mn-lt"/>
              </a:rPr>
              <a:t>Régler</a:t>
            </a:r>
            <a:r>
              <a:rPr lang="en-US" dirty="0">
                <a:ea typeface="+mn-lt"/>
                <a:cs typeface="+mn-lt"/>
              </a:rPr>
              <a:t> la taille de la </a:t>
            </a:r>
            <a:r>
              <a:rPr lang="en-US" err="1">
                <a:ea typeface="+mn-lt"/>
                <a:cs typeface="+mn-lt"/>
              </a:rPr>
              <a:t>glissière</a:t>
            </a:r>
            <a:r>
              <a:rPr lang="en-US" dirty="0">
                <a:ea typeface="+mn-lt"/>
                <a:cs typeface="+mn-lt"/>
              </a:rPr>
              <a:t> sur 8,5 x 11</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 polices simples pour </a:t>
            </a:r>
            <a:r>
              <a:rPr lang="en-US" err="1">
                <a:ea typeface="+mn-lt"/>
                <a:cs typeface="+mn-lt"/>
              </a:rPr>
              <a:t>faciliter</a:t>
            </a:r>
            <a:r>
              <a:rPr lang="en-US" dirty="0">
                <a:ea typeface="+mn-lt"/>
                <a:cs typeface="+mn-lt"/>
              </a:rPr>
              <a:t> la reconnaissance des </a:t>
            </a:r>
            <a:r>
              <a:rPr lang="en-US" err="1">
                <a:ea typeface="+mn-lt"/>
                <a:cs typeface="+mn-lt"/>
              </a:rPr>
              <a:t>lettres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a:t>
            </a:r>
            <a:r>
              <a:rPr lang="en-US" dirty="0">
                <a:latin typeface="Century Gothic"/>
              </a:rPr>
              <a:t>a</a:t>
            </a:r>
            <a:r>
              <a:rPr lang="en-US" dirty="0">
                <a:ea typeface="+mn-lt"/>
                <a:cs typeface="+mn-lt"/>
              </a:rPr>
              <a:t>" pas "a"</a:t>
            </a:r>
          </a:p>
          <a:p>
            <a:pPr marL="742950" lvl="1" indent="-285750">
              <a:lnSpc>
                <a:spcPct val="120000"/>
              </a:lnSpc>
              <a:spcBef>
                <a:spcPts val="0"/>
              </a:spcBef>
              <a:buFont typeface="Arial,Sans-Serif" panose="020B0604020202020204" pitchFamily="34" charset="0"/>
            </a:pPr>
            <a:r>
              <a:rPr lang="en-US" dirty="0">
                <a:ea typeface="+mn-lt"/>
                <a:cs typeface="+mn-lt"/>
              </a:rPr>
              <a:t>Lettres </a:t>
            </a:r>
            <a:r>
              <a:rPr lang="en-US" err="1">
                <a:ea typeface="+mn-lt"/>
                <a:cs typeface="+mn-lt"/>
              </a:rPr>
              <a:t>détachées</a:t>
            </a:r>
            <a:r>
              <a:rPr lang="en-US" dirty="0">
                <a:ea typeface="+mn-lt"/>
                <a:cs typeface="+mn-lt"/>
              </a:rPr>
              <a:t> non </a:t>
            </a:r>
            <a:r>
              <a:rPr lang="en-US" err="1">
                <a:ea typeface="+mn-lt"/>
                <a:cs typeface="+mn-lt"/>
              </a:rPr>
              <a:t>calligraphiques</a:t>
            </a:r>
            <a:endParaRPr lang="en-US">
              <a:ea typeface="+mn-lt"/>
              <a:cs typeface="+mn-lt"/>
            </a:endParaRPr>
          </a:p>
          <a:p>
            <a:pPr marL="742950" lvl="1" indent="-285750">
              <a:lnSpc>
                <a:spcPct val="120000"/>
              </a:lnSpc>
              <a:spcBef>
                <a:spcPts val="0"/>
              </a:spcBef>
              <a:buFont typeface="Arial,Sans-Serif" panose="020B0604020202020204" pitchFamily="34" charset="0"/>
            </a:pPr>
            <a:r>
              <a:rPr lang="en-US" b="1" dirty="0">
                <a:latin typeface="Century Gothic"/>
              </a:rPr>
              <a:t>Century Gothic, </a:t>
            </a:r>
            <a:r>
              <a:rPr lang="en-US" b="1" err="1">
                <a:latin typeface="Century Gothic"/>
              </a:rPr>
              <a:t>Comfortaa</a:t>
            </a:r>
            <a:r>
              <a:rPr lang="en-US" dirty="0">
                <a:latin typeface="Century Gothic"/>
              </a:rPr>
              <a:t> &amp; </a:t>
            </a:r>
            <a:r>
              <a:rPr lang="en-US" b="1" err="1">
                <a:ea typeface="+mn-lt"/>
                <a:cs typeface="+mn-lt"/>
              </a:rPr>
              <a:t>Cavolini</a:t>
            </a:r>
            <a:r>
              <a:rPr lang="en-US" dirty="0">
                <a:latin typeface="Century Gothic"/>
              </a:rPr>
              <a:t> </a:t>
            </a:r>
            <a:r>
              <a:rPr lang="en-US" err="1">
                <a:ea typeface="+mn-lt"/>
                <a:cs typeface="+mn-lt"/>
              </a:rPr>
              <a:t>recommandés</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err="1">
                <a:ea typeface="+mn-lt"/>
                <a:cs typeface="+mn-lt"/>
              </a:rPr>
              <a:t>Utiliser</a:t>
            </a:r>
            <a:r>
              <a:rPr lang="en-US" dirty="0">
                <a:ea typeface="+mn-lt"/>
                <a:cs typeface="+mn-lt"/>
              </a:rPr>
              <a:t> des</a:t>
            </a:r>
            <a:r>
              <a:rPr lang="en-US" b="1" dirty="0">
                <a:ea typeface="+mn-lt"/>
                <a:cs typeface="+mn-lt"/>
              </a:rPr>
              <a:t> codes QR</a:t>
            </a:r>
            <a:r>
              <a:rPr lang="en-US" dirty="0">
                <a:ea typeface="+mn-lt"/>
                <a:cs typeface="+mn-lt"/>
              </a:rPr>
              <a:t> pour simplifier </a:t>
            </a:r>
            <a:r>
              <a:rPr lang="en-US" err="1">
                <a:ea typeface="+mn-lt"/>
                <a:cs typeface="+mn-lt"/>
              </a:rPr>
              <a:t>l’information</a:t>
            </a:r>
            <a:r>
              <a:rPr lang="en-US" dirty="0">
                <a:ea typeface="+mn-lt"/>
                <a:cs typeface="+mn-lt"/>
              </a:rPr>
              <a:t> </a:t>
            </a:r>
            <a:r>
              <a:rPr lang="en-US" err="1">
                <a:ea typeface="+mn-lt"/>
                <a:cs typeface="+mn-lt"/>
              </a:rPr>
              <a:t>visuelle</a:t>
            </a:r>
            <a:r>
              <a:rPr lang="en-US" dirty="0">
                <a:ea typeface="+mn-lt"/>
                <a:cs typeface="+mn-lt"/>
              </a:rPr>
              <a:t> et les </a:t>
            </a:r>
            <a:r>
              <a:rPr lang="en-US" err="1">
                <a:ea typeface="+mn-lt"/>
                <a:cs typeface="+mn-lt"/>
              </a:rPr>
              <a:t>références</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dirty="0">
                <a:ea typeface="+mn-lt"/>
                <a:cs typeface="+mn-lt"/>
              </a:rPr>
              <a:t>Les sites Web de </a:t>
            </a:r>
            <a:r>
              <a:rPr lang="en-US" err="1">
                <a:ea typeface="+mn-lt"/>
                <a:cs typeface="+mn-lt"/>
              </a:rPr>
              <a:t>génération</a:t>
            </a:r>
            <a:r>
              <a:rPr lang="en-US" dirty="0">
                <a:ea typeface="+mn-lt"/>
                <a:cs typeface="+mn-lt"/>
              </a:rPr>
              <a:t> des codes QR </a:t>
            </a:r>
            <a:r>
              <a:rPr lang="en-US" err="1">
                <a:ea typeface="+mn-lt"/>
                <a:cs typeface="+mn-lt"/>
              </a:rPr>
              <a:t>sont</a:t>
            </a:r>
            <a:r>
              <a:rPr lang="en-US" dirty="0">
                <a:ea typeface="+mn-lt"/>
                <a:cs typeface="+mn-lt"/>
              </a:rPr>
              <a:t> </a:t>
            </a:r>
            <a:r>
              <a:rPr lang="en-US" err="1">
                <a:ea typeface="+mn-lt"/>
                <a:cs typeface="+mn-lt"/>
              </a:rPr>
              <a:t>utiles</a:t>
            </a:r>
            <a:endParaRPr lang="en-US">
              <a:ea typeface="+mn-lt"/>
              <a:cs typeface="+mn-lt"/>
            </a:endParaRP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Laisser de </a:t>
            </a:r>
            <a:r>
              <a:rPr lang="en-US" err="1">
                <a:ea typeface="+mn-lt"/>
                <a:cs typeface="+mn-lt"/>
              </a:rPr>
              <a:t>l'</a:t>
            </a:r>
            <a:r>
              <a:rPr lang="en-US" b="1" err="1">
                <a:ea typeface="+mn-lt"/>
                <a:cs typeface="+mn-lt"/>
              </a:rPr>
              <a:t>espace</a:t>
            </a:r>
            <a:r>
              <a:rPr lang="en-US" b="1" dirty="0">
                <a:ea typeface="+mn-lt"/>
                <a:cs typeface="+mn-lt"/>
              </a:rPr>
              <a:t> vide</a:t>
            </a:r>
            <a:endParaRPr lang="en-US" dirty="0">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err="1">
                <a:ea typeface="+mn-lt"/>
                <a:cs typeface="+mn-lt"/>
              </a:rPr>
              <a:t>Réduit</a:t>
            </a:r>
            <a:r>
              <a:rPr lang="en-US" dirty="0">
                <a:ea typeface="+mn-lt"/>
                <a:cs typeface="+mn-lt"/>
              </a:rPr>
              <a:t> les distractions</a:t>
            </a:r>
          </a:p>
          <a:p>
            <a:pPr marL="742950" lvl="1" indent="-285750">
              <a:lnSpc>
                <a:spcPct val="120000"/>
              </a:lnSpc>
              <a:spcBef>
                <a:spcPts val="0"/>
              </a:spcBef>
              <a:buFont typeface="Arial,Sans-Serif" panose="020B0604020202020204" pitchFamily="34" charset="0"/>
            </a:pPr>
            <a:r>
              <a:rPr lang="en-US" err="1">
                <a:ea typeface="+mn-lt"/>
                <a:cs typeface="+mn-lt"/>
              </a:rPr>
              <a:t>Permet</a:t>
            </a:r>
            <a:r>
              <a:rPr lang="en-US" dirty="0">
                <a:ea typeface="+mn-lt"/>
                <a:cs typeface="+mn-lt"/>
              </a:rPr>
              <a:t> </a:t>
            </a:r>
            <a:r>
              <a:rPr lang="en-US" err="1">
                <a:ea typeface="+mn-lt"/>
                <a:cs typeface="+mn-lt"/>
              </a:rPr>
              <a:t>d’ajouter</a:t>
            </a:r>
            <a:r>
              <a:rPr lang="en-US" dirty="0">
                <a:ea typeface="+mn-lt"/>
                <a:cs typeface="+mn-lt"/>
              </a:rPr>
              <a:t> des notes </a:t>
            </a:r>
            <a:r>
              <a:rPr lang="en-US" err="1">
                <a:ea typeface="+mn-lt"/>
                <a:cs typeface="+mn-lt"/>
              </a:rPr>
              <a:t>ou</a:t>
            </a:r>
            <a:r>
              <a:rPr lang="en-US" dirty="0">
                <a:ea typeface="+mn-lt"/>
                <a:cs typeface="+mn-lt"/>
              </a:rPr>
              <a:t> des </a:t>
            </a:r>
            <a:r>
              <a:rPr lang="en-US" err="1">
                <a:ea typeface="+mn-lt"/>
                <a:cs typeface="+mn-lt"/>
              </a:rPr>
              <a:t>détails</a:t>
            </a:r>
            <a:r>
              <a:rPr lang="en-US" dirty="0">
                <a:ea typeface="+mn-lt"/>
                <a:cs typeface="+mn-lt"/>
              </a:rPr>
              <a:t> précis.</a:t>
            </a:r>
          </a:p>
          <a:p>
            <a:pPr marL="685800">
              <a:lnSpc>
                <a:spcPct val="120000"/>
              </a:lnSpc>
              <a:spcBef>
                <a:spcPts val="0"/>
              </a:spcBef>
            </a:pPr>
            <a:endParaRPr lang="en-US">
              <a:ea typeface="+mn-lt"/>
              <a:cs typeface="+mn-lt"/>
            </a:endParaRPr>
          </a:p>
          <a:p>
            <a:pPr marL="285750" indent="-285750">
              <a:lnSpc>
                <a:spcPct val="120000"/>
              </a:lnSpc>
              <a:spcBef>
                <a:spcPts val="0"/>
              </a:spcBef>
              <a:buFont typeface="Calibri,Sans-Serif" panose="020B0604020202020204" pitchFamily="34" charset="0"/>
              <a:buChar char="-"/>
            </a:pPr>
            <a:r>
              <a:rPr lang="en-US" dirty="0">
                <a:ea typeface="+mn-lt"/>
                <a:cs typeface="+mn-lt"/>
              </a:rPr>
              <a:t>Modifier pour respecter le plan </a:t>
            </a:r>
            <a:r>
              <a:rPr lang="en-US" err="1">
                <a:ea typeface="+mn-lt"/>
                <a:cs typeface="+mn-lt"/>
              </a:rPr>
              <a:t>d'intervention</a:t>
            </a:r>
            <a:r>
              <a:rPr lang="en-US" dirty="0">
                <a:ea typeface="+mn-lt"/>
                <a:cs typeface="+mn-lt"/>
              </a:rPr>
              <a:t> au </a:t>
            </a:r>
            <a:r>
              <a:rPr lang="en-US" err="1">
                <a:ea typeface="+mn-lt"/>
                <a:cs typeface="+mn-lt"/>
              </a:rPr>
              <a:t>besoin</a:t>
            </a:r>
            <a:endParaRPr lang="en-US">
              <a:ea typeface="+mn-lt"/>
              <a:cs typeface="+mn-lt"/>
            </a:endParaRPr>
          </a:p>
          <a:p>
            <a:pPr>
              <a:lnSpc>
                <a:spcPct val="120000"/>
              </a:lnSpc>
              <a:spcBef>
                <a:spcPts val="0"/>
              </a:spcBef>
            </a:pPr>
            <a:endParaRPr lang="en-US">
              <a:ea typeface="+mn-lt"/>
              <a:cs typeface="+mn-lt"/>
            </a:endParaRPr>
          </a:p>
          <a:p>
            <a:pPr marL="742950" lvl="1" indent="-285750">
              <a:lnSpc>
                <a:spcPct val="120000"/>
              </a:lnSpc>
              <a:spcBef>
                <a:spcPts val="0"/>
              </a:spcBef>
              <a:buFont typeface="Arial,Sans-Serif" panose="020B0604020202020204" pitchFamily="34" charset="0"/>
            </a:pPr>
            <a:r>
              <a:rPr lang="en-US" b="1" err="1">
                <a:ea typeface="+mn-lt"/>
                <a:cs typeface="+mn-lt"/>
              </a:rPr>
              <a:t>Surligner</a:t>
            </a:r>
            <a:r>
              <a:rPr lang="en-US" dirty="0">
                <a:ea typeface="+mn-lt"/>
                <a:cs typeface="+mn-lt"/>
              </a:rPr>
              <a:t> </a:t>
            </a:r>
            <a:r>
              <a:rPr lang="en-US" err="1">
                <a:ea typeface="+mn-lt"/>
                <a:cs typeface="+mn-lt"/>
              </a:rPr>
              <a:t>ou</a:t>
            </a:r>
            <a:r>
              <a:rPr lang="en-US" dirty="0">
                <a:ea typeface="+mn-lt"/>
                <a:cs typeface="+mn-lt"/>
              </a:rPr>
              <a:t> </a:t>
            </a:r>
            <a:r>
              <a:rPr lang="en-US" b="1" err="1">
                <a:ea typeface="+mn-lt"/>
                <a:cs typeface="+mn-lt"/>
              </a:rPr>
              <a:t>ajouter</a:t>
            </a:r>
            <a:r>
              <a:rPr lang="en-US" b="1" dirty="0">
                <a:ea typeface="+mn-lt"/>
                <a:cs typeface="+mn-lt"/>
              </a:rPr>
              <a:t> des notes, des </a:t>
            </a:r>
            <a:r>
              <a:rPr lang="en-US" b="1" err="1">
                <a:ea typeface="+mn-lt"/>
                <a:cs typeface="+mn-lt"/>
              </a:rPr>
              <a:t>flèches</a:t>
            </a:r>
            <a:r>
              <a:rPr lang="en-US" b="1" dirty="0">
                <a:ea typeface="+mn-lt"/>
                <a:cs typeface="+mn-lt"/>
              </a:rPr>
              <a:t> </a:t>
            </a:r>
            <a:r>
              <a:rPr lang="en-US" b="1" err="1">
                <a:ea typeface="+mn-lt"/>
                <a:cs typeface="+mn-lt"/>
              </a:rPr>
              <a:t>ou</a:t>
            </a:r>
            <a:r>
              <a:rPr lang="en-US" b="1" dirty="0">
                <a:ea typeface="+mn-lt"/>
                <a:cs typeface="+mn-lt"/>
              </a:rPr>
              <a:t> des mots </a:t>
            </a:r>
            <a:r>
              <a:rPr lang="en-US" b="1" err="1">
                <a:ea typeface="+mn-lt"/>
                <a:cs typeface="+mn-lt"/>
              </a:rPr>
              <a:t>clés</a:t>
            </a:r>
            <a:r>
              <a:rPr lang="en-US" dirty="0">
                <a:ea typeface="+mn-lt"/>
                <a:cs typeface="+mn-lt"/>
              </a:rPr>
              <a:t> pour </a:t>
            </a:r>
            <a:r>
              <a:rPr lang="en-US" err="1">
                <a:ea typeface="+mn-lt"/>
                <a:cs typeface="+mn-lt"/>
              </a:rPr>
              <a:t>répondre</a:t>
            </a:r>
            <a:r>
              <a:rPr lang="en-US" dirty="0">
                <a:ea typeface="+mn-lt"/>
                <a:cs typeface="+mn-lt"/>
              </a:rPr>
              <a:t> aux </a:t>
            </a:r>
            <a:r>
              <a:rPr lang="en-US" b="1" err="1">
                <a:ea typeface="+mn-lt"/>
                <a:cs typeface="+mn-lt"/>
              </a:rPr>
              <a:t>besoins</a:t>
            </a:r>
            <a:r>
              <a:rPr lang="en-US" b="1" dirty="0">
                <a:ea typeface="+mn-lt"/>
                <a:cs typeface="+mn-lt"/>
              </a:rPr>
              <a:t> </a:t>
            </a:r>
            <a:r>
              <a:rPr lang="en-US" b="1" err="1">
                <a:ea typeface="+mn-lt"/>
                <a:cs typeface="+mn-lt"/>
              </a:rPr>
              <a:t>particuliers</a:t>
            </a:r>
            <a:r>
              <a:rPr lang="en-US" dirty="0">
                <a:ea typeface="+mn-lt"/>
                <a:cs typeface="+mn-lt"/>
              </a:rPr>
              <a:t> des patients (à la main </a:t>
            </a:r>
            <a:r>
              <a:rPr lang="en-US" err="1">
                <a:ea typeface="+mn-lt"/>
                <a:cs typeface="+mn-lt"/>
              </a:rPr>
              <a:t>ou</a:t>
            </a:r>
            <a:r>
              <a:rPr lang="en-US" dirty="0">
                <a:ea typeface="+mn-lt"/>
                <a:cs typeface="+mn-lt"/>
              </a:rPr>
              <a:t> dans un document </a:t>
            </a:r>
            <a:r>
              <a:rPr lang="en-US" err="1">
                <a:ea typeface="+mn-lt"/>
                <a:cs typeface="+mn-lt"/>
              </a:rPr>
              <a:t>électronique</a:t>
            </a:r>
            <a:r>
              <a:rPr lang="en-US" dirty="0">
                <a:ea typeface="+mn-lt"/>
                <a:cs typeface="+mn-lt"/>
              </a:rPr>
              <a:t>)</a:t>
            </a:r>
            <a:endParaRPr lang="en-US" dirty="0">
              <a:cs typeface="Calibri"/>
            </a:endParaRPr>
          </a:p>
        </p:txBody>
      </p:sp>
      <p:sp>
        <p:nvSpPr>
          <p:cNvPr id="3" name="TextBox 2">
            <a:extLst>
              <a:ext uri="{FF2B5EF4-FFF2-40B4-BE49-F238E27FC236}">
                <a16:creationId xmlns:a16="http://schemas.microsoft.com/office/drawing/2014/main" id="{8C826D8D-9003-4D4C-BED2-227ABCE4CFC6}"/>
              </a:ext>
            </a:extLst>
          </p:cNvPr>
          <p:cNvSpPr txBox="1"/>
          <p:nvPr/>
        </p:nvSpPr>
        <p:spPr>
          <a:xfrm>
            <a:off x="188259" y="161365"/>
            <a:ext cx="6360458" cy="8156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rPr>
              <a:t>​</a:t>
            </a:r>
            <a:br>
              <a:rPr lang="en-US">
                <a:latin typeface="Century Gothic"/>
              </a:rPr>
            </a:br>
            <a:r>
              <a:rPr lang="en-US" sz="1300">
                <a:latin typeface="Century Gothic"/>
              </a:rPr>
              <a:t>​</a:t>
            </a:r>
            <a:br>
              <a:rPr lang="en-US" sz="1300">
                <a:latin typeface="Century Gothic"/>
              </a:rPr>
            </a:br>
            <a:r>
              <a:rPr lang="en-US" sz="1600" b="1">
                <a:solidFill>
                  <a:srgbClr val="333333"/>
                </a:solidFill>
                <a:latin typeface="Century Gothic"/>
              </a:rPr>
              <a:t>Conseils pour adapter les documents à </a:t>
            </a:r>
            <a:r>
              <a:rPr lang="en-US" sz="1600" b="1" err="1">
                <a:solidFill>
                  <a:srgbClr val="333333"/>
                </a:solidFill>
                <a:latin typeface="Century Gothic"/>
              </a:rPr>
              <a:t>l'aphasie</a:t>
            </a:r>
            <a:r>
              <a:rPr lang="en-US" sz="1600">
                <a:solidFill>
                  <a:srgbClr val="333333"/>
                </a:solidFill>
                <a:latin typeface="Century Gothic"/>
              </a:rPr>
              <a:t>​</a:t>
            </a:r>
            <a:endParaRPr lang="en-US" sz="1600"/>
          </a:p>
        </p:txBody>
      </p:sp>
    </p:spTree>
    <p:extLst>
      <p:ext uri="{BB962C8B-B14F-4D97-AF65-F5344CB8AC3E}">
        <p14:creationId xmlns:p14="http://schemas.microsoft.com/office/powerpoint/2010/main" val="2294311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52268F-2481-4C1F-BF53-556FBD2FEA57}">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21B9E1A3-0106-443F-ADA1-4D4D6EE474D8}">
  <ds:schemaRefs>
    <ds:schemaRef ds:uri="http://schemas.microsoft.com/sharepoint/v3/contenttype/forms"/>
  </ds:schemaRefs>
</ds:datastoreItem>
</file>

<file path=customXml/itemProps3.xml><?xml version="1.0" encoding="utf-8"?>
<ds:datastoreItem xmlns:ds="http://schemas.openxmlformats.org/officeDocument/2006/customXml" ds:itemID="{0B177683-B2A8-4043-9DCE-55DC7AAE49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482</Words>
  <Application>Microsoft Office PowerPoint</Application>
  <PresentationFormat>Custom</PresentationFormat>
  <Paragraphs>75</Paragraphs>
  <Slides>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vt:i4>
      </vt:variant>
    </vt:vector>
  </HeadingPairs>
  <TitlesOfParts>
    <vt:vector size="13" baseType="lpstr">
      <vt:lpstr>Arial</vt:lpstr>
      <vt:lpstr>Arial,Sans-Serif</vt:lpstr>
      <vt:lpstr>Calibri</vt:lpstr>
      <vt:lpstr>Calibri Light</vt:lpstr>
      <vt:lpstr>Calibri,Sans-Serif</vt:lpstr>
      <vt:lpstr>Cavolini</vt:lpstr>
      <vt:lpstr>Century Gothic</vt:lpstr>
      <vt:lpstr>Copperplate Gothic Light</vt:lpstr>
      <vt:lpstr>Office Theme</vt:lpstr>
      <vt:lpstr>1_Office Theme</vt:lpstr>
      <vt:lpstr>PowerPoint Presentation</vt:lpstr>
      <vt:lpstr>Communicatively Accessible Documents</vt:lpstr>
      <vt:lpstr>Documents Accessibles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72</cp:revision>
  <dcterms:created xsi:type="dcterms:W3CDTF">2023-01-16T16:22:21Z</dcterms:created>
  <dcterms:modified xsi:type="dcterms:W3CDTF">2024-12-02T19:44:33Z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