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6" r:id="rId6"/>
    <p:sldId id="341" r:id="rId7"/>
    <p:sldId id="270" r:id="rId8"/>
    <p:sldId id="287" r:id="rId9"/>
    <p:sldId id="274" r:id="rId10"/>
    <p:sldId id="327" r:id="rId11"/>
    <p:sldId id="329" r:id="rId12"/>
    <p:sldId id="331" r:id="rId13"/>
    <p:sldId id="333" r:id="rId14"/>
    <p:sldId id="335" r:id="rId15"/>
    <p:sldId id="337" r:id="rId16"/>
    <p:sldId id="339" r:id="rId17"/>
  </p:sldIdLst>
  <p:sldSz cx="6858000" cy="9144000" type="letter"/>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1E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98D6ED-1140-4636-9155-6494A619C8E3}" v="1" dt="2024-12-02T19:45:31.1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81" d="100"/>
          <a:sy n="81" d="100"/>
        </p:scale>
        <p:origin x="3060" y="6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EC98D6ED-1140-4636-9155-6494A619C8E3}"/>
    <pc:docChg chg="addSld delSld modSld sldOrd">
      <pc:chgData name="Laura Dunn" userId="a1b48991-b855-4e9d-9b46-097d553f086f" providerId="ADAL" clId="{EC98D6ED-1140-4636-9155-6494A619C8E3}" dt="2024-12-02T19:45:35.499" v="4" actId="47"/>
      <pc:docMkLst>
        <pc:docMk/>
      </pc:docMkLst>
      <pc:sldChg chg="add ord">
        <pc:chgData name="Laura Dunn" userId="a1b48991-b855-4e9d-9b46-097d553f086f" providerId="ADAL" clId="{EC98D6ED-1140-4636-9155-6494A619C8E3}" dt="2024-12-02T19:45:33.992" v="3"/>
        <pc:sldMkLst>
          <pc:docMk/>
          <pc:sldMk cId="404696796" sldId="326"/>
        </pc:sldMkLst>
      </pc:sldChg>
      <pc:sldChg chg="new del">
        <pc:chgData name="Laura Dunn" userId="a1b48991-b855-4e9d-9b46-097d553f086f" providerId="ADAL" clId="{EC98D6ED-1140-4636-9155-6494A619C8E3}" dt="2024-12-02T19:45:35.499" v="4" actId="47"/>
        <pc:sldMkLst>
          <pc:docMk/>
          <pc:sldMk cId="155954658" sldId="34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6"/>
          </a:xfrm>
        </p:spPr>
        <p:txBody>
          <a:bodyPr anchor="b"/>
          <a:lstStyle>
            <a:lvl1pPr algn="ctr">
              <a:defRPr sz="4091"/>
            </a:lvl1pPr>
          </a:lstStyle>
          <a:p>
            <a:r>
              <a:rPr lang="en-US"/>
              <a:t>Click to edit Master title style</a:t>
            </a:r>
          </a:p>
        </p:txBody>
      </p:sp>
      <p:sp>
        <p:nvSpPr>
          <p:cNvPr id="3" name="Subtitle 2"/>
          <p:cNvSpPr>
            <a:spLocks noGrp="1"/>
          </p:cNvSpPr>
          <p:nvPr>
            <p:ph type="subTitle" idx="1"/>
          </p:nvPr>
        </p:nvSpPr>
        <p:spPr>
          <a:xfrm>
            <a:off x="857250" y="4802718"/>
            <a:ext cx="5143500" cy="2207683"/>
          </a:xfrm>
        </p:spPr>
        <p:txBody>
          <a:bodyPr/>
          <a:lstStyle>
            <a:lvl1pPr marL="0" indent="0" algn="ctr">
              <a:buNone/>
              <a:defRPr sz="1636"/>
            </a:lvl1pPr>
            <a:lvl2pPr marL="311733" indent="0" algn="ctr">
              <a:buNone/>
              <a:defRPr sz="1363"/>
            </a:lvl2pPr>
            <a:lvl3pPr marL="623466" indent="0" algn="ctr">
              <a:buNone/>
              <a:defRPr sz="1227"/>
            </a:lvl3pPr>
            <a:lvl4pPr marL="935198" indent="0" algn="ctr">
              <a:buNone/>
              <a:defRPr sz="1091"/>
            </a:lvl4pPr>
            <a:lvl5pPr marL="1246932" indent="0" algn="ctr">
              <a:buNone/>
              <a:defRPr sz="1091"/>
            </a:lvl5pPr>
            <a:lvl6pPr marL="1558664" indent="0" algn="ctr">
              <a:buNone/>
              <a:defRPr sz="1091"/>
            </a:lvl6pPr>
            <a:lvl7pPr marL="1870398" indent="0" algn="ctr">
              <a:buNone/>
              <a:defRPr sz="1091"/>
            </a:lvl7pPr>
            <a:lvl8pPr marL="2182130" indent="0" algn="ctr">
              <a:buNone/>
              <a:defRPr sz="1091"/>
            </a:lvl8pPr>
            <a:lvl9pPr marL="2493864" indent="0" algn="ctr">
              <a:buNone/>
              <a:defRPr sz="1091"/>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1" y="4802717"/>
            <a:ext cx="5143500" cy="2207683"/>
          </a:xfrm>
        </p:spPr>
        <p:txBody>
          <a:bodyPr/>
          <a:lstStyle>
            <a:lvl1pPr marL="0" indent="0" algn="ctr">
              <a:buNone/>
              <a:defRPr sz="1800"/>
            </a:lvl1pPr>
            <a:lvl2pPr marL="342880" indent="0" algn="ctr">
              <a:buNone/>
              <a:defRPr sz="1500"/>
            </a:lvl2pPr>
            <a:lvl3pPr marL="685760" indent="0" algn="ctr">
              <a:buNone/>
              <a:defRPr sz="1350"/>
            </a:lvl3pPr>
            <a:lvl4pPr marL="1028640" indent="0" algn="ctr">
              <a:buNone/>
              <a:defRPr sz="1200"/>
            </a:lvl4pPr>
            <a:lvl5pPr marL="1371520" indent="0" algn="ctr">
              <a:buNone/>
              <a:defRPr sz="1200"/>
            </a:lvl5pPr>
            <a:lvl6pPr marL="1714400" indent="0" algn="ctr">
              <a:buNone/>
              <a:defRPr sz="1200"/>
            </a:lvl6pPr>
            <a:lvl7pPr marL="2057280" indent="0" algn="ctr">
              <a:buNone/>
              <a:defRPr sz="1200"/>
            </a:lvl7pPr>
            <a:lvl8pPr marL="2400159" indent="0" algn="ctr">
              <a:buNone/>
              <a:defRPr sz="1200"/>
            </a:lvl8pPr>
            <a:lvl9pPr marL="2743039"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089333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49840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0" indent="0">
              <a:buNone/>
              <a:defRPr sz="1200">
                <a:solidFill>
                  <a:schemeClr val="tx1">
                    <a:tint val="75000"/>
                  </a:schemeClr>
                </a:solidFill>
              </a:defRPr>
            </a:lvl4pPr>
            <a:lvl5pPr marL="1371520" indent="0">
              <a:buNone/>
              <a:defRPr sz="1200">
                <a:solidFill>
                  <a:schemeClr val="tx1">
                    <a:tint val="75000"/>
                  </a:schemeClr>
                </a:solidFill>
              </a:defRPr>
            </a:lvl5pPr>
            <a:lvl6pPr marL="1714400" indent="0">
              <a:buNone/>
              <a:defRPr sz="1200">
                <a:solidFill>
                  <a:schemeClr val="tx1">
                    <a:tint val="75000"/>
                  </a:schemeClr>
                </a:solidFill>
              </a:defRPr>
            </a:lvl6pPr>
            <a:lvl7pPr marL="2057280" indent="0">
              <a:buNone/>
              <a:defRPr sz="1200">
                <a:solidFill>
                  <a:schemeClr val="tx1">
                    <a:tint val="75000"/>
                  </a:schemeClr>
                </a:solidFill>
              </a:defRPr>
            </a:lvl7pPr>
            <a:lvl8pPr marL="2400159" indent="0">
              <a:buNone/>
              <a:defRPr sz="1200">
                <a:solidFill>
                  <a:schemeClr val="tx1">
                    <a:tint val="75000"/>
                  </a:schemeClr>
                </a:solidFill>
              </a:defRPr>
            </a:lvl8pPr>
            <a:lvl9pPr marL="2743039"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62662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2"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05242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241551"/>
            <a:ext cx="2901255" cy="1098549"/>
          </a:xfrm>
        </p:spPr>
        <p:txBody>
          <a:bodyPr anchor="b"/>
          <a:lstStyle>
            <a:lvl1pPr marL="0" indent="0">
              <a:buNone/>
              <a:defRPr sz="1800" b="1"/>
            </a:lvl1pPr>
            <a:lvl2pPr marL="342880" indent="0">
              <a:buNone/>
              <a:defRPr sz="1500" b="1"/>
            </a:lvl2pPr>
            <a:lvl3pPr marL="685760" indent="0">
              <a:buNone/>
              <a:defRPr sz="1350" b="1"/>
            </a:lvl3pPr>
            <a:lvl4pPr marL="1028640" indent="0">
              <a:buNone/>
              <a:defRPr sz="1200" b="1"/>
            </a:lvl4pPr>
            <a:lvl5pPr marL="1371520" indent="0">
              <a:buNone/>
              <a:defRPr sz="1200" b="1"/>
            </a:lvl5pPr>
            <a:lvl6pPr marL="1714400" indent="0">
              <a:buNone/>
              <a:defRPr sz="1200" b="1"/>
            </a:lvl6pPr>
            <a:lvl7pPr marL="2057280" indent="0">
              <a:buNone/>
              <a:defRPr sz="1200" b="1"/>
            </a:lvl7pPr>
            <a:lvl8pPr marL="2400159" indent="0">
              <a:buNone/>
              <a:defRPr sz="1200" b="1"/>
            </a:lvl8pPr>
            <a:lvl9pPr marL="2743039"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2"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880" indent="0">
              <a:buNone/>
              <a:defRPr sz="1500" b="1"/>
            </a:lvl2pPr>
            <a:lvl3pPr marL="685760" indent="0">
              <a:buNone/>
              <a:defRPr sz="1350" b="1"/>
            </a:lvl3pPr>
            <a:lvl4pPr marL="1028640" indent="0">
              <a:buNone/>
              <a:defRPr sz="1200" b="1"/>
            </a:lvl4pPr>
            <a:lvl5pPr marL="1371520" indent="0">
              <a:buNone/>
              <a:defRPr sz="1200" b="1"/>
            </a:lvl5pPr>
            <a:lvl6pPr marL="1714400" indent="0">
              <a:buNone/>
              <a:defRPr sz="1200" b="1"/>
            </a:lvl6pPr>
            <a:lvl7pPr marL="2057280" indent="0">
              <a:buNone/>
              <a:defRPr sz="1200" b="1"/>
            </a:lvl7pPr>
            <a:lvl8pPr marL="2400159" indent="0">
              <a:buNone/>
              <a:defRPr sz="1200" b="1"/>
            </a:lvl8pPr>
            <a:lvl9pPr marL="2743039"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717182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469304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43315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316570"/>
            <a:ext cx="3471862" cy="6498166"/>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1"/>
            <a:ext cx="2211883" cy="5082117"/>
          </a:xfrm>
        </p:spPr>
        <p:txBody>
          <a:bodyPr/>
          <a:lstStyle>
            <a:lvl1pPr marL="0" indent="0">
              <a:buNone/>
              <a:defRPr sz="1200"/>
            </a:lvl1pPr>
            <a:lvl2pPr marL="342880" indent="0">
              <a:buNone/>
              <a:defRPr sz="1050"/>
            </a:lvl2pPr>
            <a:lvl3pPr marL="685760" indent="0">
              <a:buNone/>
              <a:defRPr sz="900"/>
            </a:lvl3pPr>
            <a:lvl4pPr marL="1028640" indent="0">
              <a:buNone/>
              <a:defRPr sz="750"/>
            </a:lvl4pPr>
            <a:lvl5pPr marL="1371520" indent="0">
              <a:buNone/>
              <a:defRPr sz="750"/>
            </a:lvl5pPr>
            <a:lvl6pPr marL="1714400" indent="0">
              <a:buNone/>
              <a:defRPr sz="750"/>
            </a:lvl6pPr>
            <a:lvl7pPr marL="2057280" indent="0">
              <a:buNone/>
              <a:defRPr sz="750"/>
            </a:lvl7pPr>
            <a:lvl8pPr marL="2400159" indent="0">
              <a:buNone/>
              <a:defRPr sz="750"/>
            </a:lvl8pPr>
            <a:lvl9pPr marL="2743039"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88889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316570"/>
            <a:ext cx="3471862" cy="6498166"/>
          </a:xfrm>
        </p:spPr>
        <p:txBody>
          <a:bodyPr anchor="t"/>
          <a:lstStyle>
            <a:lvl1pPr marL="0" indent="0">
              <a:buNone/>
              <a:defRPr sz="2400"/>
            </a:lvl1pPr>
            <a:lvl2pPr marL="342880" indent="0">
              <a:buNone/>
              <a:defRPr sz="2100"/>
            </a:lvl2pPr>
            <a:lvl3pPr marL="685760" indent="0">
              <a:buNone/>
              <a:defRPr sz="1800"/>
            </a:lvl3pPr>
            <a:lvl4pPr marL="1028640" indent="0">
              <a:buNone/>
              <a:defRPr sz="1500"/>
            </a:lvl4pPr>
            <a:lvl5pPr marL="1371520" indent="0">
              <a:buNone/>
              <a:defRPr sz="1500"/>
            </a:lvl5pPr>
            <a:lvl6pPr marL="1714400" indent="0">
              <a:buNone/>
              <a:defRPr sz="1500"/>
            </a:lvl6pPr>
            <a:lvl7pPr marL="2057280" indent="0">
              <a:buNone/>
              <a:defRPr sz="1500"/>
            </a:lvl7pPr>
            <a:lvl8pPr marL="2400159" indent="0">
              <a:buNone/>
              <a:defRPr sz="1500"/>
            </a:lvl8pPr>
            <a:lvl9pPr marL="2743039"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1"/>
            <a:ext cx="2211883" cy="5082117"/>
          </a:xfrm>
        </p:spPr>
        <p:txBody>
          <a:bodyPr/>
          <a:lstStyle>
            <a:lvl1pPr marL="0" indent="0">
              <a:buNone/>
              <a:defRPr sz="1200"/>
            </a:lvl1pPr>
            <a:lvl2pPr marL="342880" indent="0">
              <a:buNone/>
              <a:defRPr sz="1050"/>
            </a:lvl2pPr>
            <a:lvl3pPr marL="685760" indent="0">
              <a:buNone/>
              <a:defRPr sz="900"/>
            </a:lvl3pPr>
            <a:lvl4pPr marL="1028640" indent="0">
              <a:buNone/>
              <a:defRPr sz="750"/>
            </a:lvl4pPr>
            <a:lvl5pPr marL="1371520" indent="0">
              <a:buNone/>
              <a:defRPr sz="750"/>
            </a:lvl5pPr>
            <a:lvl6pPr marL="1714400" indent="0">
              <a:buNone/>
              <a:defRPr sz="750"/>
            </a:lvl6pPr>
            <a:lvl7pPr marL="2057280" indent="0">
              <a:buNone/>
              <a:defRPr sz="750"/>
            </a:lvl7pPr>
            <a:lvl8pPr marL="2400159" indent="0">
              <a:buNone/>
              <a:defRPr sz="750"/>
            </a:lvl8pPr>
            <a:lvl9pPr marL="2743039"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1896451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535697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3"/>
            <a:ext cx="4350544" cy="77491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5222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091"/>
            </a:lvl1pPr>
          </a:lstStyle>
          <a:p>
            <a:r>
              <a:rPr lang="en-US"/>
              <a:t>Click to edit Master title style</a:t>
            </a:r>
          </a:p>
        </p:txBody>
      </p:sp>
      <p:sp>
        <p:nvSpPr>
          <p:cNvPr id="3" name="Text Placeholder 2"/>
          <p:cNvSpPr>
            <a:spLocks noGrp="1"/>
          </p:cNvSpPr>
          <p:nvPr>
            <p:ph type="body" idx="1"/>
          </p:nvPr>
        </p:nvSpPr>
        <p:spPr>
          <a:xfrm>
            <a:off x="467917" y="6119286"/>
            <a:ext cx="5915025" cy="2000249"/>
          </a:xfrm>
        </p:spPr>
        <p:txBody>
          <a:bodyPr/>
          <a:lstStyle>
            <a:lvl1pPr marL="0" indent="0">
              <a:buNone/>
              <a:defRPr sz="1636">
                <a:solidFill>
                  <a:schemeClr val="tx1"/>
                </a:solidFill>
              </a:defRPr>
            </a:lvl1pPr>
            <a:lvl2pPr marL="311733" indent="0">
              <a:buNone/>
              <a:defRPr sz="1363">
                <a:solidFill>
                  <a:schemeClr val="tx1">
                    <a:tint val="75000"/>
                  </a:schemeClr>
                </a:solidFill>
              </a:defRPr>
            </a:lvl2pPr>
            <a:lvl3pPr marL="623466" indent="0">
              <a:buNone/>
              <a:defRPr sz="1227">
                <a:solidFill>
                  <a:schemeClr val="tx1">
                    <a:tint val="75000"/>
                  </a:schemeClr>
                </a:solidFill>
              </a:defRPr>
            </a:lvl3pPr>
            <a:lvl4pPr marL="935198" indent="0">
              <a:buNone/>
              <a:defRPr sz="1091">
                <a:solidFill>
                  <a:schemeClr val="tx1">
                    <a:tint val="75000"/>
                  </a:schemeClr>
                </a:solidFill>
              </a:defRPr>
            </a:lvl4pPr>
            <a:lvl5pPr marL="1246932" indent="0">
              <a:buNone/>
              <a:defRPr sz="1091">
                <a:solidFill>
                  <a:schemeClr val="tx1">
                    <a:tint val="75000"/>
                  </a:schemeClr>
                </a:solidFill>
              </a:defRPr>
            </a:lvl5pPr>
            <a:lvl6pPr marL="1558664" indent="0">
              <a:buNone/>
              <a:defRPr sz="1091">
                <a:solidFill>
                  <a:schemeClr val="tx1">
                    <a:tint val="75000"/>
                  </a:schemeClr>
                </a:solidFill>
              </a:defRPr>
            </a:lvl6pPr>
            <a:lvl7pPr marL="1870398" indent="0">
              <a:buNone/>
              <a:defRPr sz="1091">
                <a:solidFill>
                  <a:schemeClr val="tx1">
                    <a:tint val="75000"/>
                  </a:schemeClr>
                </a:solidFill>
              </a:defRPr>
            </a:lvl7pPr>
            <a:lvl8pPr marL="2182130" indent="0">
              <a:buNone/>
              <a:defRPr sz="1091">
                <a:solidFill>
                  <a:schemeClr val="tx1">
                    <a:tint val="75000"/>
                  </a:schemeClr>
                </a:solidFill>
              </a:defRPr>
            </a:lvl8pPr>
            <a:lvl9pPr marL="2493864" indent="0">
              <a:buNone/>
              <a:defRPr sz="109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2" y="2241551"/>
            <a:ext cx="2901255" cy="1098549"/>
          </a:xfrm>
        </p:spPr>
        <p:txBody>
          <a:bodyPr anchor="b"/>
          <a:lstStyle>
            <a:lvl1pPr marL="0" indent="0">
              <a:buNone/>
              <a:defRPr sz="1636" b="1"/>
            </a:lvl1pPr>
            <a:lvl2pPr marL="311733" indent="0">
              <a:buNone/>
              <a:defRPr sz="1363" b="1"/>
            </a:lvl2pPr>
            <a:lvl3pPr marL="623466" indent="0">
              <a:buNone/>
              <a:defRPr sz="1227" b="1"/>
            </a:lvl3pPr>
            <a:lvl4pPr marL="935198" indent="0">
              <a:buNone/>
              <a:defRPr sz="1091" b="1"/>
            </a:lvl4pPr>
            <a:lvl5pPr marL="1246932" indent="0">
              <a:buNone/>
              <a:defRPr sz="1091" b="1"/>
            </a:lvl5pPr>
            <a:lvl6pPr marL="1558664" indent="0">
              <a:buNone/>
              <a:defRPr sz="1091" b="1"/>
            </a:lvl6pPr>
            <a:lvl7pPr marL="1870398" indent="0">
              <a:buNone/>
              <a:defRPr sz="1091" b="1"/>
            </a:lvl7pPr>
            <a:lvl8pPr marL="2182130" indent="0">
              <a:buNone/>
              <a:defRPr sz="1091" b="1"/>
            </a:lvl8pPr>
            <a:lvl9pPr marL="2493864" indent="0">
              <a:buNone/>
              <a:defRPr sz="1091" b="1"/>
            </a:lvl9pPr>
          </a:lstStyle>
          <a:p>
            <a:pPr lvl="0"/>
            <a:r>
              <a:rPr lang="en-US"/>
              <a:t>Click to edit Master text styles</a:t>
            </a:r>
          </a:p>
        </p:txBody>
      </p:sp>
      <p:sp>
        <p:nvSpPr>
          <p:cNvPr id="4" name="Content Placeholder 3"/>
          <p:cNvSpPr>
            <a:spLocks noGrp="1"/>
          </p:cNvSpPr>
          <p:nvPr>
            <p:ph sz="half" idx="2"/>
          </p:nvPr>
        </p:nvSpPr>
        <p:spPr>
          <a:xfrm>
            <a:off x="472382"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636" b="1"/>
            </a:lvl1pPr>
            <a:lvl2pPr marL="311733" indent="0">
              <a:buNone/>
              <a:defRPr sz="1363" b="1"/>
            </a:lvl2pPr>
            <a:lvl3pPr marL="623466" indent="0">
              <a:buNone/>
              <a:defRPr sz="1227" b="1"/>
            </a:lvl3pPr>
            <a:lvl4pPr marL="935198" indent="0">
              <a:buNone/>
              <a:defRPr sz="1091" b="1"/>
            </a:lvl4pPr>
            <a:lvl5pPr marL="1246932" indent="0">
              <a:buNone/>
              <a:defRPr sz="1091" b="1"/>
            </a:lvl5pPr>
            <a:lvl6pPr marL="1558664" indent="0">
              <a:buNone/>
              <a:defRPr sz="1091" b="1"/>
            </a:lvl6pPr>
            <a:lvl7pPr marL="1870398" indent="0">
              <a:buNone/>
              <a:defRPr sz="1091" b="1"/>
            </a:lvl7pPr>
            <a:lvl8pPr marL="2182130" indent="0">
              <a:buNone/>
              <a:defRPr sz="1091" b="1"/>
            </a:lvl8pPr>
            <a:lvl9pPr marL="2493864" indent="0">
              <a:buNone/>
              <a:defRPr sz="1091"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182"/>
            </a:lvl1pPr>
          </a:lstStyle>
          <a:p>
            <a:r>
              <a:rPr lang="en-US"/>
              <a:t>Click to edit Master title style</a:t>
            </a:r>
          </a:p>
        </p:txBody>
      </p:sp>
      <p:sp>
        <p:nvSpPr>
          <p:cNvPr id="3" name="Content Placeholder 2"/>
          <p:cNvSpPr>
            <a:spLocks noGrp="1"/>
          </p:cNvSpPr>
          <p:nvPr>
            <p:ph idx="1"/>
          </p:nvPr>
        </p:nvSpPr>
        <p:spPr>
          <a:xfrm>
            <a:off x="2915543" y="1316570"/>
            <a:ext cx="3471863" cy="6498166"/>
          </a:xfrm>
        </p:spPr>
        <p:txBody>
          <a:bodyPr/>
          <a:lstStyle>
            <a:lvl1pPr>
              <a:defRPr sz="2182"/>
            </a:lvl1pPr>
            <a:lvl2pPr>
              <a:defRPr sz="1910"/>
            </a:lvl2pPr>
            <a:lvl3pPr>
              <a:defRPr sz="1636"/>
            </a:lvl3pPr>
            <a:lvl4pPr>
              <a:defRPr sz="1363"/>
            </a:lvl4pPr>
            <a:lvl5pPr>
              <a:defRPr sz="1363"/>
            </a:lvl5pPr>
            <a:lvl6pPr>
              <a:defRPr sz="1363"/>
            </a:lvl6pPr>
            <a:lvl7pPr>
              <a:defRPr sz="1363"/>
            </a:lvl7pPr>
            <a:lvl8pPr>
              <a:defRPr sz="1363"/>
            </a:lvl8pPr>
            <a:lvl9pPr>
              <a:defRPr sz="1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1"/>
            <a:ext cx="2211883" cy="5082117"/>
          </a:xfrm>
        </p:spPr>
        <p:txBody>
          <a:bodyPr/>
          <a:lstStyle>
            <a:lvl1pPr marL="0" indent="0">
              <a:buNone/>
              <a:defRPr sz="1091"/>
            </a:lvl1pPr>
            <a:lvl2pPr marL="311733" indent="0">
              <a:buNone/>
              <a:defRPr sz="955"/>
            </a:lvl2pPr>
            <a:lvl3pPr marL="623466" indent="0">
              <a:buNone/>
              <a:defRPr sz="818"/>
            </a:lvl3pPr>
            <a:lvl4pPr marL="935198" indent="0">
              <a:buNone/>
              <a:defRPr sz="682"/>
            </a:lvl4pPr>
            <a:lvl5pPr marL="1246932" indent="0">
              <a:buNone/>
              <a:defRPr sz="682"/>
            </a:lvl5pPr>
            <a:lvl6pPr marL="1558664" indent="0">
              <a:buNone/>
              <a:defRPr sz="682"/>
            </a:lvl6pPr>
            <a:lvl7pPr marL="1870398" indent="0">
              <a:buNone/>
              <a:defRPr sz="682"/>
            </a:lvl7pPr>
            <a:lvl8pPr marL="2182130" indent="0">
              <a:buNone/>
              <a:defRPr sz="682"/>
            </a:lvl8pPr>
            <a:lvl9pPr marL="2493864" indent="0">
              <a:buNone/>
              <a:defRPr sz="682"/>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182"/>
            </a:lvl1pPr>
          </a:lstStyle>
          <a:p>
            <a:r>
              <a:rPr lang="en-US"/>
              <a:t>Click to edit Master title style</a:t>
            </a:r>
          </a:p>
        </p:txBody>
      </p:sp>
      <p:sp>
        <p:nvSpPr>
          <p:cNvPr id="3" name="Picture Placeholder 2"/>
          <p:cNvSpPr>
            <a:spLocks noGrp="1" noChangeAspect="1"/>
          </p:cNvSpPr>
          <p:nvPr>
            <p:ph type="pic" idx="1"/>
          </p:nvPr>
        </p:nvSpPr>
        <p:spPr>
          <a:xfrm>
            <a:off x="2915543" y="1316570"/>
            <a:ext cx="3471863" cy="6498166"/>
          </a:xfrm>
        </p:spPr>
        <p:txBody>
          <a:bodyPr anchor="t"/>
          <a:lstStyle>
            <a:lvl1pPr marL="0" indent="0">
              <a:buNone/>
              <a:defRPr sz="2182"/>
            </a:lvl1pPr>
            <a:lvl2pPr marL="311733" indent="0">
              <a:buNone/>
              <a:defRPr sz="1910"/>
            </a:lvl2pPr>
            <a:lvl3pPr marL="623466" indent="0">
              <a:buNone/>
              <a:defRPr sz="1636"/>
            </a:lvl3pPr>
            <a:lvl4pPr marL="935198" indent="0">
              <a:buNone/>
              <a:defRPr sz="1363"/>
            </a:lvl4pPr>
            <a:lvl5pPr marL="1246932" indent="0">
              <a:buNone/>
              <a:defRPr sz="1363"/>
            </a:lvl5pPr>
            <a:lvl6pPr marL="1558664" indent="0">
              <a:buNone/>
              <a:defRPr sz="1363"/>
            </a:lvl6pPr>
            <a:lvl7pPr marL="1870398" indent="0">
              <a:buNone/>
              <a:defRPr sz="1363"/>
            </a:lvl7pPr>
            <a:lvl8pPr marL="2182130" indent="0">
              <a:buNone/>
              <a:defRPr sz="1363"/>
            </a:lvl8pPr>
            <a:lvl9pPr marL="2493864" indent="0">
              <a:buNone/>
              <a:defRPr sz="1363"/>
            </a:lvl9pPr>
          </a:lstStyle>
          <a:p>
            <a:endParaRPr lang="en-US"/>
          </a:p>
        </p:txBody>
      </p:sp>
      <p:sp>
        <p:nvSpPr>
          <p:cNvPr id="4" name="Text Placeholder 3"/>
          <p:cNvSpPr>
            <a:spLocks noGrp="1"/>
          </p:cNvSpPr>
          <p:nvPr>
            <p:ph type="body" sz="half" idx="2"/>
          </p:nvPr>
        </p:nvSpPr>
        <p:spPr>
          <a:xfrm>
            <a:off x="472381" y="2743201"/>
            <a:ext cx="2211883" cy="5082117"/>
          </a:xfrm>
        </p:spPr>
        <p:txBody>
          <a:bodyPr/>
          <a:lstStyle>
            <a:lvl1pPr marL="0" indent="0">
              <a:buNone/>
              <a:defRPr sz="1091"/>
            </a:lvl1pPr>
            <a:lvl2pPr marL="311733" indent="0">
              <a:buNone/>
              <a:defRPr sz="955"/>
            </a:lvl2pPr>
            <a:lvl3pPr marL="623466" indent="0">
              <a:buNone/>
              <a:defRPr sz="818"/>
            </a:lvl3pPr>
            <a:lvl4pPr marL="935198" indent="0">
              <a:buNone/>
              <a:defRPr sz="682"/>
            </a:lvl4pPr>
            <a:lvl5pPr marL="1246932" indent="0">
              <a:buNone/>
              <a:defRPr sz="682"/>
            </a:lvl5pPr>
            <a:lvl6pPr marL="1558664" indent="0">
              <a:buNone/>
              <a:defRPr sz="682"/>
            </a:lvl6pPr>
            <a:lvl7pPr marL="1870398" indent="0">
              <a:buNone/>
              <a:defRPr sz="682"/>
            </a:lvl7pPr>
            <a:lvl8pPr marL="2182130" indent="0">
              <a:buNone/>
              <a:defRPr sz="682"/>
            </a:lvl8pPr>
            <a:lvl9pPr marL="2493864" indent="0">
              <a:buNone/>
              <a:defRPr sz="682"/>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818">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271713" y="8475136"/>
            <a:ext cx="2314575" cy="486834"/>
          </a:xfrm>
          <a:prstGeom prst="rect">
            <a:avLst/>
          </a:prstGeom>
        </p:spPr>
        <p:txBody>
          <a:bodyPr vert="horz" lIns="91440" tIns="45720" rIns="91440" bIns="45720" rtlCol="0" anchor="ctr"/>
          <a:lstStyle>
            <a:lvl1pPr algn="ctr">
              <a:defRPr sz="81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4"/>
          </a:xfrm>
          <a:prstGeom prst="rect">
            <a:avLst/>
          </a:prstGeom>
        </p:spPr>
        <p:txBody>
          <a:bodyPr vert="horz" lIns="91440" tIns="45720" rIns="91440" bIns="45720" rtlCol="0" anchor="ctr"/>
          <a:lstStyle>
            <a:lvl1pPr algn="r">
              <a:defRPr sz="818">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06867" rtl="0" eaLnBrk="1" latinLnBrk="0" hangingPunct="1">
        <a:lnSpc>
          <a:spcPct val="90000"/>
        </a:lnSpc>
        <a:spcBef>
          <a:spcPct val="0"/>
        </a:spcBef>
        <a:buNone/>
        <a:defRPr sz="3883" kern="1200">
          <a:solidFill>
            <a:schemeClr val="tx1"/>
          </a:solidFill>
          <a:latin typeface="+mj-lt"/>
          <a:ea typeface="+mj-ea"/>
          <a:cs typeface="+mj-cs"/>
        </a:defRPr>
      </a:lvl1pPr>
    </p:titleStyle>
    <p:bodyStyle>
      <a:lvl1pPr marL="201717" indent="-201717" algn="l" defTabSz="806867" rtl="0" eaLnBrk="1" latinLnBrk="0" hangingPunct="1">
        <a:lnSpc>
          <a:spcPct val="90000"/>
        </a:lnSpc>
        <a:spcBef>
          <a:spcPts val="882"/>
        </a:spcBef>
        <a:buFont typeface="Arial" panose="020B0604020202020204" pitchFamily="34" charset="0"/>
        <a:buChar char="•"/>
        <a:defRPr sz="2471" kern="1200">
          <a:solidFill>
            <a:schemeClr val="tx1"/>
          </a:solidFill>
          <a:latin typeface="+mn-lt"/>
          <a:ea typeface="+mn-ea"/>
          <a:cs typeface="+mn-cs"/>
        </a:defRPr>
      </a:lvl1pPr>
      <a:lvl2pPr marL="605150" indent="-201717" algn="l" defTabSz="806867" rtl="0" eaLnBrk="1" latinLnBrk="0" hangingPunct="1">
        <a:lnSpc>
          <a:spcPct val="90000"/>
        </a:lnSpc>
        <a:spcBef>
          <a:spcPts val="441"/>
        </a:spcBef>
        <a:buFont typeface="Arial" panose="020B0604020202020204" pitchFamily="34" charset="0"/>
        <a:buChar char="•"/>
        <a:defRPr sz="2118" kern="1200">
          <a:solidFill>
            <a:schemeClr val="tx1"/>
          </a:solidFill>
          <a:latin typeface="+mn-lt"/>
          <a:ea typeface="+mn-ea"/>
          <a:cs typeface="+mn-cs"/>
        </a:defRPr>
      </a:lvl2pPr>
      <a:lvl3pPr marL="1008583" indent="-201717" algn="l" defTabSz="806867" rtl="0" eaLnBrk="1" latinLnBrk="0" hangingPunct="1">
        <a:lnSpc>
          <a:spcPct val="90000"/>
        </a:lnSpc>
        <a:spcBef>
          <a:spcPts val="441"/>
        </a:spcBef>
        <a:buFont typeface="Arial" panose="020B0604020202020204" pitchFamily="34" charset="0"/>
        <a:buChar char="•"/>
        <a:defRPr sz="1765" kern="1200">
          <a:solidFill>
            <a:schemeClr val="tx1"/>
          </a:solidFill>
          <a:latin typeface="+mn-lt"/>
          <a:ea typeface="+mn-ea"/>
          <a:cs typeface="+mn-cs"/>
        </a:defRPr>
      </a:lvl3pPr>
      <a:lvl4pPr marL="14120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4pPr>
      <a:lvl5pPr marL="18154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5pPr>
      <a:lvl6pPr marL="22188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6pPr>
      <a:lvl7pPr marL="26223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7pPr>
      <a:lvl8pPr marL="30257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8pPr>
      <a:lvl9pPr marL="34291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5"/>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271713" y="8475135"/>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4843463" y="8475135"/>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41489267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6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19" indent="-171440" algn="l" defTabSz="68576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199" indent="-171440" algn="l" defTabSz="68576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79" indent="-171440" algn="l" defTabSz="68576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59" indent="-171440" algn="l" defTabSz="68576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39" indent="-171440" algn="l" defTabSz="68576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19" indent="-171440" algn="l" defTabSz="68576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599" indent="-171440" algn="l" defTabSz="68576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479" indent="-171440" algn="l" defTabSz="68576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60" rtl="0" eaLnBrk="1" latinLnBrk="0" hangingPunct="1">
        <a:defRPr sz="1350" kern="1200">
          <a:solidFill>
            <a:schemeClr val="tx1"/>
          </a:solidFill>
          <a:latin typeface="+mn-lt"/>
          <a:ea typeface="+mn-ea"/>
          <a:cs typeface="+mn-cs"/>
        </a:defRPr>
      </a:lvl1pPr>
      <a:lvl2pPr marL="342880" algn="l" defTabSz="685760" rtl="0" eaLnBrk="1" latinLnBrk="0" hangingPunct="1">
        <a:defRPr sz="1350" kern="1200">
          <a:solidFill>
            <a:schemeClr val="tx1"/>
          </a:solidFill>
          <a:latin typeface="+mn-lt"/>
          <a:ea typeface="+mn-ea"/>
          <a:cs typeface="+mn-cs"/>
        </a:defRPr>
      </a:lvl2pPr>
      <a:lvl3pPr marL="685760" algn="l" defTabSz="685760" rtl="0" eaLnBrk="1" latinLnBrk="0" hangingPunct="1">
        <a:defRPr sz="1350" kern="1200">
          <a:solidFill>
            <a:schemeClr val="tx1"/>
          </a:solidFill>
          <a:latin typeface="+mn-lt"/>
          <a:ea typeface="+mn-ea"/>
          <a:cs typeface="+mn-cs"/>
        </a:defRPr>
      </a:lvl3pPr>
      <a:lvl4pPr marL="1028640" algn="l" defTabSz="685760" rtl="0" eaLnBrk="1" latinLnBrk="0" hangingPunct="1">
        <a:defRPr sz="1350" kern="1200">
          <a:solidFill>
            <a:schemeClr val="tx1"/>
          </a:solidFill>
          <a:latin typeface="+mn-lt"/>
          <a:ea typeface="+mn-ea"/>
          <a:cs typeface="+mn-cs"/>
        </a:defRPr>
      </a:lvl4pPr>
      <a:lvl5pPr marL="1371520" algn="l" defTabSz="685760" rtl="0" eaLnBrk="1" latinLnBrk="0" hangingPunct="1">
        <a:defRPr sz="1350" kern="1200">
          <a:solidFill>
            <a:schemeClr val="tx1"/>
          </a:solidFill>
          <a:latin typeface="+mn-lt"/>
          <a:ea typeface="+mn-ea"/>
          <a:cs typeface="+mn-cs"/>
        </a:defRPr>
      </a:lvl5pPr>
      <a:lvl6pPr marL="1714400" algn="l" defTabSz="685760" rtl="0" eaLnBrk="1" latinLnBrk="0" hangingPunct="1">
        <a:defRPr sz="1350" kern="1200">
          <a:solidFill>
            <a:schemeClr val="tx1"/>
          </a:solidFill>
          <a:latin typeface="+mn-lt"/>
          <a:ea typeface="+mn-ea"/>
          <a:cs typeface="+mn-cs"/>
        </a:defRPr>
      </a:lvl6pPr>
      <a:lvl7pPr marL="2057280" algn="l" defTabSz="685760" rtl="0" eaLnBrk="1" latinLnBrk="0" hangingPunct="1">
        <a:defRPr sz="1350" kern="1200">
          <a:solidFill>
            <a:schemeClr val="tx1"/>
          </a:solidFill>
          <a:latin typeface="+mn-lt"/>
          <a:ea typeface="+mn-ea"/>
          <a:cs typeface="+mn-cs"/>
        </a:defRPr>
      </a:lvl7pPr>
      <a:lvl8pPr marL="2400159" algn="l" defTabSz="685760" rtl="0" eaLnBrk="1" latinLnBrk="0" hangingPunct="1">
        <a:defRPr sz="1350" kern="1200">
          <a:solidFill>
            <a:schemeClr val="tx1"/>
          </a:solidFill>
          <a:latin typeface="+mn-lt"/>
          <a:ea typeface="+mn-ea"/>
          <a:cs typeface="+mn-cs"/>
        </a:defRPr>
      </a:lvl8pPr>
      <a:lvl9pPr marL="2743039" algn="l" defTabSz="68576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10.jpe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11" Type="http://schemas.openxmlformats.org/officeDocument/2006/relationships/image" Target="../media/image8.png"/><Relationship Id="rId5" Type="http://schemas.openxmlformats.org/officeDocument/2006/relationships/image" Target="../media/image19.png"/><Relationship Id="rId10" Type="http://schemas.openxmlformats.org/officeDocument/2006/relationships/image" Target="../media/image23.png"/><Relationship Id="rId4" Type="http://schemas.openxmlformats.org/officeDocument/2006/relationships/image" Target="../media/image18.png"/><Relationship Id="rId9" Type="http://schemas.openxmlformats.org/officeDocument/2006/relationships/hyperlink" Target="https://www.aphasia.ca/participic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9.png"/><Relationship Id="rId3" Type="http://schemas.openxmlformats.org/officeDocument/2006/relationships/hyperlink" Target="https://www.aphasia.ca/participics" TargetMode="External"/><Relationship Id="rId7" Type="http://schemas.openxmlformats.org/officeDocument/2006/relationships/image" Target="../media/image27.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6.png"/><Relationship Id="rId11" Type="http://schemas.openxmlformats.org/officeDocument/2006/relationships/image" Target="../media/image15.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hyperlink" Target="https://www.aphasia.ca/participics" TargetMode="External"/><Relationship Id="rId4" Type="http://schemas.openxmlformats.org/officeDocument/2006/relationships/image" Target="../media/image6.pn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0.jpeg"/><Relationship Id="rId4" Type="http://schemas.openxmlformats.org/officeDocument/2006/relationships/hyperlink" Target="https://www.aphasia.ca/participics" TargetMode="External"/><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10.jpe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9.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11" Type="http://schemas.openxmlformats.org/officeDocument/2006/relationships/image" Target="../media/image8.png"/><Relationship Id="rId5" Type="http://schemas.openxmlformats.org/officeDocument/2006/relationships/image" Target="../media/image19.png"/><Relationship Id="rId10" Type="http://schemas.openxmlformats.org/officeDocument/2006/relationships/image" Target="../media/image23.png"/><Relationship Id="rId4" Type="http://schemas.openxmlformats.org/officeDocument/2006/relationships/image" Target="../media/image18.png"/><Relationship Id="rId9" Type="http://schemas.openxmlformats.org/officeDocument/2006/relationships/hyperlink" Target="https://www.aphasia.ca/participics"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10.jpeg"/><Relationship Id="rId3" Type="http://schemas.openxmlformats.org/officeDocument/2006/relationships/hyperlink" Target="https://www.aphasia.ca/participics" TargetMode="External"/><Relationship Id="rId7" Type="http://schemas.openxmlformats.org/officeDocument/2006/relationships/image" Target="../media/image27.png"/><Relationship Id="rId12" Type="http://schemas.openxmlformats.org/officeDocument/2006/relationships/image" Target="../media/image9.png"/><Relationship Id="rId2"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26.png"/><Relationship Id="rId11" Type="http://schemas.openxmlformats.org/officeDocument/2006/relationships/image" Target="../media/image8.png"/><Relationship Id="rId5" Type="http://schemas.openxmlformats.org/officeDocument/2006/relationships/image" Target="../media/image25.png"/><Relationship Id="rId15" Type="http://schemas.openxmlformats.org/officeDocument/2006/relationships/image" Target="../media/image31.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hyperlink" Target="https://www.aphasia.ca/participics" TargetMode="External"/><Relationship Id="rId4" Type="http://schemas.openxmlformats.org/officeDocument/2006/relationships/image" Target="../media/image6.png"/><Relationship Id="rId9" Type="http://schemas.openxmlformats.org/officeDocument/2006/relationships/image" Target="../media/image10.jpe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2.png"/><Relationship Id="rId7" Type="http://schemas.openxmlformats.org/officeDocument/2006/relationships/image" Target="../media/image15.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0.jpeg"/><Relationship Id="rId4" Type="http://schemas.openxmlformats.org/officeDocument/2006/relationships/hyperlink" Target="https://www.aphasia.ca/participics" TargetMode="Externa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690208" y="6706835"/>
            <a:ext cx="5477582" cy="1388949"/>
          </a:xfrm>
          <a:prstGeom prst="rect">
            <a:avLst/>
          </a:prstGeom>
          <a:noFill/>
        </p:spPr>
        <p:txBody>
          <a:bodyPr rot="0" spcFirstLastPara="0" vertOverflow="overflow" horzOverflow="overflow" vert="horz" wrap="square" lIns="79353" tIns="39677" rIns="79353" bIns="39677" numCol="1" spcCol="0" rtlCol="0" fromWordArt="0" anchor="t" anchorCtr="0" forceAA="0" compatLnSpc="1">
            <a:prstTxWarp prst="textNoShape">
              <a:avLst/>
            </a:prstTxWarp>
            <a:spAutoFit/>
          </a:bodyPr>
          <a:lstStyle/>
          <a:p>
            <a:pPr defTabSz="793521">
              <a:defRPr/>
            </a:pPr>
            <a:r>
              <a:rPr lang="en-US" sz="1215"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690208" y="3132205"/>
            <a:ext cx="5477582" cy="2172261"/>
          </a:xfrm>
          <a:prstGeom prst="rect">
            <a:avLst/>
          </a:prstGeom>
          <a:noFill/>
        </p:spPr>
        <p:txBody>
          <a:bodyPr wrap="square">
            <a:spAutoFit/>
          </a:bodyPr>
          <a:lstStyle/>
          <a:p>
            <a:pPr algn="ctr" defTabSz="395889"/>
            <a:r>
              <a:rPr lang="en-CA" sz="4676" dirty="0">
                <a:solidFill>
                  <a:prstClr val="black"/>
                </a:solidFill>
                <a:latin typeface="Calibri" panose="020F0502020204030204"/>
                <a:ea typeface="+mn-lt"/>
                <a:cs typeface="Calibri" panose="020F0502020204030204"/>
              </a:rPr>
              <a:t>Inpatient Goal </a:t>
            </a:r>
          </a:p>
          <a:p>
            <a:pPr algn="ctr" defTabSz="395889"/>
            <a:r>
              <a:rPr lang="en-CA" sz="4676" dirty="0">
                <a:solidFill>
                  <a:prstClr val="black"/>
                </a:solidFill>
                <a:latin typeface="Calibri" panose="020F0502020204030204"/>
                <a:ea typeface="+mn-lt"/>
                <a:cs typeface="Calibri" panose="020F0502020204030204"/>
              </a:rPr>
              <a:t>Status Tracking Signs</a:t>
            </a:r>
            <a:endParaRPr lang="en-CA" sz="4676" dirty="0">
              <a:solidFill>
                <a:prstClr val="black"/>
              </a:solidFill>
              <a:latin typeface="Calibri" panose="020F0502020204030204"/>
              <a:cs typeface="Calibri" panose="020F0502020204030204"/>
            </a:endParaRPr>
          </a:p>
          <a:p>
            <a:pPr algn="ctr" defTabSz="793521">
              <a:defRPr/>
            </a:pPr>
            <a:endParaRPr lang="en-US" sz="2082" b="1" dirty="0">
              <a:solidFill>
                <a:srgbClr val="E7E6E6">
                  <a:lumMod val="10000"/>
                </a:srgbClr>
              </a:solidFill>
              <a:latin typeface="Calibri"/>
              <a:ea typeface="+mn-lt"/>
              <a:cs typeface="Calibri" panose="020F0502020204030204"/>
            </a:endParaRPr>
          </a:p>
          <a:p>
            <a:pPr algn="ctr" defTabSz="793521">
              <a:defRPr/>
            </a:pPr>
            <a:r>
              <a:rPr lang="en-US" sz="2082" b="1" dirty="0">
                <a:solidFill>
                  <a:srgbClr val="E7E6E6">
                    <a:lumMod val="10000"/>
                  </a:srgbClr>
                </a:solidFill>
                <a:latin typeface="Calibri"/>
                <a:ea typeface="+mn-lt"/>
                <a:cs typeface="Calibri" panose="020F0502020204030204"/>
              </a:rPr>
              <a:t>Aphasia-friendly toolkit Feb 2024 </a:t>
            </a:r>
            <a:endParaRPr lang="en-US" sz="2082"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98707" y="1023441"/>
            <a:ext cx="2469082" cy="897847"/>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0211" y="904476"/>
            <a:ext cx="2469082" cy="1135778"/>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
            <a:extLst>
              <a:ext uri="{FF2B5EF4-FFF2-40B4-BE49-F238E27FC236}">
                <a16:creationId xmlns:a16="http://schemas.microsoft.com/office/drawing/2014/main" id="{3A239E67-FBCD-C253-8F54-5F72887470DD}"/>
              </a:ext>
            </a:extLst>
          </p:cNvPr>
          <p:cNvSpPr txBox="1"/>
          <p:nvPr/>
        </p:nvSpPr>
        <p:spPr>
          <a:xfrm>
            <a:off x="1368985" y="1121708"/>
            <a:ext cx="5491834" cy="78007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mn-lt"/>
                <a:cs typeface="Segoe UI"/>
              </a:rPr>
              <a:t>SÉCURITÉ À LA MAISON SEUL:</a:t>
            </a:r>
          </a:p>
          <a:p>
            <a:pPr marL="742950" lvl="1" indent="-285750">
              <a:lnSpc>
                <a:spcPct val="150000"/>
              </a:lnSpc>
              <a:buFont typeface="Wingdings" panose="05000000000000000000" pitchFamily="2" charset="2"/>
              <a:buChar char="q"/>
            </a:pPr>
            <a:r>
              <a:rPr lang="en-US" sz="1600" b="1" err="1">
                <a:latin typeface="Century Gothic"/>
                <a:ea typeface="+mn-lt"/>
                <a:cs typeface="Segoe UI"/>
              </a:rPr>
              <a:t>Probablement</a:t>
            </a:r>
            <a:r>
              <a:rPr lang="en-US" sz="1600" b="1" dirty="0">
                <a:latin typeface="Century Gothic"/>
                <a:ea typeface="+mn-lt"/>
                <a:cs typeface="Segoe UI"/>
              </a:rPr>
              <a:t> </a:t>
            </a:r>
            <a:r>
              <a:rPr lang="en-US" sz="1600" b="1" err="1">
                <a:latin typeface="Century Gothic"/>
                <a:ea typeface="+mn-lt"/>
                <a:cs typeface="Segoe UI"/>
              </a:rPr>
              <a:t>sécuritaire</a:t>
            </a:r>
            <a:endParaRPr lang="en-US" sz="1600" b="1" dirty="0" err="1">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err="1">
                <a:latin typeface="Century Gothic"/>
                <a:ea typeface="+mn-lt"/>
                <a:cs typeface="Segoe UI"/>
              </a:rPr>
              <a:t>Probablement</a:t>
            </a:r>
            <a:r>
              <a:rPr lang="en-US" sz="1600" b="1" dirty="0">
                <a:latin typeface="Century Gothic"/>
                <a:ea typeface="+mn-lt"/>
                <a:cs typeface="Segoe UI"/>
              </a:rPr>
              <a:t> à </a:t>
            </a:r>
            <a:r>
              <a:rPr lang="en-US" sz="1600" b="1" dirty="0" err="1">
                <a:latin typeface="Century Gothic"/>
                <a:ea typeface="+mn-lt"/>
                <a:cs typeface="Segoe UI"/>
              </a:rPr>
              <a:t>risque</a:t>
            </a:r>
            <a:r>
              <a:rPr lang="en-US" sz="1600" b="1" dirty="0">
                <a:latin typeface="Century Gothic"/>
                <a:ea typeface="+mn-lt"/>
                <a:cs typeface="Segoe UI"/>
              </a:rPr>
              <a:t>:__________________</a:t>
            </a:r>
            <a:endParaRPr lang="en-US" sz="1600" dirty="0">
              <a:latin typeface="Century Gothic"/>
              <a:ea typeface="+mn-lt"/>
              <a:cs typeface="Calibri" panose="020F0502020204030204"/>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err="1">
                <a:latin typeface="Century Gothic"/>
                <a:ea typeface="+mn-lt"/>
                <a:cs typeface="Segoe UI"/>
              </a:rPr>
              <a:t>tôt</a:t>
            </a:r>
            <a:r>
              <a:rPr lang="en-US" sz="1600" b="1" dirty="0">
                <a:latin typeface="Century Gothic"/>
                <a:ea typeface="+mn-lt"/>
                <a:cs typeface="Segoe UI"/>
              </a:rPr>
              <a:t> pour </a:t>
            </a:r>
            <a:r>
              <a:rPr lang="en-US" sz="1600" b="1" err="1">
                <a:latin typeface="Century Gothic"/>
                <a:ea typeface="+mn-lt"/>
                <a:cs typeface="Segoe UI"/>
              </a:rPr>
              <a:t>prédire</a:t>
            </a:r>
            <a:endParaRPr lang="en-US" sz="1600" err="1">
              <a:latin typeface="Century Gothic"/>
              <a:ea typeface="+mn-lt"/>
              <a:cs typeface="Calibri" panose="020F0502020204030204"/>
            </a:endParaRPr>
          </a:p>
          <a:p>
            <a:pPr marL="285750" indent="-285750">
              <a:lnSpc>
                <a:spcPct val="150000"/>
              </a:lnSpc>
              <a:buFont typeface="Wingdings" panose="05000000000000000000" pitchFamily="2" charset="2"/>
              <a:buChar char="q"/>
            </a:pPr>
            <a:endParaRPr lang="en-US" sz="1600" b="1" dirty="0">
              <a:latin typeface="Century Gothic"/>
              <a:ea typeface="+mn-lt"/>
              <a:cs typeface="Segoe UI"/>
            </a:endParaRPr>
          </a:p>
          <a:p>
            <a:pPr>
              <a:lnSpc>
                <a:spcPct val="150000"/>
              </a:lnSpc>
            </a:pPr>
            <a:r>
              <a:rPr lang="en-US" sz="2400" b="1" dirty="0">
                <a:latin typeface="Verdana"/>
                <a:ea typeface="+mn-lt"/>
                <a:cs typeface="+mn-lt"/>
              </a:rPr>
              <a:t>GESTION DES MÉDICAMENTS</a:t>
            </a:r>
            <a:endParaRPr lang="en-US" sz="2400" b="1" dirty="0">
              <a:solidFill>
                <a:srgbClr val="000000"/>
              </a:solidFill>
              <a:latin typeface="Verdana"/>
              <a:ea typeface="+mn-lt"/>
              <a:cs typeface="Calibri"/>
            </a:endParaRPr>
          </a:p>
          <a:p>
            <a:pPr marL="742950" lvl="1" indent="-285750">
              <a:lnSpc>
                <a:spcPct val="150000"/>
              </a:lnSpc>
              <a:buFont typeface="Wingdings" panose="05000000000000000000" pitchFamily="2" charset="2"/>
              <a:buChar char="q"/>
            </a:pPr>
            <a:r>
              <a:rPr lang="en-US" sz="1600" b="1" dirty="0" err="1">
                <a:latin typeface="Century Gothic"/>
                <a:ea typeface="+mn-lt"/>
                <a:cs typeface="Segoe UI"/>
              </a:rPr>
              <a:t>Avoir</a:t>
            </a:r>
            <a:r>
              <a:rPr lang="en-US" sz="1600" b="1" dirty="0">
                <a:latin typeface="Century Gothic"/>
                <a:ea typeface="+mn-lt"/>
                <a:cs typeface="Segoe UI"/>
              </a:rPr>
              <a:t> </a:t>
            </a:r>
            <a:r>
              <a:rPr lang="en-US" sz="1600" b="1" dirty="0" err="1">
                <a:latin typeface="Century Gothic"/>
                <a:ea typeface="+mn-lt"/>
                <a:cs typeface="Segoe UI"/>
              </a:rPr>
              <a:t>besoin</a:t>
            </a:r>
            <a:r>
              <a:rPr lang="en-US" sz="1600" b="1" dirty="0">
                <a:latin typeface="Century Gothic"/>
                <a:ea typeface="+mn-lt"/>
                <a:cs typeface="Segoe UI"/>
              </a:rPr>
              <a:t> </a:t>
            </a:r>
            <a:r>
              <a:rPr lang="en-US" sz="1600" b="1" dirty="0" err="1">
                <a:latin typeface="Century Gothic"/>
                <a:ea typeface="+mn-lt"/>
                <a:cs typeface="Segoe UI"/>
              </a:rPr>
              <a:t>d'aide</a:t>
            </a:r>
            <a:endParaRPr lang="en-US" sz="1600" b="1" dirty="0">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Se </a:t>
            </a:r>
            <a:r>
              <a:rPr lang="en-US" sz="1600" b="1" err="1">
                <a:latin typeface="Century Gothic"/>
                <a:ea typeface="+mn-lt"/>
                <a:cs typeface="Segoe UI"/>
              </a:rPr>
              <a:t>débrouiller</a:t>
            </a:r>
            <a:r>
              <a:rPr lang="en-US" sz="1600" b="1" dirty="0">
                <a:latin typeface="Century Gothic"/>
                <a:ea typeface="+mn-lt"/>
                <a:cs typeface="Segoe UI"/>
              </a:rPr>
              <a:t> seul</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err="1">
                <a:latin typeface="Century Gothic"/>
                <a:ea typeface="+mn-lt"/>
                <a:cs typeface="Segoe UI"/>
              </a:rPr>
              <a:t>tôt</a:t>
            </a:r>
            <a:r>
              <a:rPr lang="en-US" sz="1600" b="1" dirty="0">
                <a:latin typeface="Century Gothic"/>
                <a:ea typeface="+mn-lt"/>
                <a:cs typeface="Segoe UI"/>
              </a:rPr>
              <a:t> pour </a:t>
            </a:r>
            <a:r>
              <a:rPr lang="en-US" sz="1600" b="1" err="1">
                <a:latin typeface="Century Gothic"/>
                <a:ea typeface="+mn-lt"/>
                <a:cs typeface="Segoe UI"/>
              </a:rPr>
              <a:t>prédire</a:t>
            </a:r>
            <a:endParaRPr lang="en-US" sz="1600" b="1">
              <a:latin typeface="Century Gothic"/>
              <a:ea typeface="+mn-lt"/>
              <a:cs typeface="Segoe UI"/>
            </a:endParaRPr>
          </a:p>
          <a:p>
            <a:pPr marL="285750" indent="-285750">
              <a:lnSpc>
                <a:spcPct val="150000"/>
              </a:lnSpc>
              <a:buFont typeface="Wingdings" panose="05000000000000000000" pitchFamily="2" charset="2"/>
              <a:buChar char="q"/>
            </a:pPr>
            <a:endParaRPr lang="en-US" sz="1600" b="1" dirty="0">
              <a:latin typeface="Century Gothic"/>
              <a:ea typeface="+mn-lt"/>
              <a:cs typeface="Segoe UI"/>
            </a:endParaRPr>
          </a:p>
          <a:p>
            <a:pPr>
              <a:lnSpc>
                <a:spcPct val="150000"/>
              </a:lnSpc>
            </a:pPr>
            <a:r>
              <a:rPr lang="en-US" sz="2400" b="1" dirty="0">
                <a:latin typeface="Verdana"/>
                <a:ea typeface="+mn-lt"/>
                <a:cs typeface="+mn-lt"/>
              </a:rPr>
              <a:t>CUISINER</a:t>
            </a:r>
            <a:endParaRPr lang="en-US" sz="2400" dirty="0">
              <a:solidFill>
                <a:srgbClr val="808080"/>
              </a:solidFill>
              <a:latin typeface="Verdana"/>
              <a:ea typeface="+mn-lt"/>
              <a:cs typeface="Segoe UI"/>
            </a:endParaRPr>
          </a:p>
          <a:p>
            <a:pPr marL="742950" lvl="1" indent="-285750">
              <a:lnSpc>
                <a:spcPct val="150000"/>
              </a:lnSpc>
              <a:buFont typeface="Wingdings" panose="05000000000000000000" pitchFamily="2" charset="2"/>
              <a:buChar char="q"/>
            </a:pPr>
            <a:r>
              <a:rPr lang="en-US" sz="1600" b="1" dirty="0" err="1">
                <a:latin typeface="Century Gothic"/>
                <a:ea typeface="+mn-lt"/>
                <a:cs typeface="Segoe UI"/>
              </a:rPr>
              <a:t>Avoir</a:t>
            </a:r>
            <a:r>
              <a:rPr lang="en-US" sz="1600" b="1" dirty="0">
                <a:latin typeface="Century Gothic"/>
                <a:ea typeface="+mn-lt"/>
                <a:cs typeface="Segoe UI"/>
              </a:rPr>
              <a:t> </a:t>
            </a:r>
            <a:r>
              <a:rPr lang="en-US" sz="1600" b="1" dirty="0" err="1">
                <a:latin typeface="Century Gothic"/>
                <a:ea typeface="+mn-lt"/>
                <a:cs typeface="Segoe UI"/>
              </a:rPr>
              <a:t>besoin</a:t>
            </a:r>
            <a:r>
              <a:rPr lang="en-US" sz="1600" b="1" dirty="0">
                <a:latin typeface="Century Gothic"/>
                <a:ea typeface="+mn-lt"/>
                <a:cs typeface="Segoe UI"/>
              </a:rPr>
              <a:t> </a:t>
            </a:r>
            <a:r>
              <a:rPr lang="en-US" sz="1600" b="1" dirty="0" err="1">
                <a:latin typeface="Century Gothic"/>
                <a:ea typeface="+mn-lt"/>
                <a:cs typeface="Segoe UI"/>
              </a:rPr>
              <a:t>d'aide</a:t>
            </a:r>
            <a:endParaRPr lang="en-US" dirty="0" err="1"/>
          </a:p>
          <a:p>
            <a:pPr marL="742950" lvl="1" indent="-285750">
              <a:lnSpc>
                <a:spcPct val="150000"/>
              </a:lnSpc>
              <a:buFont typeface="Wingdings" panose="05000000000000000000" pitchFamily="2" charset="2"/>
              <a:buChar char="q"/>
            </a:pPr>
            <a:r>
              <a:rPr lang="en-US" sz="1600" b="1" dirty="0">
                <a:latin typeface="Century Gothic"/>
                <a:ea typeface="+mn-lt"/>
                <a:cs typeface="Segoe UI"/>
              </a:rPr>
              <a:t>Se </a:t>
            </a:r>
            <a:r>
              <a:rPr lang="en-US" sz="1600" b="1" err="1">
                <a:latin typeface="Century Gothic"/>
                <a:ea typeface="+mn-lt"/>
                <a:cs typeface="Segoe UI"/>
              </a:rPr>
              <a:t>débrouiller</a:t>
            </a:r>
            <a:r>
              <a:rPr lang="en-US" sz="1600" b="1" dirty="0">
                <a:latin typeface="Century Gothic"/>
                <a:ea typeface="+mn-lt"/>
                <a:cs typeface="Segoe UI"/>
              </a:rPr>
              <a:t> seul</a:t>
            </a:r>
            <a:endParaRPr lang="en-US" dirty="0"/>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dirty="0" err="1">
                <a:latin typeface="Century Gothic"/>
                <a:ea typeface="+mn-lt"/>
                <a:cs typeface="Segoe UI"/>
              </a:rPr>
              <a:t>tôt</a:t>
            </a:r>
            <a:r>
              <a:rPr lang="en-US" sz="1600" b="1" dirty="0">
                <a:latin typeface="Century Gothic"/>
                <a:ea typeface="+mn-lt"/>
                <a:cs typeface="Segoe UI"/>
              </a:rPr>
              <a:t> pour </a:t>
            </a:r>
            <a:r>
              <a:rPr lang="en-US" sz="1600" b="1" dirty="0" err="1">
                <a:latin typeface="Century Gothic"/>
                <a:ea typeface="+mn-lt"/>
                <a:cs typeface="Segoe UI"/>
              </a:rPr>
              <a:t>prédire</a:t>
            </a:r>
            <a:endParaRPr lang="en-US" sz="1600" b="1" dirty="0">
              <a:latin typeface="Century Gothic"/>
              <a:ea typeface="+mn-lt"/>
              <a:cs typeface="Segoe UI"/>
            </a:endParaRPr>
          </a:p>
          <a:p>
            <a:pPr marL="285750" indent="-285750">
              <a:lnSpc>
                <a:spcPct val="150000"/>
              </a:lnSpc>
              <a:buFont typeface="Wingdings" panose="05000000000000000000" pitchFamily="2" charset="2"/>
              <a:buChar char="q"/>
            </a:pPr>
            <a:endParaRPr lang="en-US" sz="1600" dirty="0">
              <a:solidFill>
                <a:srgbClr val="808080"/>
              </a:solidFill>
              <a:latin typeface="Century Gothic"/>
              <a:cs typeface="Segoe UI"/>
            </a:endParaRPr>
          </a:p>
          <a:p>
            <a:pPr>
              <a:lnSpc>
                <a:spcPct val="150000"/>
              </a:lnSpc>
            </a:pPr>
            <a:r>
              <a:rPr lang="en-US" sz="2400" b="1" dirty="0">
                <a:solidFill>
                  <a:srgbClr val="000000"/>
                </a:solidFill>
                <a:latin typeface="Verdana"/>
                <a:ea typeface="Verdana"/>
                <a:cs typeface="Segoe UI"/>
              </a:rPr>
              <a:t>FINANCES</a:t>
            </a:r>
          </a:p>
          <a:p>
            <a:pPr marL="742950" lvl="1" indent="-285750">
              <a:lnSpc>
                <a:spcPct val="150000"/>
              </a:lnSpc>
              <a:buFont typeface="Wingdings" panose="05000000000000000000" pitchFamily="2" charset="2"/>
              <a:buChar char="q"/>
            </a:pPr>
            <a:r>
              <a:rPr lang="en-US" sz="1600" b="1" dirty="0" err="1">
                <a:latin typeface="Century Gothic"/>
                <a:ea typeface="+mn-lt"/>
                <a:cs typeface="Segoe UI"/>
              </a:rPr>
              <a:t>Avoir</a:t>
            </a:r>
            <a:r>
              <a:rPr lang="en-US" sz="1600" b="1" dirty="0">
                <a:latin typeface="Century Gothic"/>
                <a:ea typeface="+mn-lt"/>
                <a:cs typeface="Segoe UI"/>
              </a:rPr>
              <a:t> </a:t>
            </a:r>
            <a:r>
              <a:rPr lang="en-US" sz="1600" b="1" dirty="0" err="1">
                <a:latin typeface="Century Gothic"/>
                <a:ea typeface="+mn-lt"/>
                <a:cs typeface="Segoe UI"/>
              </a:rPr>
              <a:t>besoin</a:t>
            </a:r>
            <a:r>
              <a:rPr lang="en-US" sz="1600" b="1" dirty="0">
                <a:latin typeface="Century Gothic"/>
                <a:ea typeface="+mn-lt"/>
                <a:cs typeface="Segoe UI"/>
              </a:rPr>
              <a:t> </a:t>
            </a:r>
            <a:r>
              <a:rPr lang="en-US" sz="1600" b="1" dirty="0" err="1">
                <a:latin typeface="Century Gothic"/>
                <a:ea typeface="+mn-lt"/>
                <a:cs typeface="Segoe UI"/>
              </a:rPr>
              <a:t>d'aide</a:t>
            </a:r>
            <a:endParaRPr lang="en-US" sz="1600" b="1" dirty="0">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Se </a:t>
            </a:r>
            <a:r>
              <a:rPr lang="en-US" sz="1600" b="1" err="1">
                <a:latin typeface="Century Gothic"/>
                <a:ea typeface="+mn-lt"/>
                <a:cs typeface="Segoe UI"/>
              </a:rPr>
              <a:t>débrouiller</a:t>
            </a:r>
            <a:r>
              <a:rPr lang="en-US" sz="1600" b="1" dirty="0">
                <a:latin typeface="Century Gothic"/>
                <a:ea typeface="+mn-lt"/>
                <a:cs typeface="Segoe UI"/>
              </a:rPr>
              <a:t> seul</a:t>
            </a:r>
            <a:endParaRPr lang="en-US" dirty="0"/>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dirty="0" err="1">
                <a:latin typeface="Century Gothic"/>
                <a:ea typeface="+mn-lt"/>
                <a:cs typeface="Segoe UI"/>
              </a:rPr>
              <a:t>tôt</a:t>
            </a:r>
            <a:r>
              <a:rPr lang="en-US" sz="1600" b="1" dirty="0">
                <a:latin typeface="Century Gothic"/>
                <a:ea typeface="+mn-lt"/>
                <a:cs typeface="Segoe UI"/>
              </a:rPr>
              <a:t> pour </a:t>
            </a:r>
            <a:r>
              <a:rPr lang="en-US" sz="1600" b="1" dirty="0" err="1">
                <a:latin typeface="Century Gothic"/>
                <a:ea typeface="+mn-lt"/>
                <a:cs typeface="Segoe UI"/>
              </a:rPr>
              <a:t>prédire</a:t>
            </a:r>
            <a:endParaRPr lang="en-US" sz="1600" b="1" dirty="0">
              <a:latin typeface="Century Gothic"/>
              <a:ea typeface="+mn-lt"/>
              <a:cs typeface="Segoe UI"/>
            </a:endParaRPr>
          </a:p>
        </p:txBody>
      </p:sp>
      <p:pic>
        <p:nvPicPr>
          <p:cNvPr id="25" name="Picture 23">
            <a:extLst>
              <a:ext uri="{FF2B5EF4-FFF2-40B4-BE49-F238E27FC236}">
                <a16:creationId xmlns:a16="http://schemas.microsoft.com/office/drawing/2014/main" id="{FC283EA7-AC92-7942-DE48-912D9B01B4DA}"/>
              </a:ext>
            </a:extLst>
          </p:cNvPr>
          <p:cNvPicPr>
            <a:picLocks noChangeAspect="1"/>
          </p:cNvPicPr>
          <p:nvPr/>
        </p:nvPicPr>
        <p:blipFill>
          <a:blip r:embed="rId2"/>
          <a:stretch>
            <a:fillRect/>
          </a:stretch>
        </p:blipFill>
        <p:spPr>
          <a:xfrm>
            <a:off x="212538" y="3020825"/>
            <a:ext cx="1096615" cy="1069401"/>
          </a:xfrm>
          <a:prstGeom prst="rect">
            <a:avLst/>
          </a:prstGeom>
        </p:spPr>
      </p:pic>
      <p:pic>
        <p:nvPicPr>
          <p:cNvPr id="30" name="Picture 19">
            <a:extLst>
              <a:ext uri="{FF2B5EF4-FFF2-40B4-BE49-F238E27FC236}">
                <a16:creationId xmlns:a16="http://schemas.microsoft.com/office/drawing/2014/main" id="{D0E375B5-3883-CE04-3886-8E3EBE84D3AB}"/>
              </a:ext>
            </a:extLst>
          </p:cNvPr>
          <p:cNvPicPr>
            <a:picLocks noChangeAspect="1"/>
          </p:cNvPicPr>
          <p:nvPr/>
        </p:nvPicPr>
        <p:blipFill>
          <a:blip r:embed="rId3"/>
          <a:stretch>
            <a:fillRect/>
          </a:stretch>
        </p:blipFill>
        <p:spPr>
          <a:xfrm>
            <a:off x="254206" y="5691293"/>
            <a:ext cx="944941" cy="804333"/>
          </a:xfrm>
          <a:prstGeom prst="rect">
            <a:avLst/>
          </a:prstGeom>
        </p:spPr>
      </p:pic>
      <p:pic>
        <p:nvPicPr>
          <p:cNvPr id="32" name="Picture 23">
            <a:extLst>
              <a:ext uri="{FF2B5EF4-FFF2-40B4-BE49-F238E27FC236}">
                <a16:creationId xmlns:a16="http://schemas.microsoft.com/office/drawing/2014/main" id="{09C6A4C2-1FA7-6D4B-5DEC-DE21E928C98A}"/>
              </a:ext>
            </a:extLst>
          </p:cNvPr>
          <p:cNvPicPr>
            <a:picLocks noChangeAspect="1"/>
          </p:cNvPicPr>
          <p:nvPr/>
        </p:nvPicPr>
        <p:blipFill>
          <a:blip r:embed="rId4"/>
          <a:stretch>
            <a:fillRect/>
          </a:stretch>
        </p:blipFill>
        <p:spPr>
          <a:xfrm>
            <a:off x="226085" y="5018495"/>
            <a:ext cx="940405" cy="916214"/>
          </a:xfrm>
          <a:prstGeom prst="rect">
            <a:avLst/>
          </a:prstGeom>
        </p:spPr>
      </p:pic>
      <p:pic>
        <p:nvPicPr>
          <p:cNvPr id="5" name="Picture 4">
            <a:extLst>
              <a:ext uri="{FF2B5EF4-FFF2-40B4-BE49-F238E27FC236}">
                <a16:creationId xmlns:a16="http://schemas.microsoft.com/office/drawing/2014/main" id="{DCEFB34B-6BCC-3B72-74DB-BD37CE825FF3}"/>
              </a:ext>
            </a:extLst>
          </p:cNvPr>
          <p:cNvPicPr>
            <a:picLocks noChangeAspect="1"/>
          </p:cNvPicPr>
          <p:nvPr/>
        </p:nvPicPr>
        <p:blipFill>
          <a:blip r:embed="rId5"/>
          <a:stretch>
            <a:fillRect/>
          </a:stretch>
        </p:blipFill>
        <p:spPr>
          <a:xfrm>
            <a:off x="701338" y="8309311"/>
            <a:ext cx="685800" cy="653143"/>
          </a:xfrm>
          <a:prstGeom prst="rect">
            <a:avLst/>
          </a:prstGeom>
        </p:spPr>
      </p:pic>
      <p:pic>
        <p:nvPicPr>
          <p:cNvPr id="6" name="Picture 5">
            <a:extLst>
              <a:ext uri="{FF2B5EF4-FFF2-40B4-BE49-F238E27FC236}">
                <a16:creationId xmlns:a16="http://schemas.microsoft.com/office/drawing/2014/main" id="{4AAEEED2-7F0F-73AB-0128-F45BFEB677F2}"/>
              </a:ext>
            </a:extLst>
          </p:cNvPr>
          <p:cNvPicPr>
            <a:picLocks noChangeAspect="1"/>
          </p:cNvPicPr>
          <p:nvPr/>
        </p:nvPicPr>
        <p:blipFill>
          <a:blip r:embed="rId6"/>
          <a:stretch>
            <a:fillRect/>
          </a:stretch>
        </p:blipFill>
        <p:spPr>
          <a:xfrm>
            <a:off x="277937" y="8457672"/>
            <a:ext cx="457200" cy="457200"/>
          </a:xfrm>
          <a:prstGeom prst="rect">
            <a:avLst/>
          </a:prstGeom>
        </p:spPr>
      </p:pic>
      <p:pic>
        <p:nvPicPr>
          <p:cNvPr id="7" name="Picture 6">
            <a:extLst>
              <a:ext uri="{FF2B5EF4-FFF2-40B4-BE49-F238E27FC236}">
                <a16:creationId xmlns:a16="http://schemas.microsoft.com/office/drawing/2014/main" id="{DBFF9773-FE5C-9603-88D2-AC1FF514B331}"/>
              </a:ext>
            </a:extLst>
          </p:cNvPr>
          <p:cNvPicPr>
            <a:picLocks noChangeAspect="1"/>
          </p:cNvPicPr>
          <p:nvPr/>
        </p:nvPicPr>
        <p:blipFill>
          <a:blip r:embed="rId7"/>
          <a:stretch>
            <a:fillRect/>
          </a:stretch>
        </p:blipFill>
        <p:spPr>
          <a:xfrm>
            <a:off x="487284" y="3942129"/>
            <a:ext cx="571500" cy="555171"/>
          </a:xfrm>
          <a:prstGeom prst="rect">
            <a:avLst/>
          </a:prstGeom>
        </p:spPr>
      </p:pic>
      <p:pic>
        <p:nvPicPr>
          <p:cNvPr id="8" name="Picture 7" descr="A book and a pencil&#10;&#10;Description automatically generated">
            <a:extLst>
              <a:ext uri="{FF2B5EF4-FFF2-40B4-BE49-F238E27FC236}">
                <a16:creationId xmlns:a16="http://schemas.microsoft.com/office/drawing/2014/main" id="{5875683B-A814-A764-25DA-D4C0FF5CCF98}"/>
              </a:ext>
            </a:extLst>
          </p:cNvPr>
          <p:cNvPicPr>
            <a:picLocks noChangeAspect="1"/>
          </p:cNvPicPr>
          <p:nvPr/>
        </p:nvPicPr>
        <p:blipFill rotWithShape="1">
          <a:blip r:embed="rId8"/>
          <a:srcRect l="-484" r="1527" b="4210"/>
          <a:stretch/>
        </p:blipFill>
        <p:spPr>
          <a:xfrm>
            <a:off x="130630" y="7087521"/>
            <a:ext cx="1189453" cy="1232029"/>
          </a:xfrm>
          <a:prstGeom prst="rect">
            <a:avLst/>
          </a:prstGeom>
        </p:spPr>
      </p:pic>
      <p:sp>
        <p:nvSpPr>
          <p:cNvPr id="10" name="TextBox 9">
            <a:extLst>
              <a:ext uri="{FF2B5EF4-FFF2-40B4-BE49-F238E27FC236}">
                <a16:creationId xmlns:a16="http://schemas.microsoft.com/office/drawing/2014/main" id="{441FCED4-3434-10DB-A341-5C909ACA61F4}"/>
              </a:ext>
            </a:extLst>
          </p:cNvPr>
          <p:cNvSpPr txBox="1"/>
          <p:nvPr/>
        </p:nvSpPr>
        <p:spPr>
          <a:xfrm>
            <a:off x="4916" y="8964561"/>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a:solidFill>
                  <a:srgbClr val="272727"/>
                </a:solidFill>
                <a:latin typeface="-apple-system"/>
                <a:cs typeface="Segoe UI"/>
              </a:rPr>
              <a:t>Images used are from </a:t>
            </a:r>
            <a:r>
              <a:rPr lang="en-US" sz="600" i="1" err="1">
                <a:solidFill>
                  <a:srgbClr val="272727"/>
                </a:solidFill>
                <a:latin typeface="-apple-system"/>
                <a:cs typeface="Segoe UI"/>
              </a:rPr>
              <a:t>ParticiPics</a:t>
            </a:r>
            <a:r>
              <a:rPr lang="en-US" sz="600" i="1">
                <a:solidFill>
                  <a:srgbClr val="272727"/>
                </a:solidFill>
                <a:latin typeface="-apple-system"/>
                <a:cs typeface="Segoe UI"/>
              </a:rPr>
              <a:t> – a free, searchable database of pictographic images developed by the Aphasia Institute, </a:t>
            </a:r>
            <a:r>
              <a:rPr lang="en-US" sz="600">
                <a:latin typeface="-apple-system"/>
                <a:cs typeface="Segoe UI"/>
              </a:rPr>
              <a:t>​</a:t>
            </a:r>
            <a:r>
              <a:rPr lang="en-US" sz="600" i="1" u="sng">
                <a:solidFill>
                  <a:srgbClr val="0563C1"/>
                </a:solidFill>
                <a:latin typeface="-apple-system"/>
                <a:cs typeface="Segoe UI"/>
                <a:hlinkClick r:id="rId9"/>
              </a:rPr>
              <a:t>https://www.aphasia.ca/participics</a:t>
            </a:r>
            <a:endParaRPr lang="en-US"/>
          </a:p>
        </p:txBody>
      </p:sp>
      <p:pic>
        <p:nvPicPr>
          <p:cNvPr id="9" name="Picture 15">
            <a:extLst>
              <a:ext uri="{FF2B5EF4-FFF2-40B4-BE49-F238E27FC236}">
                <a16:creationId xmlns:a16="http://schemas.microsoft.com/office/drawing/2014/main" id="{6CF9D3DA-BCBF-DA50-3257-1331B32438E9}"/>
              </a:ext>
            </a:extLst>
          </p:cNvPr>
          <p:cNvPicPr>
            <a:picLocks noChangeAspect="1"/>
          </p:cNvPicPr>
          <p:nvPr/>
        </p:nvPicPr>
        <p:blipFill>
          <a:blip r:embed="rId10"/>
          <a:stretch>
            <a:fillRect/>
          </a:stretch>
        </p:blipFill>
        <p:spPr>
          <a:xfrm flipH="1">
            <a:off x="290677" y="1174857"/>
            <a:ext cx="958645" cy="917699"/>
          </a:xfrm>
          <a:prstGeom prst="rect">
            <a:avLst/>
          </a:prstGeom>
        </p:spPr>
      </p:pic>
      <p:sp>
        <p:nvSpPr>
          <p:cNvPr id="3" name="TextBox 5">
            <a:extLst>
              <a:ext uri="{FF2B5EF4-FFF2-40B4-BE49-F238E27FC236}">
                <a16:creationId xmlns:a16="http://schemas.microsoft.com/office/drawing/2014/main" id="{DEBF19F5-78B6-91B5-4E37-AC17FD39A4E1}"/>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11" name="TextBox 23">
            <a:extLst>
              <a:ext uri="{FF2B5EF4-FFF2-40B4-BE49-F238E27FC236}">
                <a16:creationId xmlns:a16="http://schemas.microsoft.com/office/drawing/2014/main" id="{CB15F121-81AA-14CB-2620-2DB0C83CBD82}"/>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Nos </a:t>
            </a:r>
            <a:r>
              <a:rPr lang="en-CA" sz="2000" b="1" u="sng" dirty="0">
                <a:latin typeface="Century Gothic"/>
              </a:rPr>
              <a:t>OBJECTIFS</a:t>
            </a:r>
            <a:r>
              <a:rPr lang="en-CA" sz="2000" dirty="0">
                <a:latin typeface="Century Gothic"/>
              </a:rPr>
              <a:t> pour la </a:t>
            </a:r>
            <a:r>
              <a:rPr lang="en-CA" sz="2000" b="1" dirty="0">
                <a:latin typeface="Century Gothic"/>
              </a:rPr>
              <a:t>sortie</a:t>
            </a:r>
            <a:r>
              <a:rPr lang="en-CA" sz="2000" dirty="0">
                <a:latin typeface="Century Gothic"/>
              </a:rPr>
              <a:t> de </a:t>
            </a:r>
            <a:r>
              <a:rPr lang="en-CA" sz="2000" err="1">
                <a:latin typeface="Century Gothic"/>
              </a:rPr>
              <a:t>l'hôpital</a:t>
            </a:r>
            <a:r>
              <a:rPr lang="en-CA" sz="2000" dirty="0">
                <a:latin typeface="Century Gothic"/>
              </a:rPr>
              <a:t>. </a:t>
            </a:r>
          </a:p>
          <a:p>
            <a:r>
              <a:rPr lang="en-CA" sz="2000" b="1" u="sng" dirty="0">
                <a:latin typeface="Century Gothic"/>
              </a:rPr>
              <a:t>Les </a:t>
            </a:r>
            <a:r>
              <a:rPr lang="en-CA" sz="2000" b="1" u="sng" dirty="0" err="1">
                <a:latin typeface="Century Gothic"/>
              </a:rPr>
              <a:t>objectifs</a:t>
            </a:r>
            <a:r>
              <a:rPr lang="en-CA" sz="2000" b="1" u="sng" dirty="0">
                <a:latin typeface="Century Gothic"/>
              </a:rPr>
              <a:t> </a:t>
            </a:r>
            <a:r>
              <a:rPr lang="en-CA" sz="2000" b="1" u="sng" dirty="0" err="1">
                <a:latin typeface="Century Gothic"/>
              </a:rPr>
              <a:t>peuvent</a:t>
            </a:r>
            <a:r>
              <a:rPr lang="en-CA" sz="2000" b="1" u="sng" dirty="0">
                <a:latin typeface="Century Gothic"/>
              </a:rPr>
              <a:t> changer</a:t>
            </a:r>
          </a:p>
        </p:txBody>
      </p:sp>
      <p:pic>
        <p:nvPicPr>
          <p:cNvPr id="13" name="Picture 12">
            <a:extLst>
              <a:ext uri="{FF2B5EF4-FFF2-40B4-BE49-F238E27FC236}">
                <a16:creationId xmlns:a16="http://schemas.microsoft.com/office/drawing/2014/main" id="{0DDE9184-A6C0-7013-8BA4-20D6A41C1D09}"/>
              </a:ext>
            </a:extLst>
          </p:cNvPr>
          <p:cNvPicPr>
            <a:picLocks noChangeAspect="1"/>
          </p:cNvPicPr>
          <p:nvPr/>
        </p:nvPicPr>
        <p:blipFill>
          <a:blip r:embed="rId11"/>
          <a:stretch>
            <a:fillRect/>
          </a:stretch>
        </p:blipFill>
        <p:spPr>
          <a:xfrm>
            <a:off x="313932" y="124287"/>
            <a:ext cx="523875" cy="523875"/>
          </a:xfrm>
          <a:prstGeom prst="rect">
            <a:avLst/>
          </a:prstGeom>
        </p:spPr>
      </p:pic>
      <p:pic>
        <p:nvPicPr>
          <p:cNvPr id="15" name="Picture 14" descr="Icon&#10;&#10;Description automatically generated">
            <a:extLst>
              <a:ext uri="{FF2B5EF4-FFF2-40B4-BE49-F238E27FC236}">
                <a16:creationId xmlns:a16="http://schemas.microsoft.com/office/drawing/2014/main" id="{0C163C91-9094-392E-D420-9DD3B9014653}"/>
              </a:ext>
            </a:extLst>
          </p:cNvPr>
          <p:cNvPicPr>
            <a:picLocks noChangeAspect="1"/>
          </p:cNvPicPr>
          <p:nvPr/>
        </p:nvPicPr>
        <p:blipFill>
          <a:blip r:embed="rId12"/>
          <a:stretch>
            <a:fillRect/>
          </a:stretch>
        </p:blipFill>
        <p:spPr>
          <a:xfrm>
            <a:off x="6361843" y="-7310"/>
            <a:ext cx="485058" cy="530021"/>
          </a:xfrm>
          <a:prstGeom prst="rect">
            <a:avLst/>
          </a:prstGeom>
        </p:spPr>
      </p:pic>
      <p:pic>
        <p:nvPicPr>
          <p:cNvPr id="17" name="Picture 16" descr="A person in a wheelchair&#10;&#10;Description automatically generated">
            <a:extLst>
              <a:ext uri="{FF2B5EF4-FFF2-40B4-BE49-F238E27FC236}">
                <a16:creationId xmlns:a16="http://schemas.microsoft.com/office/drawing/2014/main" id="{236DE834-9536-6BBA-EBB0-75DB7CC08946}"/>
              </a:ext>
            </a:extLst>
          </p:cNvPr>
          <p:cNvPicPr>
            <a:picLocks noChangeAspect="1"/>
          </p:cNvPicPr>
          <p:nvPr/>
        </p:nvPicPr>
        <p:blipFill rotWithShape="1">
          <a:blip r:embed="rId13"/>
          <a:srcRect l="1530" t="21081" r="2941" b="13147"/>
          <a:stretch/>
        </p:blipFill>
        <p:spPr>
          <a:xfrm>
            <a:off x="4320889" y="678169"/>
            <a:ext cx="2491356" cy="531073"/>
          </a:xfrm>
          <a:prstGeom prst="rect">
            <a:avLst/>
          </a:prstGeom>
        </p:spPr>
      </p:pic>
    </p:spTree>
    <p:extLst>
      <p:ext uri="{BB962C8B-B14F-4D97-AF65-F5344CB8AC3E}">
        <p14:creationId xmlns:p14="http://schemas.microsoft.com/office/powerpoint/2010/main" val="178042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FF9773-FE5C-9603-88D2-AC1FF514B331}"/>
              </a:ext>
            </a:extLst>
          </p:cNvPr>
          <p:cNvPicPr>
            <a:picLocks noChangeAspect="1"/>
          </p:cNvPicPr>
          <p:nvPr/>
        </p:nvPicPr>
        <p:blipFill>
          <a:blip r:embed="rId2"/>
          <a:stretch>
            <a:fillRect/>
          </a:stretch>
        </p:blipFill>
        <p:spPr>
          <a:xfrm>
            <a:off x="801529" y="4295320"/>
            <a:ext cx="571500" cy="555171"/>
          </a:xfrm>
          <a:prstGeom prst="rect">
            <a:avLst/>
          </a:prstGeom>
        </p:spPr>
      </p:pic>
      <p:sp>
        <p:nvSpPr>
          <p:cNvPr id="10" name="TextBox 9">
            <a:extLst>
              <a:ext uri="{FF2B5EF4-FFF2-40B4-BE49-F238E27FC236}">
                <a16:creationId xmlns:a16="http://schemas.microsoft.com/office/drawing/2014/main" id="{441FCED4-3434-10DB-A341-5C909ACA61F4}"/>
              </a:ext>
            </a:extLst>
          </p:cNvPr>
          <p:cNvSpPr txBox="1"/>
          <p:nvPr/>
        </p:nvSpPr>
        <p:spPr>
          <a:xfrm>
            <a:off x="4916" y="8964561"/>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a:solidFill>
                  <a:srgbClr val="272727"/>
                </a:solidFill>
                <a:latin typeface="-apple-system"/>
                <a:cs typeface="Segoe UI"/>
              </a:rPr>
              <a:t>Images used are from </a:t>
            </a:r>
            <a:r>
              <a:rPr lang="en-US" sz="600" i="1" err="1">
                <a:solidFill>
                  <a:srgbClr val="272727"/>
                </a:solidFill>
                <a:latin typeface="-apple-system"/>
                <a:cs typeface="Segoe UI"/>
              </a:rPr>
              <a:t>ParticiPics</a:t>
            </a:r>
            <a:r>
              <a:rPr lang="en-US" sz="600" i="1">
                <a:solidFill>
                  <a:srgbClr val="272727"/>
                </a:solidFill>
                <a:latin typeface="-apple-system"/>
                <a:cs typeface="Segoe UI"/>
              </a:rPr>
              <a:t> – a free, searchable database of pictographic images developed by the Aphasia Institute, </a:t>
            </a:r>
            <a:r>
              <a:rPr lang="en-US" sz="600">
                <a:latin typeface="-apple-system"/>
                <a:cs typeface="Segoe UI"/>
              </a:rPr>
              <a:t>​</a:t>
            </a:r>
            <a:r>
              <a:rPr lang="en-US" sz="600" i="1" u="sng">
                <a:solidFill>
                  <a:srgbClr val="0563C1"/>
                </a:solidFill>
                <a:latin typeface="-apple-system"/>
                <a:cs typeface="Segoe UI"/>
                <a:hlinkClick r:id="rId3"/>
              </a:rPr>
              <a:t>https://www.aphasia.ca/participics</a:t>
            </a:r>
            <a:endParaRPr lang="en-US"/>
          </a:p>
        </p:txBody>
      </p:sp>
      <p:pic>
        <p:nvPicPr>
          <p:cNvPr id="3" name="Picture 2">
            <a:extLst>
              <a:ext uri="{FF2B5EF4-FFF2-40B4-BE49-F238E27FC236}">
                <a16:creationId xmlns:a16="http://schemas.microsoft.com/office/drawing/2014/main" id="{4AC98187-B2F4-847F-E13C-AB51DA761CA8}"/>
              </a:ext>
            </a:extLst>
          </p:cNvPr>
          <p:cNvPicPr>
            <a:picLocks noChangeAspect="1"/>
          </p:cNvPicPr>
          <p:nvPr/>
        </p:nvPicPr>
        <p:blipFill>
          <a:blip r:embed="rId4"/>
          <a:stretch>
            <a:fillRect/>
          </a:stretch>
        </p:blipFill>
        <p:spPr>
          <a:xfrm>
            <a:off x="150725" y="5836145"/>
            <a:ext cx="676275" cy="676275"/>
          </a:xfrm>
          <a:prstGeom prst="rect">
            <a:avLst/>
          </a:prstGeom>
        </p:spPr>
      </p:pic>
      <p:pic>
        <p:nvPicPr>
          <p:cNvPr id="11" name="Picture 10">
            <a:extLst>
              <a:ext uri="{FF2B5EF4-FFF2-40B4-BE49-F238E27FC236}">
                <a16:creationId xmlns:a16="http://schemas.microsoft.com/office/drawing/2014/main" id="{47142B18-5804-1578-E29F-6CC82D6D74FF}"/>
              </a:ext>
            </a:extLst>
          </p:cNvPr>
          <p:cNvPicPr>
            <a:picLocks noChangeAspect="1"/>
          </p:cNvPicPr>
          <p:nvPr/>
        </p:nvPicPr>
        <p:blipFill>
          <a:blip r:embed="rId5"/>
          <a:stretch>
            <a:fillRect/>
          </a:stretch>
        </p:blipFill>
        <p:spPr>
          <a:xfrm>
            <a:off x="827206" y="5832555"/>
            <a:ext cx="581025" cy="619125"/>
          </a:xfrm>
          <a:prstGeom prst="rect">
            <a:avLst/>
          </a:prstGeom>
        </p:spPr>
      </p:pic>
      <p:pic>
        <p:nvPicPr>
          <p:cNvPr id="12" name="Picture 11">
            <a:extLst>
              <a:ext uri="{FF2B5EF4-FFF2-40B4-BE49-F238E27FC236}">
                <a16:creationId xmlns:a16="http://schemas.microsoft.com/office/drawing/2014/main" id="{2F2E3224-38B3-CC56-9FD1-A4380FCBEF52}"/>
              </a:ext>
            </a:extLst>
          </p:cNvPr>
          <p:cNvPicPr>
            <a:picLocks noChangeAspect="1"/>
          </p:cNvPicPr>
          <p:nvPr/>
        </p:nvPicPr>
        <p:blipFill>
          <a:blip r:embed="rId6"/>
          <a:stretch>
            <a:fillRect/>
          </a:stretch>
        </p:blipFill>
        <p:spPr>
          <a:xfrm>
            <a:off x="204550" y="832744"/>
            <a:ext cx="600075" cy="581025"/>
          </a:xfrm>
          <a:prstGeom prst="rect">
            <a:avLst/>
          </a:prstGeom>
        </p:spPr>
      </p:pic>
      <p:pic>
        <p:nvPicPr>
          <p:cNvPr id="13" name="Picture 12">
            <a:extLst>
              <a:ext uri="{FF2B5EF4-FFF2-40B4-BE49-F238E27FC236}">
                <a16:creationId xmlns:a16="http://schemas.microsoft.com/office/drawing/2014/main" id="{C4CDA1AE-801C-B31E-767D-9E3204634C3F}"/>
              </a:ext>
            </a:extLst>
          </p:cNvPr>
          <p:cNvPicPr>
            <a:picLocks noChangeAspect="1"/>
          </p:cNvPicPr>
          <p:nvPr/>
        </p:nvPicPr>
        <p:blipFill>
          <a:blip r:embed="rId7"/>
          <a:stretch>
            <a:fillRect/>
          </a:stretch>
        </p:blipFill>
        <p:spPr>
          <a:xfrm>
            <a:off x="591904" y="2472569"/>
            <a:ext cx="638175" cy="638175"/>
          </a:xfrm>
          <a:prstGeom prst="rect">
            <a:avLst/>
          </a:prstGeom>
        </p:spPr>
      </p:pic>
      <p:pic>
        <p:nvPicPr>
          <p:cNvPr id="14" name="Picture 13">
            <a:extLst>
              <a:ext uri="{FF2B5EF4-FFF2-40B4-BE49-F238E27FC236}">
                <a16:creationId xmlns:a16="http://schemas.microsoft.com/office/drawing/2014/main" id="{29D47FDB-18A9-83AF-C17F-38D0B24EF83B}"/>
              </a:ext>
            </a:extLst>
          </p:cNvPr>
          <p:cNvPicPr>
            <a:picLocks noChangeAspect="1"/>
          </p:cNvPicPr>
          <p:nvPr/>
        </p:nvPicPr>
        <p:blipFill>
          <a:blip r:embed="rId8"/>
          <a:stretch>
            <a:fillRect/>
          </a:stretch>
        </p:blipFill>
        <p:spPr>
          <a:xfrm>
            <a:off x="950789" y="838913"/>
            <a:ext cx="352425" cy="381000"/>
          </a:xfrm>
          <a:prstGeom prst="rect">
            <a:avLst/>
          </a:prstGeom>
        </p:spPr>
      </p:pic>
      <p:pic>
        <p:nvPicPr>
          <p:cNvPr id="15" name="Picture 14">
            <a:extLst>
              <a:ext uri="{FF2B5EF4-FFF2-40B4-BE49-F238E27FC236}">
                <a16:creationId xmlns:a16="http://schemas.microsoft.com/office/drawing/2014/main" id="{D593AE85-07D3-54C6-4EF4-33B4087AB652}"/>
              </a:ext>
            </a:extLst>
          </p:cNvPr>
          <p:cNvPicPr>
            <a:picLocks noChangeAspect="1"/>
          </p:cNvPicPr>
          <p:nvPr/>
        </p:nvPicPr>
        <p:blipFill>
          <a:blip r:embed="rId9"/>
          <a:stretch>
            <a:fillRect/>
          </a:stretch>
        </p:blipFill>
        <p:spPr>
          <a:xfrm>
            <a:off x="776772" y="1402294"/>
            <a:ext cx="590551" cy="540328"/>
          </a:xfrm>
          <a:prstGeom prst="rect">
            <a:avLst/>
          </a:prstGeom>
        </p:spPr>
      </p:pic>
      <p:pic>
        <p:nvPicPr>
          <p:cNvPr id="16" name="Picture 15">
            <a:extLst>
              <a:ext uri="{FF2B5EF4-FFF2-40B4-BE49-F238E27FC236}">
                <a16:creationId xmlns:a16="http://schemas.microsoft.com/office/drawing/2014/main" id="{F0F02EC8-4911-60E4-AB4A-EFEC7AD82122}"/>
              </a:ext>
            </a:extLst>
          </p:cNvPr>
          <p:cNvPicPr>
            <a:picLocks noChangeAspect="1"/>
          </p:cNvPicPr>
          <p:nvPr/>
        </p:nvPicPr>
        <p:blipFill>
          <a:blip r:embed="rId10"/>
          <a:stretch>
            <a:fillRect/>
          </a:stretch>
        </p:blipFill>
        <p:spPr>
          <a:xfrm>
            <a:off x="587618" y="8152176"/>
            <a:ext cx="742950" cy="733425"/>
          </a:xfrm>
          <a:prstGeom prst="rect">
            <a:avLst/>
          </a:prstGeom>
        </p:spPr>
      </p:pic>
      <p:sp>
        <p:nvSpPr>
          <p:cNvPr id="5" name="TextBox 2">
            <a:extLst>
              <a:ext uri="{FF2B5EF4-FFF2-40B4-BE49-F238E27FC236}">
                <a16:creationId xmlns:a16="http://schemas.microsoft.com/office/drawing/2014/main" id="{B0DA506C-4B2D-B250-C5D4-A5829FC59DD6}"/>
              </a:ext>
            </a:extLst>
          </p:cNvPr>
          <p:cNvSpPr txBox="1"/>
          <p:nvPr/>
        </p:nvSpPr>
        <p:spPr>
          <a:xfrm>
            <a:off x="1341276" y="631628"/>
            <a:ext cx="5685798" cy="837479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mn-lt"/>
                <a:cs typeface="Segoe UI"/>
              </a:rPr>
              <a:t>PARLER</a:t>
            </a:r>
          </a:p>
          <a:p>
            <a:pPr marL="742950" lvl="1" indent="-285750">
              <a:lnSpc>
                <a:spcPct val="150000"/>
              </a:lnSpc>
              <a:buFont typeface="Wingdings" panose="05000000000000000000" pitchFamily="2" charset="2"/>
              <a:buChar char="q"/>
            </a:pPr>
            <a:r>
              <a:rPr lang="en-US" sz="1700" b="1" err="1">
                <a:latin typeface="Century Gothic"/>
                <a:ea typeface="+mn-lt"/>
                <a:cs typeface="Segoe UI"/>
              </a:rPr>
              <a:t>Indépendent</a:t>
            </a:r>
            <a:r>
              <a:rPr lang="en-US" sz="1700" b="1" dirty="0">
                <a:latin typeface="Century Gothic"/>
                <a:ea typeface="+mn-lt"/>
                <a:cs typeface="Segoe UI"/>
              </a:rPr>
              <a:t> </a:t>
            </a:r>
          </a:p>
          <a:p>
            <a:pPr marL="742950" lvl="1" indent="-285750">
              <a:lnSpc>
                <a:spcPct val="150000"/>
              </a:lnSpc>
              <a:buFont typeface="Wingdings" panose="05000000000000000000" pitchFamily="2" charset="2"/>
              <a:buChar char="q"/>
            </a:pPr>
            <a:r>
              <a:rPr lang="en-US" sz="1700" b="1" dirty="0">
                <a:latin typeface="Century Gothic"/>
                <a:cs typeface="Segoe UI"/>
              </a:rPr>
              <a:t>Mots       Phrases </a:t>
            </a:r>
            <a:r>
              <a:rPr lang="en-US" sz="1700" b="1" dirty="0" err="1">
                <a:latin typeface="Century Gothic"/>
                <a:cs typeface="Segoe UI"/>
              </a:rPr>
              <a:t>courtes</a:t>
            </a:r>
            <a:r>
              <a:rPr lang="en-US" sz="1700" b="1" dirty="0">
                <a:latin typeface="Century Gothic"/>
                <a:cs typeface="Segoe UI"/>
              </a:rPr>
              <a:t>       Phrases longues</a:t>
            </a:r>
          </a:p>
          <a:p>
            <a:pPr marL="742950" lvl="1" indent="-285750">
              <a:lnSpc>
                <a:spcPct val="150000"/>
              </a:lnSpc>
              <a:buFont typeface="Wingdings" panose="05000000000000000000" pitchFamily="2" charset="2"/>
              <a:buChar char="q"/>
            </a:pPr>
            <a:r>
              <a:rPr lang="en-US" sz="1700" b="1" dirty="0" err="1">
                <a:latin typeface="Century Gothic"/>
                <a:ea typeface="+mn-lt"/>
                <a:cs typeface="Segoe UI"/>
              </a:rPr>
              <a:t>Stratégies</a:t>
            </a:r>
            <a:r>
              <a:rPr lang="en-US" sz="1700" b="1" dirty="0">
                <a:latin typeface="Century Gothic"/>
                <a:ea typeface="+mn-lt"/>
                <a:cs typeface="Segoe UI"/>
              </a:rPr>
              <a:t>:________________________________</a:t>
            </a:r>
          </a:p>
          <a:p>
            <a:pPr>
              <a:lnSpc>
                <a:spcPct val="150000"/>
              </a:lnSpc>
            </a:pPr>
            <a:r>
              <a:rPr lang="en-US" sz="2400" b="1" dirty="0">
                <a:solidFill>
                  <a:srgbClr val="000000"/>
                </a:solidFill>
                <a:latin typeface="Verdana"/>
                <a:ea typeface="+mn-lt"/>
                <a:cs typeface="Calibri"/>
              </a:rPr>
              <a:t>ÉCOUTER</a:t>
            </a:r>
          </a:p>
          <a:p>
            <a:pPr marL="742950" lvl="1" indent="-285750">
              <a:lnSpc>
                <a:spcPct val="150000"/>
              </a:lnSpc>
              <a:buFont typeface="Wingdings,Sans-Serif" panose="05000000000000000000" pitchFamily="2" charset="2"/>
              <a:buChar char="q"/>
            </a:pPr>
            <a:r>
              <a:rPr lang="en-US" sz="1700" b="1" dirty="0" err="1">
                <a:latin typeface="Century Gothic"/>
                <a:ea typeface="+mn-lt"/>
                <a:cs typeface="Segoe UI"/>
              </a:rPr>
              <a:t>Indépendent</a:t>
            </a:r>
            <a:r>
              <a:rPr lang="en-US" sz="1700" b="1" dirty="0">
                <a:latin typeface="Century Gothic"/>
                <a:ea typeface="+mn-lt"/>
                <a:cs typeface="Segoe UI"/>
              </a:rPr>
              <a:t> </a:t>
            </a:r>
            <a:endParaRPr lang="en-US" sz="1700" dirty="0">
              <a:latin typeface="Century Gothic"/>
              <a:ea typeface="Calibri"/>
              <a:cs typeface="Segoe UI"/>
            </a:endParaRPr>
          </a:p>
          <a:p>
            <a:pPr marL="742950" lvl="1" indent="-285750">
              <a:lnSpc>
                <a:spcPct val="150000"/>
              </a:lnSpc>
              <a:buFont typeface="Wingdings,Sans-Serif" panose="05000000000000000000" pitchFamily="2" charset="2"/>
              <a:buChar char="q"/>
            </a:pPr>
            <a:r>
              <a:rPr lang="en-US" sz="1700" b="1" dirty="0">
                <a:latin typeface="Century Gothic"/>
                <a:ea typeface="+mn-lt"/>
                <a:cs typeface="Segoe UI"/>
              </a:rPr>
              <a:t>Mots       Phrases </a:t>
            </a:r>
            <a:r>
              <a:rPr lang="en-US" sz="1700" b="1" dirty="0" err="1">
                <a:latin typeface="Century Gothic"/>
                <a:ea typeface="+mn-lt"/>
                <a:cs typeface="Segoe UI"/>
              </a:rPr>
              <a:t>courtes</a:t>
            </a:r>
            <a:r>
              <a:rPr lang="en-US" sz="1700" b="1" dirty="0">
                <a:latin typeface="Century Gothic"/>
                <a:ea typeface="+mn-lt"/>
                <a:cs typeface="Segoe UI"/>
              </a:rPr>
              <a:t>       Phrases longues</a:t>
            </a:r>
            <a:endParaRPr lang="en-US" sz="1700" b="1" dirty="0">
              <a:ea typeface="+mn-lt"/>
              <a:cs typeface="+mn-lt"/>
            </a:endParaRPr>
          </a:p>
          <a:p>
            <a:pPr marL="742950" lvl="1" indent="-285750">
              <a:lnSpc>
                <a:spcPct val="150000"/>
              </a:lnSpc>
              <a:buFont typeface="Wingdings,Sans-Serif" panose="05000000000000000000" pitchFamily="2" charset="2"/>
              <a:buChar char="q"/>
            </a:pPr>
            <a:r>
              <a:rPr lang="en-US" sz="1700" b="1" dirty="0" err="1">
                <a:latin typeface="Century Gothic"/>
                <a:ea typeface="+mn-lt"/>
                <a:cs typeface="Segoe UI"/>
              </a:rPr>
              <a:t>Stratégies</a:t>
            </a:r>
            <a:r>
              <a:rPr lang="en-US" sz="1700" b="1" dirty="0">
                <a:latin typeface="Century Gothic"/>
                <a:ea typeface="+mn-lt"/>
                <a:cs typeface="Segoe UI"/>
              </a:rPr>
              <a:t>:________________________________</a:t>
            </a:r>
          </a:p>
          <a:p>
            <a:pPr>
              <a:lnSpc>
                <a:spcPct val="150000"/>
              </a:lnSpc>
            </a:pPr>
            <a:r>
              <a:rPr lang="en-US" sz="2400" b="1" dirty="0">
                <a:latin typeface="Verdana"/>
                <a:ea typeface="+mn-lt"/>
                <a:cs typeface="+mn-lt"/>
              </a:rPr>
              <a:t>LIRE</a:t>
            </a:r>
            <a:endParaRPr lang="en-US" sz="2400" b="1" dirty="0">
              <a:solidFill>
                <a:srgbClr val="000000"/>
              </a:solidFill>
              <a:latin typeface="Verdana"/>
              <a:ea typeface="+mn-lt"/>
              <a:cs typeface="Calibri"/>
            </a:endParaRPr>
          </a:p>
          <a:p>
            <a:pPr marL="742950" lvl="1" indent="-285750">
              <a:lnSpc>
                <a:spcPct val="150000"/>
              </a:lnSpc>
              <a:buFont typeface="Wingdings,Sans-Serif" panose="05000000000000000000" pitchFamily="2" charset="2"/>
              <a:buChar char="q"/>
            </a:pPr>
            <a:r>
              <a:rPr lang="en-US" sz="1700" b="1" dirty="0" err="1">
                <a:latin typeface="Century Gothic"/>
                <a:ea typeface="+mn-lt"/>
                <a:cs typeface="Segoe UI"/>
              </a:rPr>
              <a:t>Indépendent</a:t>
            </a:r>
            <a:r>
              <a:rPr lang="en-US" sz="1700" b="1" dirty="0">
                <a:latin typeface="Century Gothic"/>
                <a:ea typeface="+mn-lt"/>
                <a:cs typeface="Segoe UI"/>
              </a:rPr>
              <a:t> </a:t>
            </a:r>
            <a:endParaRPr lang="en-US" sz="1700" dirty="0">
              <a:latin typeface="Century Gothic"/>
              <a:ea typeface="+mn-lt"/>
              <a:cs typeface="Segoe UI"/>
            </a:endParaRPr>
          </a:p>
          <a:p>
            <a:pPr marL="742950" lvl="1" indent="-285750">
              <a:lnSpc>
                <a:spcPct val="150000"/>
              </a:lnSpc>
              <a:buFont typeface="Wingdings" panose="05000000000000000000" pitchFamily="2" charset="2"/>
              <a:buChar char="q"/>
            </a:pPr>
            <a:r>
              <a:rPr lang="en-US" sz="1700" b="1" dirty="0">
                <a:latin typeface="Century Gothic"/>
                <a:ea typeface="+mn-lt"/>
                <a:cs typeface="Segoe UI"/>
              </a:rPr>
              <a:t>Mots       Phrases </a:t>
            </a:r>
            <a:r>
              <a:rPr lang="en-US" sz="1700" b="1" dirty="0" err="1">
                <a:latin typeface="Century Gothic"/>
                <a:ea typeface="+mn-lt"/>
                <a:cs typeface="Segoe UI"/>
              </a:rPr>
              <a:t>courtes</a:t>
            </a:r>
            <a:r>
              <a:rPr lang="en-US" sz="1700" b="1" dirty="0">
                <a:latin typeface="Century Gothic"/>
                <a:ea typeface="+mn-lt"/>
                <a:cs typeface="Segoe UI"/>
              </a:rPr>
              <a:t>      Phrases longues  </a:t>
            </a:r>
          </a:p>
          <a:p>
            <a:pPr marL="742950" lvl="1" indent="-285750">
              <a:lnSpc>
                <a:spcPct val="150000"/>
              </a:lnSpc>
              <a:buFont typeface="Wingdings,Sans-Serif" panose="05000000000000000000" pitchFamily="2" charset="2"/>
              <a:buChar char="q"/>
            </a:pPr>
            <a:r>
              <a:rPr lang="en-US" sz="1700" b="1" dirty="0" err="1">
                <a:latin typeface="Century Gothic"/>
                <a:ea typeface="+mn-lt"/>
                <a:cs typeface="Segoe UI"/>
              </a:rPr>
              <a:t>Stratégies</a:t>
            </a:r>
            <a:r>
              <a:rPr lang="en-US" sz="1700" b="1" dirty="0">
                <a:latin typeface="Century Gothic"/>
                <a:ea typeface="+mn-lt"/>
                <a:cs typeface="Segoe UI"/>
              </a:rPr>
              <a:t>:________________________________</a:t>
            </a:r>
          </a:p>
          <a:p>
            <a:pPr>
              <a:lnSpc>
                <a:spcPct val="150000"/>
              </a:lnSpc>
            </a:pPr>
            <a:r>
              <a:rPr lang="en-US" sz="2400" b="1" dirty="0">
                <a:latin typeface="Verdana"/>
                <a:ea typeface="Verdana"/>
                <a:cs typeface="Segoe UI"/>
              </a:rPr>
              <a:t>ÉCRIRE</a:t>
            </a:r>
            <a:endParaRPr lang="en-US" sz="2400" dirty="0">
              <a:latin typeface="Verdana"/>
              <a:ea typeface="Verdana"/>
              <a:cs typeface="Segoe UI"/>
            </a:endParaRPr>
          </a:p>
          <a:p>
            <a:pPr marL="742950" lvl="1" indent="-285750">
              <a:lnSpc>
                <a:spcPct val="150000"/>
              </a:lnSpc>
              <a:buFont typeface="Wingdings,Sans-Serif"/>
              <a:buChar char="q"/>
            </a:pPr>
            <a:r>
              <a:rPr lang="en-US" sz="1700" b="1" dirty="0" err="1">
                <a:latin typeface="Century Gothic"/>
                <a:ea typeface="Calibri"/>
                <a:cs typeface="Segoe UI"/>
              </a:rPr>
              <a:t>Indépendent</a:t>
            </a:r>
            <a:r>
              <a:rPr lang="en-US" sz="1700" b="1" dirty="0">
                <a:latin typeface="Century Gothic"/>
                <a:ea typeface="Calibri"/>
                <a:cs typeface="Segoe UI"/>
              </a:rPr>
              <a:t> </a:t>
            </a:r>
            <a:endParaRPr lang="en-US" sz="1700" dirty="0">
              <a:latin typeface="Century Gothic"/>
              <a:ea typeface="Calibri"/>
              <a:cs typeface="Segoe UI"/>
            </a:endParaRPr>
          </a:p>
          <a:p>
            <a:pPr marL="742950" lvl="1" indent="-285750">
              <a:lnSpc>
                <a:spcPct val="150000"/>
              </a:lnSpc>
              <a:buFont typeface="Wingdings,Sans-Serif"/>
              <a:buChar char="q"/>
            </a:pPr>
            <a:r>
              <a:rPr lang="en-US" sz="1700" b="1" dirty="0">
                <a:latin typeface="Century Gothic"/>
                <a:ea typeface="Calibri"/>
                <a:cs typeface="Segoe UI"/>
              </a:rPr>
              <a:t>Mots     Phrases </a:t>
            </a:r>
            <a:r>
              <a:rPr lang="en-US" sz="1700" b="1" dirty="0" err="1">
                <a:latin typeface="Century Gothic"/>
                <a:ea typeface="Calibri"/>
                <a:cs typeface="Segoe UI"/>
              </a:rPr>
              <a:t>courtes</a:t>
            </a:r>
            <a:r>
              <a:rPr lang="en-US" sz="1700" b="1" dirty="0">
                <a:latin typeface="Century Gothic"/>
                <a:ea typeface="Calibri"/>
                <a:cs typeface="Segoe UI"/>
              </a:rPr>
              <a:t>       Phrases longues  </a:t>
            </a:r>
            <a:endParaRPr lang="en-US" sz="1700" dirty="0">
              <a:latin typeface="Century Gothic"/>
              <a:ea typeface="Calibri"/>
              <a:cs typeface="Segoe UI"/>
            </a:endParaRPr>
          </a:p>
          <a:p>
            <a:pPr marL="742950" lvl="1" indent="-285750">
              <a:lnSpc>
                <a:spcPct val="150000"/>
              </a:lnSpc>
              <a:buFont typeface="Wingdings,Sans-Serif"/>
              <a:buChar char="q"/>
            </a:pPr>
            <a:r>
              <a:rPr lang="en-US" sz="1700" b="1" dirty="0" err="1">
                <a:latin typeface="Century Gothic"/>
                <a:ea typeface="Calibri"/>
                <a:cs typeface="Segoe UI"/>
              </a:rPr>
              <a:t>Stratégies</a:t>
            </a:r>
            <a:r>
              <a:rPr lang="en-US" sz="1700" b="1" dirty="0">
                <a:latin typeface="Century Gothic"/>
                <a:ea typeface="Calibri"/>
                <a:cs typeface="Segoe UI"/>
              </a:rPr>
              <a:t>:________________________________</a:t>
            </a:r>
            <a:endParaRPr lang="en-US" sz="1700" dirty="0">
              <a:latin typeface="Century Gothic"/>
              <a:ea typeface="Calibri"/>
              <a:cs typeface="Segoe UI"/>
            </a:endParaRPr>
          </a:p>
          <a:p>
            <a:pPr lvl="1">
              <a:lnSpc>
                <a:spcPct val="150000"/>
              </a:lnSpc>
            </a:pPr>
            <a:r>
              <a:rPr lang="en-US" sz="1000" b="1" dirty="0">
                <a:latin typeface="Century Gothic"/>
                <a:ea typeface="Calibri"/>
                <a:cs typeface="Segoe UI"/>
              </a:rPr>
              <a:t>                      </a:t>
            </a:r>
          </a:p>
          <a:p>
            <a:pPr lvl="1">
              <a:lnSpc>
                <a:spcPct val="150000"/>
              </a:lnSpc>
            </a:pPr>
            <a:r>
              <a:rPr lang="en-US" sz="1000" b="1" dirty="0">
                <a:latin typeface="Century Gothic"/>
                <a:ea typeface="Calibri"/>
                <a:cs typeface="Segoe UI"/>
              </a:rPr>
              <a:t>              </a:t>
            </a:r>
            <a:r>
              <a:rPr lang="en-US" sz="1700" b="1" dirty="0">
                <a:latin typeface="Century Gothic"/>
                <a:ea typeface="Calibri"/>
                <a:cs typeface="Segoe UI"/>
              </a:rPr>
              <a:t>            </a:t>
            </a:r>
            <a:endParaRPr lang="en-US" dirty="0"/>
          </a:p>
          <a:p>
            <a:pPr marL="742950" lvl="1" indent="-285750">
              <a:lnSpc>
                <a:spcPct val="150000"/>
              </a:lnSpc>
              <a:buFont typeface="Wingdings"/>
              <a:buChar char="q"/>
            </a:pPr>
            <a:r>
              <a:rPr lang="en-US" sz="1700" b="1" dirty="0" err="1">
                <a:latin typeface="Century Gothic"/>
                <a:ea typeface="Calibri"/>
                <a:cs typeface="Segoe UI"/>
              </a:rPr>
              <a:t>Indépendent</a:t>
            </a:r>
            <a:r>
              <a:rPr lang="en-US" sz="1700" b="1" dirty="0">
                <a:latin typeface="Century Gothic"/>
                <a:ea typeface="+mn-lt"/>
                <a:cs typeface="Segoe UI"/>
              </a:rPr>
              <a:t>            Assistance</a:t>
            </a:r>
            <a:endParaRPr lang="en-US" sz="1700" dirty="0">
              <a:latin typeface="Century Gothic"/>
              <a:ea typeface="+mn-lt"/>
              <a:cs typeface="Segoe UI"/>
            </a:endParaRPr>
          </a:p>
          <a:p>
            <a:pPr marL="742950" lvl="1" indent="-285750">
              <a:lnSpc>
                <a:spcPct val="150000"/>
              </a:lnSpc>
              <a:buFont typeface="Wingdings,Sans-Serif" panose="05000000000000000000" pitchFamily="2" charset="2"/>
              <a:buChar char="q"/>
            </a:pPr>
            <a:r>
              <a:rPr lang="en-US" sz="1700" b="1" dirty="0" err="1">
                <a:latin typeface="Century Gothic"/>
                <a:ea typeface="+mn-lt"/>
                <a:cs typeface="Segoe UI"/>
              </a:rPr>
              <a:t>Stratégies</a:t>
            </a:r>
            <a:r>
              <a:rPr lang="en-US" sz="1700" b="1" dirty="0">
                <a:latin typeface="Century Gothic"/>
                <a:ea typeface="+mn-lt"/>
                <a:cs typeface="Segoe UI"/>
              </a:rPr>
              <a:t>:________________________________</a:t>
            </a:r>
          </a:p>
        </p:txBody>
      </p:sp>
      <p:sp>
        <p:nvSpPr>
          <p:cNvPr id="9" name="TextBox 8">
            <a:extLst>
              <a:ext uri="{FF2B5EF4-FFF2-40B4-BE49-F238E27FC236}">
                <a16:creationId xmlns:a16="http://schemas.microsoft.com/office/drawing/2014/main" id="{39B21902-D5B9-D27D-5E9B-61FB66ED94E9}"/>
              </a:ext>
            </a:extLst>
          </p:cNvPr>
          <p:cNvSpPr txBox="1"/>
          <p:nvPr/>
        </p:nvSpPr>
        <p:spPr>
          <a:xfrm>
            <a:off x="88101" y="7726442"/>
            <a:ext cx="6776820" cy="4627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300" b="1" dirty="0">
                <a:latin typeface="Verdana"/>
                <a:cs typeface="Arial"/>
              </a:rPr>
              <a:t>HABILETÉS COGNITIVOLINGUISTIQUES</a:t>
            </a:r>
            <a:endParaRPr lang="en-US" sz="2300" b="1" dirty="0">
              <a:latin typeface="Verdana"/>
              <a:ea typeface="Verdana"/>
              <a:cs typeface="Arial"/>
            </a:endParaRPr>
          </a:p>
        </p:txBody>
      </p:sp>
      <p:pic>
        <p:nvPicPr>
          <p:cNvPr id="18" name="Picture 17">
            <a:extLst>
              <a:ext uri="{FF2B5EF4-FFF2-40B4-BE49-F238E27FC236}">
                <a16:creationId xmlns:a16="http://schemas.microsoft.com/office/drawing/2014/main" id="{DA69A042-699F-891B-8067-1C81AE565909}"/>
              </a:ext>
            </a:extLst>
          </p:cNvPr>
          <p:cNvPicPr>
            <a:picLocks noChangeAspect="1"/>
          </p:cNvPicPr>
          <p:nvPr/>
        </p:nvPicPr>
        <p:blipFill>
          <a:blip r:embed="rId11"/>
          <a:stretch>
            <a:fillRect/>
          </a:stretch>
        </p:blipFill>
        <p:spPr>
          <a:xfrm>
            <a:off x="2796167" y="1604713"/>
            <a:ext cx="287495" cy="335411"/>
          </a:xfrm>
          <a:prstGeom prst="rect">
            <a:avLst/>
          </a:prstGeom>
        </p:spPr>
      </p:pic>
      <p:pic>
        <p:nvPicPr>
          <p:cNvPr id="20" name="Picture 19">
            <a:extLst>
              <a:ext uri="{FF2B5EF4-FFF2-40B4-BE49-F238E27FC236}">
                <a16:creationId xmlns:a16="http://schemas.microsoft.com/office/drawing/2014/main" id="{6D3D5C29-AFDC-A1C8-6B7F-2C048DE13040}"/>
              </a:ext>
            </a:extLst>
          </p:cNvPr>
          <p:cNvPicPr>
            <a:picLocks noChangeAspect="1"/>
          </p:cNvPicPr>
          <p:nvPr/>
        </p:nvPicPr>
        <p:blipFill>
          <a:blip r:embed="rId11"/>
          <a:stretch>
            <a:fillRect/>
          </a:stretch>
        </p:blipFill>
        <p:spPr>
          <a:xfrm>
            <a:off x="4827547" y="1604713"/>
            <a:ext cx="287495" cy="335411"/>
          </a:xfrm>
          <a:prstGeom prst="rect">
            <a:avLst/>
          </a:prstGeom>
        </p:spPr>
      </p:pic>
      <p:pic>
        <p:nvPicPr>
          <p:cNvPr id="22" name="Picture 21">
            <a:extLst>
              <a:ext uri="{FF2B5EF4-FFF2-40B4-BE49-F238E27FC236}">
                <a16:creationId xmlns:a16="http://schemas.microsoft.com/office/drawing/2014/main" id="{0040818F-AA04-8622-E4BB-819E412D1ED8}"/>
              </a:ext>
            </a:extLst>
          </p:cNvPr>
          <p:cNvPicPr>
            <a:picLocks noChangeAspect="1"/>
          </p:cNvPicPr>
          <p:nvPr/>
        </p:nvPicPr>
        <p:blipFill>
          <a:blip r:embed="rId11"/>
          <a:stretch>
            <a:fillRect/>
          </a:stretch>
        </p:blipFill>
        <p:spPr>
          <a:xfrm>
            <a:off x="2796166" y="3323260"/>
            <a:ext cx="287495" cy="335411"/>
          </a:xfrm>
          <a:prstGeom prst="rect">
            <a:avLst/>
          </a:prstGeom>
        </p:spPr>
      </p:pic>
      <p:pic>
        <p:nvPicPr>
          <p:cNvPr id="24" name="Picture 23">
            <a:extLst>
              <a:ext uri="{FF2B5EF4-FFF2-40B4-BE49-F238E27FC236}">
                <a16:creationId xmlns:a16="http://schemas.microsoft.com/office/drawing/2014/main" id="{62D13CEB-7B0E-569D-26E7-2BFEFC70AA97}"/>
              </a:ext>
            </a:extLst>
          </p:cNvPr>
          <p:cNvPicPr>
            <a:picLocks noChangeAspect="1"/>
          </p:cNvPicPr>
          <p:nvPr/>
        </p:nvPicPr>
        <p:blipFill>
          <a:blip r:embed="rId11"/>
          <a:stretch>
            <a:fillRect/>
          </a:stretch>
        </p:blipFill>
        <p:spPr>
          <a:xfrm>
            <a:off x="4822363" y="3324932"/>
            <a:ext cx="287495" cy="335411"/>
          </a:xfrm>
          <a:prstGeom prst="rect">
            <a:avLst/>
          </a:prstGeom>
        </p:spPr>
      </p:pic>
      <p:pic>
        <p:nvPicPr>
          <p:cNvPr id="26" name="Picture 25">
            <a:extLst>
              <a:ext uri="{FF2B5EF4-FFF2-40B4-BE49-F238E27FC236}">
                <a16:creationId xmlns:a16="http://schemas.microsoft.com/office/drawing/2014/main" id="{1C070A3A-650D-25CF-7A7D-73F96FF6A89F}"/>
              </a:ext>
            </a:extLst>
          </p:cNvPr>
          <p:cNvPicPr>
            <a:picLocks noChangeAspect="1"/>
          </p:cNvPicPr>
          <p:nvPr/>
        </p:nvPicPr>
        <p:blipFill>
          <a:blip r:embed="rId11"/>
          <a:stretch>
            <a:fillRect/>
          </a:stretch>
        </p:blipFill>
        <p:spPr>
          <a:xfrm>
            <a:off x="2671474" y="6808065"/>
            <a:ext cx="287495" cy="335411"/>
          </a:xfrm>
          <a:prstGeom prst="rect">
            <a:avLst/>
          </a:prstGeom>
        </p:spPr>
      </p:pic>
      <p:sp>
        <p:nvSpPr>
          <p:cNvPr id="34" name="TextBox 5">
            <a:extLst>
              <a:ext uri="{FF2B5EF4-FFF2-40B4-BE49-F238E27FC236}">
                <a16:creationId xmlns:a16="http://schemas.microsoft.com/office/drawing/2014/main" id="{423EB78C-9A64-C382-5797-3F47E3A36716}"/>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39" name="TextBox 23">
            <a:extLst>
              <a:ext uri="{FF2B5EF4-FFF2-40B4-BE49-F238E27FC236}">
                <a16:creationId xmlns:a16="http://schemas.microsoft.com/office/drawing/2014/main" id="{0D6081C4-EA9E-E4BE-02E2-2BA72EE8AE91}"/>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Nos </a:t>
            </a:r>
            <a:r>
              <a:rPr lang="en-CA" sz="2000" b="1" u="sng" dirty="0">
                <a:latin typeface="Century Gothic"/>
              </a:rPr>
              <a:t>OBJECTIFS</a:t>
            </a:r>
            <a:r>
              <a:rPr lang="en-CA" sz="2000" dirty="0">
                <a:latin typeface="Century Gothic"/>
              </a:rPr>
              <a:t> pour la </a:t>
            </a:r>
            <a:r>
              <a:rPr lang="en-CA" sz="2000" b="1" dirty="0">
                <a:latin typeface="Century Gothic"/>
              </a:rPr>
              <a:t>sortie</a:t>
            </a:r>
            <a:r>
              <a:rPr lang="en-CA" sz="2000" dirty="0">
                <a:latin typeface="Century Gothic"/>
              </a:rPr>
              <a:t> de </a:t>
            </a:r>
            <a:r>
              <a:rPr lang="en-CA" sz="2000" err="1">
                <a:latin typeface="Century Gothic"/>
              </a:rPr>
              <a:t>l'hôpital</a:t>
            </a:r>
            <a:r>
              <a:rPr lang="en-CA" sz="2000" dirty="0">
                <a:latin typeface="Century Gothic"/>
              </a:rPr>
              <a:t>. </a:t>
            </a:r>
          </a:p>
          <a:p>
            <a:r>
              <a:rPr lang="en-CA" sz="2000" b="1" u="sng" dirty="0">
                <a:latin typeface="Century Gothic"/>
              </a:rPr>
              <a:t>Les </a:t>
            </a:r>
            <a:r>
              <a:rPr lang="en-CA" sz="2000" b="1" u="sng" dirty="0" err="1">
                <a:latin typeface="Century Gothic"/>
              </a:rPr>
              <a:t>objectifs</a:t>
            </a:r>
            <a:r>
              <a:rPr lang="en-CA" sz="2000" b="1" u="sng" dirty="0">
                <a:latin typeface="Century Gothic"/>
              </a:rPr>
              <a:t> </a:t>
            </a:r>
            <a:r>
              <a:rPr lang="en-CA" sz="2000" b="1" u="sng" dirty="0" err="1">
                <a:latin typeface="Century Gothic"/>
              </a:rPr>
              <a:t>peuvent</a:t>
            </a:r>
            <a:r>
              <a:rPr lang="en-CA" sz="2000" b="1" u="sng" dirty="0">
                <a:latin typeface="Century Gothic"/>
              </a:rPr>
              <a:t> changer</a:t>
            </a:r>
          </a:p>
        </p:txBody>
      </p:sp>
      <p:pic>
        <p:nvPicPr>
          <p:cNvPr id="41" name="Picture 40">
            <a:extLst>
              <a:ext uri="{FF2B5EF4-FFF2-40B4-BE49-F238E27FC236}">
                <a16:creationId xmlns:a16="http://schemas.microsoft.com/office/drawing/2014/main" id="{9333CBB9-8D15-0CFA-7524-A5BFE7D5FA9B}"/>
              </a:ext>
            </a:extLst>
          </p:cNvPr>
          <p:cNvPicPr>
            <a:picLocks noChangeAspect="1"/>
          </p:cNvPicPr>
          <p:nvPr/>
        </p:nvPicPr>
        <p:blipFill>
          <a:blip r:embed="rId12"/>
          <a:stretch>
            <a:fillRect/>
          </a:stretch>
        </p:blipFill>
        <p:spPr>
          <a:xfrm>
            <a:off x="313932" y="124287"/>
            <a:ext cx="523875" cy="523875"/>
          </a:xfrm>
          <a:prstGeom prst="rect">
            <a:avLst/>
          </a:prstGeom>
        </p:spPr>
      </p:pic>
      <p:pic>
        <p:nvPicPr>
          <p:cNvPr id="43" name="Picture 42" descr="Icon&#10;&#10;Description automatically generated">
            <a:extLst>
              <a:ext uri="{FF2B5EF4-FFF2-40B4-BE49-F238E27FC236}">
                <a16:creationId xmlns:a16="http://schemas.microsoft.com/office/drawing/2014/main" id="{A908D185-5060-7116-3200-FC3F8B28B500}"/>
              </a:ext>
            </a:extLst>
          </p:cNvPr>
          <p:cNvPicPr>
            <a:picLocks noChangeAspect="1"/>
          </p:cNvPicPr>
          <p:nvPr/>
        </p:nvPicPr>
        <p:blipFill>
          <a:blip r:embed="rId13"/>
          <a:stretch>
            <a:fillRect/>
          </a:stretch>
        </p:blipFill>
        <p:spPr>
          <a:xfrm>
            <a:off x="6361843" y="-7310"/>
            <a:ext cx="485058" cy="530021"/>
          </a:xfrm>
          <a:prstGeom prst="rect">
            <a:avLst/>
          </a:prstGeom>
        </p:spPr>
      </p:pic>
      <p:pic>
        <p:nvPicPr>
          <p:cNvPr id="45" name="Picture 44" descr="A person in a wheelchair&#10;&#10;Description automatically generated">
            <a:extLst>
              <a:ext uri="{FF2B5EF4-FFF2-40B4-BE49-F238E27FC236}">
                <a16:creationId xmlns:a16="http://schemas.microsoft.com/office/drawing/2014/main" id="{04B62DA6-4CF7-2075-7C03-8D5F31A830B6}"/>
              </a:ext>
            </a:extLst>
          </p:cNvPr>
          <p:cNvPicPr>
            <a:picLocks noChangeAspect="1"/>
          </p:cNvPicPr>
          <p:nvPr/>
        </p:nvPicPr>
        <p:blipFill rotWithShape="1">
          <a:blip r:embed="rId14"/>
          <a:srcRect l="1530" t="21081" r="2941" b="13147"/>
          <a:stretch/>
        </p:blipFill>
        <p:spPr>
          <a:xfrm>
            <a:off x="4304443" y="645277"/>
            <a:ext cx="2491356" cy="531073"/>
          </a:xfrm>
          <a:prstGeom prst="rect">
            <a:avLst/>
          </a:prstGeom>
        </p:spPr>
      </p:pic>
      <p:pic>
        <p:nvPicPr>
          <p:cNvPr id="2" name="Picture 1">
            <a:extLst>
              <a:ext uri="{FF2B5EF4-FFF2-40B4-BE49-F238E27FC236}">
                <a16:creationId xmlns:a16="http://schemas.microsoft.com/office/drawing/2014/main" id="{8E086C53-A4E5-35AF-92C4-9AC3F5521833}"/>
              </a:ext>
            </a:extLst>
          </p:cNvPr>
          <p:cNvPicPr>
            <a:picLocks noChangeAspect="1"/>
          </p:cNvPicPr>
          <p:nvPr/>
        </p:nvPicPr>
        <p:blipFill>
          <a:blip r:embed="rId11"/>
          <a:stretch>
            <a:fillRect/>
          </a:stretch>
        </p:blipFill>
        <p:spPr>
          <a:xfrm>
            <a:off x="3931387" y="8184847"/>
            <a:ext cx="287495" cy="335411"/>
          </a:xfrm>
          <a:prstGeom prst="rect">
            <a:avLst/>
          </a:prstGeom>
        </p:spPr>
      </p:pic>
      <p:pic>
        <p:nvPicPr>
          <p:cNvPr id="4" name="Picture 3">
            <a:extLst>
              <a:ext uri="{FF2B5EF4-FFF2-40B4-BE49-F238E27FC236}">
                <a16:creationId xmlns:a16="http://schemas.microsoft.com/office/drawing/2014/main" id="{A1F84701-4A9B-E7D0-C392-7F91EC633BE4}"/>
              </a:ext>
            </a:extLst>
          </p:cNvPr>
          <p:cNvPicPr>
            <a:picLocks noChangeAspect="1"/>
          </p:cNvPicPr>
          <p:nvPr/>
        </p:nvPicPr>
        <p:blipFill>
          <a:blip r:embed="rId11"/>
          <a:stretch>
            <a:fillRect/>
          </a:stretch>
        </p:blipFill>
        <p:spPr>
          <a:xfrm>
            <a:off x="4762659" y="5039865"/>
            <a:ext cx="287495" cy="335411"/>
          </a:xfrm>
          <a:prstGeom prst="rect">
            <a:avLst/>
          </a:prstGeom>
        </p:spPr>
      </p:pic>
      <p:pic>
        <p:nvPicPr>
          <p:cNvPr id="6" name="Picture 5">
            <a:extLst>
              <a:ext uri="{FF2B5EF4-FFF2-40B4-BE49-F238E27FC236}">
                <a16:creationId xmlns:a16="http://schemas.microsoft.com/office/drawing/2014/main" id="{714960E8-A7D8-A407-FFEE-8DAB3843A6B6}"/>
              </a:ext>
            </a:extLst>
          </p:cNvPr>
          <p:cNvPicPr>
            <a:picLocks noChangeAspect="1"/>
          </p:cNvPicPr>
          <p:nvPr/>
        </p:nvPicPr>
        <p:blipFill>
          <a:blip r:embed="rId11"/>
          <a:stretch>
            <a:fillRect/>
          </a:stretch>
        </p:blipFill>
        <p:spPr>
          <a:xfrm>
            <a:off x="4679532" y="6799393"/>
            <a:ext cx="287495" cy="335411"/>
          </a:xfrm>
          <a:prstGeom prst="rect">
            <a:avLst/>
          </a:prstGeom>
        </p:spPr>
      </p:pic>
      <p:pic>
        <p:nvPicPr>
          <p:cNvPr id="17" name="Picture 16">
            <a:extLst>
              <a:ext uri="{FF2B5EF4-FFF2-40B4-BE49-F238E27FC236}">
                <a16:creationId xmlns:a16="http://schemas.microsoft.com/office/drawing/2014/main" id="{50016528-B8EF-00D0-61A2-5BC84DCCF592}"/>
              </a:ext>
            </a:extLst>
          </p:cNvPr>
          <p:cNvPicPr>
            <a:picLocks noChangeAspect="1"/>
          </p:cNvPicPr>
          <p:nvPr/>
        </p:nvPicPr>
        <p:blipFill>
          <a:blip r:embed="rId11"/>
          <a:stretch>
            <a:fillRect/>
          </a:stretch>
        </p:blipFill>
        <p:spPr>
          <a:xfrm>
            <a:off x="2795314" y="5039865"/>
            <a:ext cx="287495" cy="335411"/>
          </a:xfrm>
          <a:prstGeom prst="rect">
            <a:avLst/>
          </a:prstGeom>
        </p:spPr>
      </p:pic>
    </p:spTree>
    <p:extLst>
      <p:ext uri="{BB962C8B-B14F-4D97-AF65-F5344CB8AC3E}">
        <p14:creationId xmlns:p14="http://schemas.microsoft.com/office/powerpoint/2010/main" val="1971378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10;&#10;Description automatically generated">
            <a:extLst>
              <a:ext uri="{FF2B5EF4-FFF2-40B4-BE49-F238E27FC236}">
                <a16:creationId xmlns:a16="http://schemas.microsoft.com/office/drawing/2014/main" id="{0DBEAE16-FC93-26C7-8CBB-8D1B181B73DE}"/>
              </a:ext>
            </a:extLst>
          </p:cNvPr>
          <p:cNvPicPr>
            <a:picLocks noChangeAspect="1"/>
          </p:cNvPicPr>
          <p:nvPr/>
        </p:nvPicPr>
        <p:blipFill>
          <a:blip r:embed="rId2"/>
          <a:stretch>
            <a:fillRect/>
          </a:stretch>
        </p:blipFill>
        <p:spPr>
          <a:xfrm>
            <a:off x="5915412" y="57772"/>
            <a:ext cx="942257" cy="942975"/>
          </a:xfrm>
          <a:prstGeom prst="rect">
            <a:avLst/>
          </a:prstGeom>
        </p:spPr>
      </p:pic>
      <p:sp>
        <p:nvSpPr>
          <p:cNvPr id="3" name="TextBox 6">
            <a:extLst>
              <a:ext uri="{FF2B5EF4-FFF2-40B4-BE49-F238E27FC236}">
                <a16:creationId xmlns:a16="http://schemas.microsoft.com/office/drawing/2014/main" id="{68BFDFE4-ABAA-C3E6-D046-05474692B29A}"/>
              </a:ext>
            </a:extLst>
          </p:cNvPr>
          <p:cNvSpPr txBox="1"/>
          <p:nvPr/>
        </p:nvSpPr>
        <p:spPr>
          <a:xfrm>
            <a:off x="59062" y="21825"/>
            <a:ext cx="5901598" cy="677108"/>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800" b="1" err="1">
                <a:latin typeface="Century Gothic"/>
                <a:cs typeface="Calibri"/>
              </a:rPr>
              <a:t>Stratégies</a:t>
            </a:r>
            <a:r>
              <a:rPr lang="en-US" sz="3800" b="1" dirty="0">
                <a:latin typeface="Century Gothic"/>
                <a:cs typeface="Calibri"/>
              </a:rPr>
              <a:t> de </a:t>
            </a:r>
            <a:r>
              <a:rPr lang="en-US" sz="3800" b="1" err="1">
                <a:latin typeface="Century Gothic"/>
                <a:cs typeface="Calibri"/>
              </a:rPr>
              <a:t>déglutition</a:t>
            </a:r>
            <a:endParaRPr lang="en-US" sz="3800" b="1">
              <a:latin typeface="Century Gothic"/>
              <a:cs typeface="Calibri"/>
            </a:endParaRPr>
          </a:p>
        </p:txBody>
      </p:sp>
      <p:sp>
        <p:nvSpPr>
          <p:cNvPr id="4" name="Oval 3">
            <a:extLst>
              <a:ext uri="{FF2B5EF4-FFF2-40B4-BE49-F238E27FC236}">
                <a16:creationId xmlns:a16="http://schemas.microsoft.com/office/drawing/2014/main" id="{55152E3B-F60D-8C97-76C7-0023DD979E32}"/>
              </a:ext>
            </a:extLst>
          </p:cNvPr>
          <p:cNvSpPr/>
          <p:nvPr/>
        </p:nvSpPr>
        <p:spPr>
          <a:xfrm>
            <a:off x="280971" y="8260870"/>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2510CF8D-404D-1870-8D27-13013FB4242F}"/>
              </a:ext>
            </a:extLst>
          </p:cNvPr>
          <p:cNvPicPr>
            <a:picLocks noChangeAspect="1"/>
          </p:cNvPicPr>
          <p:nvPr/>
        </p:nvPicPr>
        <p:blipFill>
          <a:blip r:embed="rId3"/>
          <a:stretch>
            <a:fillRect/>
          </a:stretch>
        </p:blipFill>
        <p:spPr>
          <a:xfrm>
            <a:off x="198328" y="8152174"/>
            <a:ext cx="931770" cy="903195"/>
          </a:xfrm>
          <a:prstGeom prst="rect">
            <a:avLst/>
          </a:prstGeom>
        </p:spPr>
      </p:pic>
      <p:sp>
        <p:nvSpPr>
          <p:cNvPr id="6" name="TextBox 30">
            <a:extLst>
              <a:ext uri="{FF2B5EF4-FFF2-40B4-BE49-F238E27FC236}">
                <a16:creationId xmlns:a16="http://schemas.microsoft.com/office/drawing/2014/main" id="{93DD3E00-EF61-D3F7-66F8-6CE798CE29C8}"/>
              </a:ext>
            </a:extLst>
          </p:cNvPr>
          <p:cNvSpPr txBox="1"/>
          <p:nvPr/>
        </p:nvSpPr>
        <p:spPr>
          <a:xfrm>
            <a:off x="980497" y="8421478"/>
            <a:ext cx="2743200"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pic>
        <p:nvPicPr>
          <p:cNvPr id="7" name="Picture 6" descr="A black silhouette of a person sitting on a chair&#10;&#10;Description automatically generated">
            <a:extLst>
              <a:ext uri="{FF2B5EF4-FFF2-40B4-BE49-F238E27FC236}">
                <a16:creationId xmlns:a16="http://schemas.microsoft.com/office/drawing/2014/main" id="{743890CC-7660-84F1-A8E9-38B966AAA596}"/>
              </a:ext>
            </a:extLst>
          </p:cNvPr>
          <p:cNvPicPr>
            <a:picLocks noChangeAspect="1"/>
          </p:cNvPicPr>
          <p:nvPr/>
        </p:nvPicPr>
        <p:blipFill>
          <a:blip r:embed="rId4"/>
          <a:stretch>
            <a:fillRect/>
          </a:stretch>
        </p:blipFill>
        <p:spPr>
          <a:xfrm>
            <a:off x="499639" y="1259946"/>
            <a:ext cx="1197863" cy="1240099"/>
          </a:xfrm>
          <a:prstGeom prst="rect">
            <a:avLst/>
          </a:prstGeom>
        </p:spPr>
      </p:pic>
      <p:pic>
        <p:nvPicPr>
          <p:cNvPr id="8" name="Picture 7">
            <a:extLst>
              <a:ext uri="{FF2B5EF4-FFF2-40B4-BE49-F238E27FC236}">
                <a16:creationId xmlns:a16="http://schemas.microsoft.com/office/drawing/2014/main" id="{E86B04EB-B80B-2E3A-4AA0-58F56FAE9F85}"/>
              </a:ext>
            </a:extLst>
          </p:cNvPr>
          <p:cNvPicPr>
            <a:picLocks noChangeAspect="1"/>
          </p:cNvPicPr>
          <p:nvPr/>
        </p:nvPicPr>
        <p:blipFill>
          <a:blip r:embed="rId5"/>
          <a:stretch>
            <a:fillRect/>
          </a:stretch>
        </p:blipFill>
        <p:spPr>
          <a:xfrm>
            <a:off x="482866" y="3549143"/>
            <a:ext cx="1213695" cy="1047889"/>
          </a:xfrm>
          <a:prstGeom prst="rect">
            <a:avLst/>
          </a:prstGeom>
        </p:spPr>
      </p:pic>
      <p:pic>
        <p:nvPicPr>
          <p:cNvPr id="9" name="Picture 8">
            <a:extLst>
              <a:ext uri="{FF2B5EF4-FFF2-40B4-BE49-F238E27FC236}">
                <a16:creationId xmlns:a16="http://schemas.microsoft.com/office/drawing/2014/main" id="{AAC05E69-4E66-BA4A-EBEB-AABC3BEF8653}"/>
              </a:ext>
            </a:extLst>
          </p:cNvPr>
          <p:cNvPicPr>
            <a:picLocks noChangeAspect="1"/>
          </p:cNvPicPr>
          <p:nvPr/>
        </p:nvPicPr>
        <p:blipFill>
          <a:blip r:embed="rId6"/>
          <a:stretch>
            <a:fillRect/>
          </a:stretch>
        </p:blipFill>
        <p:spPr>
          <a:xfrm>
            <a:off x="223182" y="5861394"/>
            <a:ext cx="1460010" cy="1299486"/>
          </a:xfrm>
          <a:prstGeom prst="rect">
            <a:avLst/>
          </a:prstGeom>
        </p:spPr>
      </p:pic>
    </p:spTree>
    <p:extLst>
      <p:ext uri="{BB962C8B-B14F-4D97-AF65-F5344CB8AC3E}">
        <p14:creationId xmlns:p14="http://schemas.microsoft.com/office/powerpoint/2010/main" val="378436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691171-04BD-86ED-03E0-24AC98115A5F}"/>
            </a:ext>
          </a:extLst>
        </p:cNvPr>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232B62D-CC8F-7A14-2753-CE0735A139F8}"/>
              </a:ext>
            </a:extLst>
          </p:cNvPr>
          <p:cNvGraphicFramePr>
            <a:graphicFrameLocks noGrp="1"/>
          </p:cNvGraphicFramePr>
          <p:nvPr>
            <p:extLst>
              <p:ext uri="{D42A27DB-BD31-4B8C-83A1-F6EECF244321}">
                <p14:modId xmlns:p14="http://schemas.microsoft.com/office/powerpoint/2010/main" val="999706143"/>
              </p:ext>
            </p:extLst>
          </p:nvPr>
        </p:nvGraphicFramePr>
        <p:xfrm>
          <a:off x="329259" y="1787407"/>
          <a:ext cx="6207274" cy="4725417"/>
        </p:xfrm>
        <a:graphic>
          <a:graphicData uri="http://schemas.openxmlformats.org/drawingml/2006/table">
            <a:tbl>
              <a:tblPr firstRow="1" bandRow="1">
                <a:tableStyleId>{5940675A-B579-460E-94D1-54222C63F5DA}</a:tableStyleId>
              </a:tblPr>
              <a:tblGrid>
                <a:gridCol w="3103637">
                  <a:extLst>
                    <a:ext uri="{9D8B030D-6E8A-4147-A177-3AD203B41FA5}">
                      <a16:colId xmlns:a16="http://schemas.microsoft.com/office/drawing/2014/main" val="3644986584"/>
                    </a:ext>
                  </a:extLst>
                </a:gridCol>
                <a:gridCol w="3103637">
                  <a:extLst>
                    <a:ext uri="{9D8B030D-6E8A-4147-A177-3AD203B41FA5}">
                      <a16:colId xmlns:a16="http://schemas.microsoft.com/office/drawing/2014/main" val="3023048943"/>
                    </a:ext>
                  </a:extLst>
                </a:gridCol>
              </a:tblGrid>
              <a:tr h="370840">
                <a:tc>
                  <a:txBody>
                    <a:bodyPr/>
                    <a:lstStyle/>
                    <a:p>
                      <a:pPr algn="ctr"/>
                      <a:r>
                        <a:rPr lang="en-US" sz="2000" b="1" dirty="0">
                          <a:latin typeface="Century Gothic"/>
                        </a:rPr>
                        <a:t>Document</a:t>
                      </a:r>
                    </a:p>
                  </a:txBody>
                  <a:tcPr/>
                </a:tc>
                <a:tc>
                  <a:txBody>
                    <a:bodyPr/>
                    <a:lstStyle/>
                    <a:p>
                      <a:pPr algn="ctr"/>
                      <a:r>
                        <a:rPr lang="en-US" sz="2000" b="1" dirty="0">
                          <a:latin typeface="Century Gothic"/>
                        </a:rPr>
                        <a:t>Slide</a:t>
                      </a:r>
                    </a:p>
                  </a:txBody>
                  <a:tcPr/>
                </a:tc>
                <a:extLst>
                  <a:ext uri="{0D108BD9-81ED-4DB2-BD59-A6C34878D82A}">
                    <a16:rowId xmlns:a16="http://schemas.microsoft.com/office/drawing/2014/main" val="2368734124"/>
                  </a:ext>
                </a:extLst>
              </a:tr>
              <a:tr h="370840">
                <a:tc>
                  <a:txBody>
                    <a:bodyPr/>
                    <a:lstStyle/>
                    <a:p>
                      <a:pPr marL="285750" indent="-285750">
                        <a:buFont typeface="Calibri"/>
                        <a:buChar char="-"/>
                      </a:pPr>
                      <a:r>
                        <a:rPr lang="en-US" dirty="0">
                          <a:latin typeface="Century Gothic"/>
                        </a:rPr>
                        <a:t>Transfers</a:t>
                      </a:r>
                    </a:p>
                    <a:p>
                      <a:pPr marL="285750" lvl="0" indent="-285750">
                        <a:buFont typeface="Calibri"/>
                        <a:buChar char="-"/>
                      </a:pPr>
                      <a:r>
                        <a:rPr lang="en-US" dirty="0">
                          <a:latin typeface="Century Gothic"/>
                        </a:rPr>
                        <a:t>Walking/Ambulation</a:t>
                      </a:r>
                    </a:p>
                    <a:p>
                      <a:pPr marL="285750" lvl="0" indent="-285750">
                        <a:buFont typeface="Calibri"/>
                        <a:buChar char="-"/>
                      </a:pPr>
                      <a:r>
                        <a:rPr lang="en-US" dirty="0">
                          <a:latin typeface="Century Gothic"/>
                        </a:rPr>
                        <a:t>Stairs</a:t>
                      </a:r>
                    </a:p>
                  </a:txBody>
                  <a:tcPr/>
                </a:tc>
                <a:tc>
                  <a:txBody>
                    <a:bodyPr/>
                    <a:lstStyle/>
                    <a:p>
                      <a:r>
                        <a:rPr lang="en-US" dirty="0">
                          <a:latin typeface="Century Gothic"/>
                        </a:rPr>
                        <a:t>EN: 2</a:t>
                      </a:r>
                      <a:endParaRPr lang="en-US" dirty="0"/>
                    </a:p>
                    <a:p>
                      <a:pPr lvl="0">
                        <a:buNone/>
                      </a:pPr>
                      <a:r>
                        <a:rPr lang="en-US" dirty="0">
                          <a:latin typeface="Century Gothic"/>
                        </a:rPr>
                        <a:t>FR: 7</a:t>
                      </a:r>
                    </a:p>
                  </a:txBody>
                  <a:tcPr/>
                </a:tc>
                <a:extLst>
                  <a:ext uri="{0D108BD9-81ED-4DB2-BD59-A6C34878D82A}">
                    <a16:rowId xmlns:a16="http://schemas.microsoft.com/office/drawing/2014/main" val="459115598"/>
                  </a:ext>
                </a:extLst>
              </a:tr>
              <a:tr h="370840">
                <a:tc>
                  <a:txBody>
                    <a:bodyPr/>
                    <a:lstStyle/>
                    <a:p>
                      <a:pPr marL="285750" indent="-285750">
                        <a:buFont typeface="Calibri"/>
                        <a:buChar char="-"/>
                      </a:pPr>
                      <a:r>
                        <a:rPr lang="en-US" dirty="0">
                          <a:latin typeface="Century Gothic"/>
                        </a:rPr>
                        <a:t>Bathing</a:t>
                      </a:r>
                    </a:p>
                    <a:p>
                      <a:pPr marL="285750" lvl="0" indent="-285750">
                        <a:buFont typeface="Calibri"/>
                        <a:buChar char="-"/>
                      </a:pPr>
                      <a:r>
                        <a:rPr lang="en-US" dirty="0">
                          <a:latin typeface="Century Gothic"/>
                        </a:rPr>
                        <a:t>Dressing</a:t>
                      </a:r>
                    </a:p>
                    <a:p>
                      <a:pPr marL="285750" lvl="0" indent="-285750">
                        <a:buFont typeface="Calibri"/>
                        <a:buChar char="-"/>
                      </a:pPr>
                      <a:r>
                        <a:rPr lang="en-US" dirty="0">
                          <a:latin typeface="Century Gothic"/>
                        </a:rPr>
                        <a:t>Toileting</a:t>
                      </a:r>
                    </a:p>
                  </a:txBody>
                  <a:tcPr/>
                </a:tc>
                <a:tc>
                  <a:txBody>
                    <a:bodyPr/>
                    <a:lstStyle/>
                    <a:p>
                      <a:r>
                        <a:rPr lang="en-US" dirty="0">
                          <a:latin typeface="Century Gothic"/>
                        </a:rPr>
                        <a:t>EN: 3</a:t>
                      </a:r>
                    </a:p>
                    <a:p>
                      <a:pPr lvl="0">
                        <a:buNone/>
                      </a:pPr>
                      <a:r>
                        <a:rPr lang="en-US" dirty="0">
                          <a:latin typeface="Century Gothic"/>
                        </a:rPr>
                        <a:t>FR: 8</a:t>
                      </a:r>
                    </a:p>
                  </a:txBody>
                  <a:tcPr/>
                </a:tc>
                <a:extLst>
                  <a:ext uri="{0D108BD9-81ED-4DB2-BD59-A6C34878D82A}">
                    <a16:rowId xmlns:a16="http://schemas.microsoft.com/office/drawing/2014/main" val="2082817520"/>
                  </a:ext>
                </a:extLst>
              </a:tr>
              <a:tr h="370840">
                <a:tc>
                  <a:txBody>
                    <a:bodyPr/>
                    <a:lstStyle/>
                    <a:p>
                      <a:pPr marL="285750" indent="-285750">
                        <a:buFont typeface="Calibri"/>
                        <a:buChar char="-"/>
                      </a:pPr>
                      <a:r>
                        <a:rPr lang="en-US" dirty="0">
                          <a:latin typeface="Century Gothic"/>
                        </a:rPr>
                        <a:t>Safety at home alone</a:t>
                      </a:r>
                    </a:p>
                    <a:p>
                      <a:pPr marL="285750" lvl="0" indent="-285750">
                        <a:buFont typeface="Calibri"/>
                        <a:buChar char="-"/>
                      </a:pPr>
                      <a:r>
                        <a:rPr lang="en-US" dirty="0">
                          <a:latin typeface="Century Gothic"/>
                        </a:rPr>
                        <a:t>Managing Medications</a:t>
                      </a:r>
                    </a:p>
                    <a:p>
                      <a:pPr marL="285750" lvl="0" indent="-285750">
                        <a:buFont typeface="Calibri"/>
                        <a:buChar char="-"/>
                      </a:pPr>
                      <a:r>
                        <a:rPr lang="en-US" dirty="0">
                          <a:latin typeface="Century Gothic"/>
                        </a:rPr>
                        <a:t>Cooking</a:t>
                      </a:r>
                    </a:p>
                    <a:p>
                      <a:pPr marL="285750" lvl="0" indent="-285750">
                        <a:buFont typeface="Calibri"/>
                        <a:buChar char="-"/>
                      </a:pPr>
                      <a:r>
                        <a:rPr lang="en-US" dirty="0">
                          <a:latin typeface="Century Gothic"/>
                        </a:rPr>
                        <a:t>Finances</a:t>
                      </a:r>
                    </a:p>
                  </a:txBody>
                  <a:tcPr/>
                </a:tc>
                <a:tc>
                  <a:txBody>
                    <a:bodyPr/>
                    <a:lstStyle/>
                    <a:p>
                      <a:r>
                        <a:rPr lang="en-US" dirty="0">
                          <a:latin typeface="Century Gothic"/>
                        </a:rPr>
                        <a:t>EN: 4</a:t>
                      </a:r>
                    </a:p>
                    <a:p>
                      <a:pPr lvl="0">
                        <a:buNone/>
                      </a:pPr>
                      <a:r>
                        <a:rPr lang="en-US" dirty="0">
                          <a:latin typeface="Century Gothic"/>
                        </a:rPr>
                        <a:t>FR: 9</a:t>
                      </a:r>
                    </a:p>
                  </a:txBody>
                  <a:tcPr/>
                </a:tc>
                <a:extLst>
                  <a:ext uri="{0D108BD9-81ED-4DB2-BD59-A6C34878D82A}">
                    <a16:rowId xmlns:a16="http://schemas.microsoft.com/office/drawing/2014/main" val="3906311009"/>
                  </a:ext>
                </a:extLst>
              </a:tr>
              <a:tr h="370840">
                <a:tc>
                  <a:txBody>
                    <a:bodyPr/>
                    <a:lstStyle/>
                    <a:p>
                      <a:pPr marL="285750" indent="-285750">
                        <a:buFont typeface="Calibri"/>
                        <a:buChar char="-"/>
                      </a:pPr>
                      <a:r>
                        <a:rPr lang="en-US" dirty="0">
                          <a:latin typeface="Century Gothic"/>
                        </a:rPr>
                        <a:t>Speaking</a:t>
                      </a:r>
                    </a:p>
                    <a:p>
                      <a:pPr marL="285750" lvl="0" indent="-285750">
                        <a:buFont typeface="Calibri"/>
                        <a:buChar char="-"/>
                      </a:pPr>
                      <a:r>
                        <a:rPr lang="en-US" dirty="0">
                          <a:latin typeface="Century Gothic"/>
                        </a:rPr>
                        <a:t>Listening</a:t>
                      </a:r>
                    </a:p>
                    <a:p>
                      <a:pPr marL="285750" lvl="0" indent="-285750">
                        <a:buFont typeface="Calibri"/>
                        <a:buChar char="-"/>
                      </a:pPr>
                      <a:r>
                        <a:rPr lang="en-US" dirty="0">
                          <a:latin typeface="Century Gothic"/>
                        </a:rPr>
                        <a:t>Reading/Writing</a:t>
                      </a:r>
                    </a:p>
                    <a:p>
                      <a:pPr marL="285750" lvl="0" indent="-285750">
                        <a:buFont typeface="Calibri"/>
                        <a:buChar char="-"/>
                      </a:pPr>
                      <a:r>
                        <a:rPr lang="en-US" dirty="0">
                          <a:latin typeface="Century Gothic"/>
                        </a:rPr>
                        <a:t>Cognitive-linguistic skills</a:t>
                      </a:r>
                    </a:p>
                  </a:txBody>
                  <a:tcPr/>
                </a:tc>
                <a:tc>
                  <a:txBody>
                    <a:bodyPr/>
                    <a:lstStyle/>
                    <a:p>
                      <a:r>
                        <a:rPr lang="en-US" dirty="0">
                          <a:latin typeface="Century Gothic"/>
                        </a:rPr>
                        <a:t>EN: 5</a:t>
                      </a:r>
                    </a:p>
                    <a:p>
                      <a:pPr lvl="0">
                        <a:buNone/>
                      </a:pPr>
                      <a:r>
                        <a:rPr lang="en-US" dirty="0">
                          <a:latin typeface="Century Gothic"/>
                        </a:rPr>
                        <a:t>FR: 10</a:t>
                      </a:r>
                    </a:p>
                  </a:txBody>
                  <a:tcPr/>
                </a:tc>
                <a:extLst>
                  <a:ext uri="{0D108BD9-81ED-4DB2-BD59-A6C34878D82A}">
                    <a16:rowId xmlns:a16="http://schemas.microsoft.com/office/drawing/2014/main" val="4092995708"/>
                  </a:ext>
                </a:extLst>
              </a:tr>
              <a:tr h="370840">
                <a:tc>
                  <a:txBody>
                    <a:bodyPr/>
                    <a:lstStyle/>
                    <a:p>
                      <a:pPr marL="285750" indent="-285750">
                        <a:buFont typeface="Calibri"/>
                        <a:buChar char="-"/>
                      </a:pPr>
                      <a:r>
                        <a:rPr lang="en-US" dirty="0">
                          <a:latin typeface="Century Gothic"/>
                        </a:rPr>
                        <a:t>Swallow strategies</a:t>
                      </a:r>
                    </a:p>
                  </a:txBody>
                  <a:tcPr/>
                </a:tc>
                <a:tc>
                  <a:txBody>
                    <a:bodyPr/>
                    <a:lstStyle/>
                    <a:p>
                      <a:r>
                        <a:rPr lang="en-US" dirty="0">
                          <a:latin typeface="Century Gothic"/>
                        </a:rPr>
                        <a:t>EN: 6</a:t>
                      </a:r>
                    </a:p>
                    <a:p>
                      <a:pPr lvl="0">
                        <a:buNone/>
                      </a:pPr>
                      <a:r>
                        <a:rPr lang="en-US" dirty="0">
                          <a:latin typeface="Century Gothic"/>
                        </a:rPr>
                        <a:t>FR: 11</a:t>
                      </a:r>
                    </a:p>
                  </a:txBody>
                  <a:tcPr/>
                </a:tc>
                <a:extLst>
                  <a:ext uri="{0D108BD9-81ED-4DB2-BD59-A6C34878D82A}">
                    <a16:rowId xmlns:a16="http://schemas.microsoft.com/office/drawing/2014/main" val="1586936244"/>
                  </a:ext>
                </a:extLst>
              </a:tr>
            </a:tbl>
          </a:graphicData>
        </a:graphic>
      </p:graphicFrame>
      <p:sp>
        <p:nvSpPr>
          <p:cNvPr id="3" name="TextBox 2">
            <a:extLst>
              <a:ext uri="{FF2B5EF4-FFF2-40B4-BE49-F238E27FC236}">
                <a16:creationId xmlns:a16="http://schemas.microsoft.com/office/drawing/2014/main" id="{FFCB537B-0F65-0E51-42CD-3E7462643AA4}"/>
              </a:ext>
            </a:extLst>
          </p:cNvPr>
          <p:cNvSpPr txBox="1"/>
          <p:nvPr/>
        </p:nvSpPr>
        <p:spPr>
          <a:xfrm>
            <a:off x="374073" y="443345"/>
            <a:ext cx="622069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cs typeface="Calibri"/>
              </a:rPr>
              <a:t>Inpatient Goal Status Tracking Signs</a:t>
            </a:r>
            <a:endParaRPr lang="en-US" sz="3200" dirty="0"/>
          </a:p>
        </p:txBody>
      </p:sp>
    </p:spTree>
    <p:extLst>
      <p:ext uri="{BB962C8B-B14F-4D97-AF65-F5344CB8AC3E}">
        <p14:creationId xmlns:p14="http://schemas.microsoft.com/office/powerpoint/2010/main" val="572632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28" name="TextBox 2">
            <a:extLst>
              <a:ext uri="{FF2B5EF4-FFF2-40B4-BE49-F238E27FC236}">
                <a16:creationId xmlns:a16="http://schemas.microsoft.com/office/drawing/2014/main" id="{3A239E67-FBCD-C253-8F54-5F72887470DD}"/>
              </a:ext>
            </a:extLst>
          </p:cNvPr>
          <p:cNvSpPr txBox="1"/>
          <p:nvPr/>
        </p:nvSpPr>
        <p:spPr>
          <a:xfrm>
            <a:off x="1332154" y="856960"/>
            <a:ext cx="5491834" cy="882100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Verdana"/>
                <a:cs typeface="Calibri"/>
              </a:rPr>
              <a:t>TRANSFERS</a:t>
            </a:r>
            <a:r>
              <a:rPr lang="en-US" sz="2400" dirty="0">
                <a:latin typeface="Verdana"/>
                <a:ea typeface="Verdana"/>
                <a:cs typeface="Calibri"/>
              </a:rPr>
              <a:t> </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Independent</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Supervision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Assistance from ______ person(s)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a:t>
            </a:r>
          </a:p>
          <a:p>
            <a:pPr marL="742950" lvl="1" indent="-285750">
              <a:lnSpc>
                <a:spcPct val="150000"/>
              </a:lnSpc>
              <a:buFont typeface="Wingdings" panose="05000000000000000000" pitchFamily="2" charset="2"/>
              <a:buChar char="q"/>
            </a:pPr>
            <a:endParaRPr lang="en-US" sz="1600" b="1" dirty="0">
              <a:solidFill>
                <a:srgbClr val="000000"/>
              </a:solidFill>
              <a:latin typeface="Century Gothic"/>
              <a:ea typeface="+mn-lt"/>
              <a:cs typeface="Segoe UI"/>
            </a:endParaRPr>
          </a:p>
          <a:p>
            <a:pPr>
              <a:lnSpc>
                <a:spcPct val="150000"/>
              </a:lnSpc>
            </a:pPr>
            <a:r>
              <a:rPr lang="en-US" sz="2400" b="1" dirty="0">
                <a:solidFill>
                  <a:srgbClr val="000000"/>
                </a:solidFill>
                <a:latin typeface="Verdana"/>
                <a:ea typeface="+mn-lt"/>
                <a:cs typeface="Calibri"/>
              </a:rPr>
              <a:t>WALKING / AMBULATION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Independent</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Supervision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Assistance from ______ person(s)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a:t>
            </a:r>
          </a:p>
          <a:p>
            <a:pPr lvl="1">
              <a:lnSpc>
                <a:spcPct val="150000"/>
              </a:lnSpc>
            </a:pPr>
            <a:endParaRPr lang="en-US" sz="1600" b="1" dirty="0">
              <a:latin typeface="Century Gothic"/>
              <a:ea typeface="+mn-lt"/>
              <a:cs typeface="Segoe UI"/>
            </a:endParaRPr>
          </a:p>
          <a:p>
            <a:pPr>
              <a:lnSpc>
                <a:spcPct val="150000"/>
              </a:lnSpc>
            </a:pPr>
            <a:r>
              <a:rPr lang="en-US" sz="2400" b="1" dirty="0">
                <a:latin typeface="Verdana"/>
                <a:ea typeface="+mn-lt"/>
                <a:cs typeface="+mn-lt"/>
              </a:rPr>
              <a:t>STAIRS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Independent</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Supervision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Assistance from ______ person(s)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a:t>
            </a:r>
          </a:p>
          <a:p>
            <a:pPr>
              <a:lnSpc>
                <a:spcPct val="150000"/>
              </a:lnSpc>
            </a:pPr>
            <a:endParaRPr lang="en-US" dirty="0">
              <a:solidFill>
                <a:srgbClr val="808080"/>
              </a:solidFill>
              <a:latin typeface="Century Gothic"/>
              <a:cs typeface="Segoe UI"/>
            </a:endParaRPr>
          </a:p>
          <a:p>
            <a:pPr>
              <a:lnSpc>
                <a:spcPct val="150000"/>
              </a:lnSpc>
            </a:pPr>
            <a:endParaRPr lang="en-US" dirty="0"/>
          </a:p>
        </p:txBody>
      </p:sp>
      <p:pic>
        <p:nvPicPr>
          <p:cNvPr id="8" name="Picture 5">
            <a:extLst>
              <a:ext uri="{FF2B5EF4-FFF2-40B4-BE49-F238E27FC236}">
                <a16:creationId xmlns:a16="http://schemas.microsoft.com/office/drawing/2014/main" id="{F49F7D72-DDE5-9B9E-4D32-3850E6383DA0}"/>
              </a:ext>
            </a:extLst>
          </p:cNvPr>
          <p:cNvPicPr>
            <a:picLocks noChangeAspect="1"/>
          </p:cNvPicPr>
          <p:nvPr/>
        </p:nvPicPr>
        <p:blipFill>
          <a:blip r:embed="rId2"/>
          <a:stretch>
            <a:fillRect/>
          </a:stretch>
        </p:blipFill>
        <p:spPr>
          <a:xfrm>
            <a:off x="584497" y="4995194"/>
            <a:ext cx="990127" cy="953322"/>
          </a:xfrm>
          <a:prstGeom prst="rect">
            <a:avLst/>
          </a:prstGeom>
        </p:spPr>
      </p:pic>
      <p:pic>
        <p:nvPicPr>
          <p:cNvPr id="9" name="Picture 8">
            <a:extLst>
              <a:ext uri="{FF2B5EF4-FFF2-40B4-BE49-F238E27FC236}">
                <a16:creationId xmlns:a16="http://schemas.microsoft.com/office/drawing/2014/main" id="{FB0FD49B-036F-56DA-FF58-7B295A982408}"/>
              </a:ext>
            </a:extLst>
          </p:cNvPr>
          <p:cNvPicPr>
            <a:picLocks noChangeAspect="1"/>
          </p:cNvPicPr>
          <p:nvPr/>
        </p:nvPicPr>
        <p:blipFill>
          <a:blip r:embed="rId3"/>
          <a:stretch>
            <a:fillRect/>
          </a:stretch>
        </p:blipFill>
        <p:spPr>
          <a:xfrm flipH="1">
            <a:off x="575860" y="3899861"/>
            <a:ext cx="833282" cy="848033"/>
          </a:xfrm>
          <a:prstGeom prst="rect">
            <a:avLst/>
          </a:prstGeom>
        </p:spPr>
      </p:pic>
      <p:pic>
        <p:nvPicPr>
          <p:cNvPr id="7" name="Picture 6" descr="A person climbing up a staircase&#10;&#10;Description automatically generated">
            <a:extLst>
              <a:ext uri="{FF2B5EF4-FFF2-40B4-BE49-F238E27FC236}">
                <a16:creationId xmlns:a16="http://schemas.microsoft.com/office/drawing/2014/main" id="{5926F930-C6CD-89F7-C79E-602187B316FE}"/>
              </a:ext>
            </a:extLst>
          </p:cNvPr>
          <p:cNvPicPr>
            <a:picLocks noChangeAspect="1"/>
          </p:cNvPicPr>
          <p:nvPr/>
        </p:nvPicPr>
        <p:blipFill>
          <a:blip r:embed="rId4"/>
          <a:stretch>
            <a:fillRect/>
          </a:stretch>
        </p:blipFill>
        <p:spPr>
          <a:xfrm>
            <a:off x="189897" y="7140487"/>
            <a:ext cx="1611877" cy="1164817"/>
          </a:xfrm>
          <a:prstGeom prst="rect">
            <a:avLst/>
          </a:prstGeom>
        </p:spPr>
      </p:pic>
      <p:sp>
        <p:nvSpPr>
          <p:cNvPr id="12" name="TextBox 11">
            <a:extLst>
              <a:ext uri="{FF2B5EF4-FFF2-40B4-BE49-F238E27FC236}">
                <a16:creationId xmlns:a16="http://schemas.microsoft.com/office/drawing/2014/main" id="{7972D5D8-4CD7-00E0-DA0D-2DF37CD1F93A}"/>
              </a:ext>
            </a:extLst>
          </p:cNvPr>
          <p:cNvSpPr txBox="1"/>
          <p:nvPr/>
        </p:nvSpPr>
        <p:spPr>
          <a:xfrm>
            <a:off x="0" y="8960894"/>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dirty="0">
                <a:solidFill>
                  <a:srgbClr val="272727"/>
                </a:solidFill>
                <a:latin typeface="-apple-system"/>
                <a:cs typeface="Segoe UI"/>
              </a:rPr>
              <a:t>Images used are from </a:t>
            </a:r>
            <a:r>
              <a:rPr lang="en-US" sz="600" i="1" dirty="0" err="1">
                <a:solidFill>
                  <a:srgbClr val="272727"/>
                </a:solidFill>
                <a:latin typeface="-apple-system"/>
                <a:cs typeface="Segoe UI"/>
              </a:rPr>
              <a:t>ParticiPics</a:t>
            </a:r>
            <a:r>
              <a:rPr lang="en-US" sz="600" i="1" dirty="0">
                <a:solidFill>
                  <a:srgbClr val="272727"/>
                </a:solidFill>
                <a:latin typeface="-apple-system"/>
                <a:cs typeface="Segoe UI"/>
              </a:rPr>
              <a:t> – a free, searchable database of pictographic images developed by the Aphasia Institute, </a:t>
            </a:r>
            <a:r>
              <a:rPr lang="en-US" sz="600" dirty="0">
                <a:latin typeface="-apple-system"/>
                <a:cs typeface="Segoe UI"/>
              </a:rPr>
              <a:t>​</a:t>
            </a:r>
            <a:r>
              <a:rPr lang="en-US" sz="600" i="1" u="sng" dirty="0">
                <a:solidFill>
                  <a:srgbClr val="0563C1"/>
                </a:solidFill>
                <a:latin typeface="-apple-system"/>
                <a:cs typeface="Segoe UI"/>
                <a:hlinkClick r:id="rId5"/>
              </a:rPr>
              <a:t>https://www.aphasia.ca/participics</a:t>
            </a:r>
            <a:endParaRPr lang="en-US" dirty="0"/>
          </a:p>
        </p:txBody>
      </p:sp>
      <p:pic>
        <p:nvPicPr>
          <p:cNvPr id="5" name="Picture 4" descr="A cartoon of a person sitting and looking at a penguin&#10;&#10;Description automatically generated">
            <a:extLst>
              <a:ext uri="{FF2B5EF4-FFF2-40B4-BE49-F238E27FC236}">
                <a16:creationId xmlns:a16="http://schemas.microsoft.com/office/drawing/2014/main" id="{601B3658-FD2F-87B1-B2A6-4D4A85E84B39}"/>
              </a:ext>
            </a:extLst>
          </p:cNvPr>
          <p:cNvPicPr>
            <a:picLocks noChangeAspect="1"/>
          </p:cNvPicPr>
          <p:nvPr/>
        </p:nvPicPr>
        <p:blipFill>
          <a:blip r:embed="rId6"/>
          <a:stretch>
            <a:fillRect/>
          </a:stretch>
        </p:blipFill>
        <p:spPr>
          <a:xfrm flipH="1">
            <a:off x="91642" y="1698121"/>
            <a:ext cx="1793540" cy="1022654"/>
          </a:xfrm>
          <a:prstGeom prst="rect">
            <a:avLst/>
          </a:prstGeom>
        </p:spPr>
      </p:pic>
      <p:sp>
        <p:nvSpPr>
          <p:cNvPr id="6" name="TextBox 23">
            <a:extLst>
              <a:ext uri="{FF2B5EF4-FFF2-40B4-BE49-F238E27FC236}">
                <a16:creationId xmlns:a16="http://schemas.microsoft.com/office/drawing/2014/main" id="{B2834F26-0DB4-D7AA-F6BE-BFDBAA7E1E3D}"/>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Our </a:t>
            </a:r>
            <a:r>
              <a:rPr lang="en-CA" sz="2000" b="1" u="sng" dirty="0">
                <a:latin typeface="Century Gothic"/>
              </a:rPr>
              <a:t>GOALS </a:t>
            </a:r>
            <a:r>
              <a:rPr lang="en-CA" sz="2000" dirty="0">
                <a:latin typeface="Century Gothic"/>
              </a:rPr>
              <a:t>for </a:t>
            </a:r>
            <a:r>
              <a:rPr lang="en-CA" sz="2000" b="1" dirty="0">
                <a:latin typeface="Century Gothic"/>
              </a:rPr>
              <a:t>discharge </a:t>
            </a:r>
            <a:r>
              <a:rPr lang="en-CA" sz="2000" dirty="0">
                <a:latin typeface="Century Gothic"/>
              </a:rPr>
              <a:t>from hospital. </a:t>
            </a:r>
          </a:p>
          <a:p>
            <a:r>
              <a:rPr lang="en-CA" sz="2000" b="1" u="sng" dirty="0">
                <a:latin typeface="Century Gothic"/>
              </a:rPr>
              <a:t>Goals may change</a:t>
            </a:r>
            <a:endParaRPr lang="en-CA" sz="2000" dirty="0">
              <a:latin typeface="Century Gothic"/>
            </a:endParaRPr>
          </a:p>
        </p:txBody>
      </p:sp>
      <p:pic>
        <p:nvPicPr>
          <p:cNvPr id="2" name="Picture 1">
            <a:extLst>
              <a:ext uri="{FF2B5EF4-FFF2-40B4-BE49-F238E27FC236}">
                <a16:creationId xmlns:a16="http://schemas.microsoft.com/office/drawing/2014/main" id="{B9BAF443-B6D7-8356-D1B3-0C0F0B3AB9CD}"/>
              </a:ext>
            </a:extLst>
          </p:cNvPr>
          <p:cNvPicPr>
            <a:picLocks noChangeAspect="1"/>
          </p:cNvPicPr>
          <p:nvPr/>
        </p:nvPicPr>
        <p:blipFill>
          <a:blip r:embed="rId7"/>
          <a:stretch>
            <a:fillRect/>
          </a:stretch>
        </p:blipFill>
        <p:spPr>
          <a:xfrm>
            <a:off x="313932" y="124287"/>
            <a:ext cx="523875" cy="523875"/>
          </a:xfrm>
          <a:prstGeom prst="rect">
            <a:avLst/>
          </a:prstGeom>
        </p:spPr>
      </p:pic>
      <p:pic>
        <p:nvPicPr>
          <p:cNvPr id="10" name="Picture 9" descr="Icon&#10;&#10;Description automatically generated">
            <a:extLst>
              <a:ext uri="{FF2B5EF4-FFF2-40B4-BE49-F238E27FC236}">
                <a16:creationId xmlns:a16="http://schemas.microsoft.com/office/drawing/2014/main" id="{202454BC-3DB2-A585-39B2-8BF0AE1763F8}"/>
              </a:ext>
            </a:extLst>
          </p:cNvPr>
          <p:cNvPicPr>
            <a:picLocks noChangeAspect="1"/>
          </p:cNvPicPr>
          <p:nvPr/>
        </p:nvPicPr>
        <p:blipFill>
          <a:blip r:embed="rId8"/>
          <a:stretch>
            <a:fillRect/>
          </a:stretch>
        </p:blipFill>
        <p:spPr>
          <a:xfrm>
            <a:off x="6361843" y="-7310"/>
            <a:ext cx="485058" cy="530021"/>
          </a:xfrm>
          <a:prstGeom prst="rect">
            <a:avLst/>
          </a:prstGeom>
        </p:spPr>
      </p:pic>
      <p:pic>
        <p:nvPicPr>
          <p:cNvPr id="13" name="Picture 12" descr="A person in a wheelchair&#10;&#10;Description automatically generated">
            <a:extLst>
              <a:ext uri="{FF2B5EF4-FFF2-40B4-BE49-F238E27FC236}">
                <a16:creationId xmlns:a16="http://schemas.microsoft.com/office/drawing/2014/main" id="{8AB72A72-66D8-CE5B-CD81-91E5AA73936A}"/>
              </a:ext>
            </a:extLst>
          </p:cNvPr>
          <p:cNvPicPr>
            <a:picLocks noChangeAspect="1"/>
          </p:cNvPicPr>
          <p:nvPr/>
        </p:nvPicPr>
        <p:blipFill rotWithShape="1">
          <a:blip r:embed="rId9"/>
          <a:srcRect l="1530" t="21081" r="2941" b="13147"/>
          <a:stretch/>
        </p:blipFill>
        <p:spPr>
          <a:xfrm>
            <a:off x="3761724" y="382141"/>
            <a:ext cx="2491356" cy="531073"/>
          </a:xfrm>
          <a:prstGeom prst="rect">
            <a:avLst/>
          </a:prstGeom>
        </p:spPr>
      </p:pic>
    </p:spTree>
    <p:extLst>
      <p:ext uri="{BB962C8B-B14F-4D97-AF65-F5344CB8AC3E}">
        <p14:creationId xmlns:p14="http://schemas.microsoft.com/office/powerpoint/2010/main" val="2933114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
            <a:extLst>
              <a:ext uri="{FF2B5EF4-FFF2-40B4-BE49-F238E27FC236}">
                <a16:creationId xmlns:a16="http://schemas.microsoft.com/office/drawing/2014/main" id="{3A239E67-FBCD-C253-8F54-5F72887470DD}"/>
              </a:ext>
            </a:extLst>
          </p:cNvPr>
          <p:cNvSpPr txBox="1"/>
          <p:nvPr/>
        </p:nvSpPr>
        <p:spPr>
          <a:xfrm>
            <a:off x="1332154" y="1051792"/>
            <a:ext cx="5491834" cy="78007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Verdana"/>
                <a:cs typeface="Calibri"/>
              </a:rPr>
              <a:t>BATHING</a:t>
            </a:r>
          </a:p>
          <a:p>
            <a:pPr marL="285750" indent="-285750">
              <a:lnSpc>
                <a:spcPct val="150000"/>
              </a:lnSpc>
              <a:buFont typeface="Wingdings" panose="05000000000000000000" pitchFamily="2" charset="2"/>
              <a:buChar char="q"/>
            </a:pPr>
            <a:r>
              <a:rPr lang="en-US" sz="1600" b="1" dirty="0">
                <a:latin typeface="Century Gothic"/>
                <a:ea typeface="+mn-lt"/>
                <a:cs typeface="Segoe UI"/>
              </a:rPr>
              <a:t>Sink              Shower</a:t>
            </a:r>
          </a:p>
          <a:p>
            <a:pPr marL="285750" indent="-285750">
              <a:lnSpc>
                <a:spcPct val="150000"/>
              </a:lnSpc>
              <a:buFont typeface="Wingdings" panose="05000000000000000000" pitchFamily="2" charset="2"/>
              <a:buChar char="q"/>
            </a:pPr>
            <a:r>
              <a:rPr lang="en-US" sz="1600" b="1" dirty="0">
                <a:latin typeface="Century Gothic"/>
                <a:ea typeface="+mn-lt"/>
                <a:cs typeface="Segoe UI"/>
              </a:rPr>
              <a:t>Assistive devices</a:t>
            </a:r>
          </a:p>
          <a:p>
            <a:pPr marL="285750" indent="-285750">
              <a:lnSpc>
                <a:spcPct val="150000"/>
              </a:lnSpc>
              <a:buFont typeface="Wingdings" panose="05000000000000000000" pitchFamily="2" charset="2"/>
              <a:buChar char="q"/>
            </a:pPr>
            <a:r>
              <a:rPr lang="en-US" sz="1600" b="1" dirty="0">
                <a:latin typeface="Century Gothic"/>
                <a:ea typeface="+mn-lt"/>
                <a:cs typeface="Segoe UI"/>
              </a:rPr>
              <a:t>Independent</a:t>
            </a:r>
          </a:p>
          <a:p>
            <a:pPr marL="285750" indent="-285750">
              <a:lnSpc>
                <a:spcPct val="150000"/>
              </a:lnSpc>
              <a:buFont typeface="Wingdings" panose="05000000000000000000" pitchFamily="2" charset="2"/>
              <a:buChar char="q"/>
            </a:pPr>
            <a:r>
              <a:rPr lang="en-US" sz="1600" b="1" dirty="0">
                <a:latin typeface="Century Gothic"/>
                <a:ea typeface="+mn-lt"/>
                <a:cs typeface="Segoe UI"/>
              </a:rPr>
              <a:t>Assistance from ______ person(s)</a:t>
            </a:r>
          </a:p>
          <a:p>
            <a:pPr marL="285750"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______________________________________________</a:t>
            </a:r>
          </a:p>
          <a:p>
            <a:pPr>
              <a:lnSpc>
                <a:spcPct val="150000"/>
              </a:lnSpc>
            </a:pPr>
            <a:endParaRPr lang="en-US" sz="2400" b="1" dirty="0">
              <a:latin typeface="Verdana"/>
              <a:ea typeface="+mn-lt"/>
              <a:cs typeface="Segoe UI"/>
            </a:endParaRPr>
          </a:p>
          <a:p>
            <a:pPr>
              <a:lnSpc>
                <a:spcPct val="150000"/>
              </a:lnSpc>
            </a:pPr>
            <a:r>
              <a:rPr lang="en-US" sz="2400" b="1" dirty="0">
                <a:latin typeface="Verdana"/>
                <a:ea typeface="+mn-lt"/>
                <a:cs typeface="+mn-lt"/>
              </a:rPr>
              <a:t>DRESSING</a:t>
            </a:r>
            <a:endParaRPr lang="en-US" sz="2400">
              <a:solidFill>
                <a:srgbClr val="808080"/>
              </a:solidFill>
              <a:latin typeface="Verdana"/>
              <a:ea typeface="+mn-lt"/>
              <a:cs typeface="Segoe UI"/>
            </a:endParaRPr>
          </a:p>
          <a:p>
            <a:pPr marL="285750" indent="-285750">
              <a:lnSpc>
                <a:spcPct val="150000"/>
              </a:lnSpc>
              <a:buFont typeface="Wingdings" panose="05000000000000000000" pitchFamily="2" charset="2"/>
              <a:buChar char="q"/>
            </a:pPr>
            <a:r>
              <a:rPr lang="en-US" sz="1600" b="1" dirty="0">
                <a:latin typeface="Century Gothic"/>
                <a:ea typeface="+mn-lt"/>
                <a:cs typeface="Segoe UI"/>
              </a:rPr>
              <a:t>Assistive devices</a:t>
            </a:r>
          </a:p>
          <a:p>
            <a:pPr marL="285750" indent="-285750">
              <a:lnSpc>
                <a:spcPct val="150000"/>
              </a:lnSpc>
              <a:buFont typeface="Wingdings" panose="05000000000000000000" pitchFamily="2" charset="2"/>
              <a:buChar char="q"/>
            </a:pPr>
            <a:r>
              <a:rPr lang="en-US" sz="1600" b="1" dirty="0">
                <a:latin typeface="Century Gothic"/>
                <a:ea typeface="+mn-lt"/>
                <a:cs typeface="Segoe UI"/>
              </a:rPr>
              <a:t>Independent</a:t>
            </a:r>
          </a:p>
          <a:p>
            <a:pPr marL="285750" indent="-285750">
              <a:lnSpc>
                <a:spcPct val="150000"/>
              </a:lnSpc>
              <a:buFont typeface="Wingdings" panose="05000000000000000000" pitchFamily="2" charset="2"/>
              <a:buChar char="q"/>
            </a:pPr>
            <a:r>
              <a:rPr lang="en-US" sz="1600" b="1" dirty="0">
                <a:latin typeface="Century Gothic"/>
                <a:ea typeface="+mn-lt"/>
                <a:cs typeface="Segoe UI"/>
              </a:rPr>
              <a:t>Assistance from ______ person(s)</a:t>
            </a:r>
          </a:p>
          <a:p>
            <a:pPr marL="285750"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______________________________________________</a:t>
            </a:r>
          </a:p>
          <a:p>
            <a:pPr>
              <a:lnSpc>
                <a:spcPct val="150000"/>
              </a:lnSpc>
            </a:pPr>
            <a:endParaRPr lang="en-US" sz="1600" b="1" dirty="0">
              <a:latin typeface="Century Gothic"/>
              <a:ea typeface="+mn-lt"/>
              <a:cs typeface="Segoe UI"/>
            </a:endParaRPr>
          </a:p>
          <a:p>
            <a:pPr>
              <a:lnSpc>
                <a:spcPct val="150000"/>
              </a:lnSpc>
            </a:pPr>
            <a:r>
              <a:rPr lang="en-US" sz="2400" b="1" dirty="0">
                <a:latin typeface="Verdana"/>
                <a:ea typeface="+mn-lt"/>
                <a:cs typeface="+mn-lt"/>
              </a:rPr>
              <a:t>TOILETING</a:t>
            </a:r>
          </a:p>
          <a:p>
            <a:pPr marL="285750" indent="-285750">
              <a:lnSpc>
                <a:spcPct val="150000"/>
              </a:lnSpc>
              <a:buFont typeface="Wingdings" panose="05000000000000000000" pitchFamily="2" charset="2"/>
              <a:buChar char="q"/>
            </a:pPr>
            <a:r>
              <a:rPr lang="en-US" sz="1600" b="1" dirty="0">
                <a:latin typeface="Century Gothic"/>
                <a:ea typeface="+mn-lt"/>
                <a:cs typeface="Segoe UI"/>
              </a:rPr>
              <a:t>Assistive devices</a:t>
            </a:r>
          </a:p>
          <a:p>
            <a:pPr marL="285750" indent="-285750">
              <a:lnSpc>
                <a:spcPct val="150000"/>
              </a:lnSpc>
              <a:buFont typeface="Wingdings" panose="05000000000000000000" pitchFamily="2" charset="2"/>
              <a:buChar char="q"/>
            </a:pPr>
            <a:r>
              <a:rPr lang="en-US" sz="1600" b="1" dirty="0">
                <a:latin typeface="Century Gothic"/>
                <a:ea typeface="+mn-lt"/>
                <a:cs typeface="Segoe UI"/>
              </a:rPr>
              <a:t>May need incontinence care</a:t>
            </a:r>
          </a:p>
          <a:p>
            <a:pPr marL="285750" indent="-285750">
              <a:lnSpc>
                <a:spcPct val="150000"/>
              </a:lnSpc>
              <a:buFont typeface="Wingdings" panose="05000000000000000000" pitchFamily="2" charset="2"/>
              <a:buChar char="q"/>
            </a:pPr>
            <a:r>
              <a:rPr lang="en-US" sz="1600" b="1" dirty="0">
                <a:latin typeface="Century Gothic"/>
                <a:ea typeface="+mn-lt"/>
                <a:cs typeface="Segoe UI"/>
              </a:rPr>
              <a:t>Independent</a:t>
            </a:r>
          </a:p>
          <a:p>
            <a:pPr marL="285750" indent="-285750">
              <a:lnSpc>
                <a:spcPct val="150000"/>
              </a:lnSpc>
              <a:buFont typeface="Wingdings" panose="05000000000000000000" pitchFamily="2" charset="2"/>
              <a:buChar char="q"/>
            </a:pPr>
            <a:r>
              <a:rPr lang="en-US" sz="1600" b="1" dirty="0">
                <a:latin typeface="Century Gothic"/>
                <a:ea typeface="+mn-lt"/>
                <a:cs typeface="Segoe UI"/>
              </a:rPr>
              <a:t>Assistance from ______ person(s)</a:t>
            </a:r>
          </a:p>
          <a:p>
            <a:pPr marL="285750"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______________________________________________</a:t>
            </a:r>
          </a:p>
        </p:txBody>
      </p:sp>
      <p:pic>
        <p:nvPicPr>
          <p:cNvPr id="21" name="Picture 30">
            <a:extLst>
              <a:ext uri="{FF2B5EF4-FFF2-40B4-BE49-F238E27FC236}">
                <a16:creationId xmlns:a16="http://schemas.microsoft.com/office/drawing/2014/main" id="{F63CBB9E-1682-FDB9-A24D-6AA2F81343DC}"/>
              </a:ext>
            </a:extLst>
          </p:cNvPr>
          <p:cNvPicPr>
            <a:picLocks noChangeAspect="1"/>
          </p:cNvPicPr>
          <p:nvPr/>
        </p:nvPicPr>
        <p:blipFill>
          <a:blip r:embed="rId2"/>
          <a:stretch>
            <a:fillRect/>
          </a:stretch>
        </p:blipFill>
        <p:spPr>
          <a:xfrm>
            <a:off x="620307" y="1244345"/>
            <a:ext cx="882172" cy="833206"/>
          </a:xfrm>
          <a:prstGeom prst="rect">
            <a:avLst/>
          </a:prstGeom>
        </p:spPr>
      </p:pic>
      <p:pic>
        <p:nvPicPr>
          <p:cNvPr id="23" name="Picture 32">
            <a:extLst>
              <a:ext uri="{FF2B5EF4-FFF2-40B4-BE49-F238E27FC236}">
                <a16:creationId xmlns:a16="http://schemas.microsoft.com/office/drawing/2014/main" id="{90A2B372-23CA-90CD-456D-DC68450AB65E}"/>
              </a:ext>
            </a:extLst>
          </p:cNvPr>
          <p:cNvPicPr>
            <a:picLocks noChangeAspect="1"/>
          </p:cNvPicPr>
          <p:nvPr/>
        </p:nvPicPr>
        <p:blipFill>
          <a:blip r:embed="rId3"/>
          <a:stretch>
            <a:fillRect/>
          </a:stretch>
        </p:blipFill>
        <p:spPr>
          <a:xfrm>
            <a:off x="30386" y="1306258"/>
            <a:ext cx="760245" cy="760439"/>
          </a:xfrm>
          <a:prstGeom prst="rect">
            <a:avLst/>
          </a:prstGeom>
        </p:spPr>
      </p:pic>
      <p:sp>
        <p:nvSpPr>
          <p:cNvPr id="7" name="TextBox 6">
            <a:extLst>
              <a:ext uri="{FF2B5EF4-FFF2-40B4-BE49-F238E27FC236}">
                <a16:creationId xmlns:a16="http://schemas.microsoft.com/office/drawing/2014/main" id="{BD56BF8D-503A-FD76-A022-19EF645D2DDA}"/>
              </a:ext>
            </a:extLst>
          </p:cNvPr>
          <p:cNvSpPr txBox="1"/>
          <p:nvPr/>
        </p:nvSpPr>
        <p:spPr>
          <a:xfrm>
            <a:off x="0" y="8854139"/>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dirty="0">
                <a:solidFill>
                  <a:srgbClr val="272727"/>
                </a:solidFill>
                <a:latin typeface="-apple-system"/>
                <a:cs typeface="Segoe UI"/>
              </a:rPr>
              <a:t>Images used are from </a:t>
            </a:r>
            <a:r>
              <a:rPr lang="en-US" sz="600" i="1" dirty="0" err="1">
                <a:solidFill>
                  <a:srgbClr val="272727"/>
                </a:solidFill>
                <a:latin typeface="-apple-system"/>
                <a:cs typeface="Segoe UI"/>
              </a:rPr>
              <a:t>ParticiPics</a:t>
            </a:r>
            <a:r>
              <a:rPr lang="en-US" sz="600" i="1" dirty="0">
                <a:solidFill>
                  <a:srgbClr val="272727"/>
                </a:solidFill>
                <a:latin typeface="-apple-system"/>
                <a:cs typeface="Segoe UI"/>
              </a:rPr>
              <a:t> – a free, searchable database of pictographic images developed by the Aphasia Institute, </a:t>
            </a:r>
            <a:r>
              <a:rPr lang="en-US" sz="600" dirty="0">
                <a:latin typeface="-apple-system"/>
                <a:cs typeface="Segoe UI"/>
              </a:rPr>
              <a:t>​</a:t>
            </a:r>
            <a:r>
              <a:rPr lang="en-US" sz="600" i="1" u="sng" dirty="0">
                <a:solidFill>
                  <a:srgbClr val="0563C1"/>
                </a:solidFill>
                <a:latin typeface="-apple-system"/>
                <a:cs typeface="Segoe UI"/>
                <a:hlinkClick r:id="rId4"/>
              </a:rPr>
              <a:t>https://www.aphasia.ca/participics</a:t>
            </a:r>
            <a:endParaRPr lang="en-US" dirty="0"/>
          </a:p>
        </p:txBody>
      </p:sp>
      <p:pic>
        <p:nvPicPr>
          <p:cNvPr id="5" name="Picture 4">
            <a:extLst>
              <a:ext uri="{FF2B5EF4-FFF2-40B4-BE49-F238E27FC236}">
                <a16:creationId xmlns:a16="http://schemas.microsoft.com/office/drawing/2014/main" id="{33DC11D4-77A9-A389-03D4-4D5AD48ECECC}"/>
              </a:ext>
            </a:extLst>
          </p:cNvPr>
          <p:cNvPicPr>
            <a:picLocks noChangeAspect="1"/>
          </p:cNvPicPr>
          <p:nvPr/>
        </p:nvPicPr>
        <p:blipFill rotWithShape="1">
          <a:blip r:embed="rId5"/>
          <a:srcRect l="-395" r="6549"/>
          <a:stretch/>
        </p:blipFill>
        <p:spPr>
          <a:xfrm>
            <a:off x="111151" y="3448000"/>
            <a:ext cx="1109852" cy="1364226"/>
          </a:xfrm>
          <a:prstGeom prst="rect">
            <a:avLst/>
          </a:prstGeom>
        </p:spPr>
      </p:pic>
      <p:pic>
        <p:nvPicPr>
          <p:cNvPr id="9" name="Picture 8" descr="A person standing next to a toilet&#10;&#10;Description automatically generated">
            <a:extLst>
              <a:ext uri="{FF2B5EF4-FFF2-40B4-BE49-F238E27FC236}">
                <a16:creationId xmlns:a16="http://schemas.microsoft.com/office/drawing/2014/main" id="{C3BF746E-5B06-6B2C-20CD-93494A824EB3}"/>
              </a:ext>
            </a:extLst>
          </p:cNvPr>
          <p:cNvPicPr>
            <a:picLocks noChangeAspect="1"/>
          </p:cNvPicPr>
          <p:nvPr/>
        </p:nvPicPr>
        <p:blipFill rotWithShape="1">
          <a:blip r:embed="rId6"/>
          <a:srcRect l="32969" r="10616"/>
          <a:stretch/>
        </p:blipFill>
        <p:spPr>
          <a:xfrm>
            <a:off x="176370" y="6564826"/>
            <a:ext cx="1156810" cy="1366721"/>
          </a:xfrm>
          <a:prstGeom prst="rect">
            <a:avLst/>
          </a:prstGeom>
        </p:spPr>
      </p:pic>
      <p:pic>
        <p:nvPicPr>
          <p:cNvPr id="4" name="Picture 3">
            <a:extLst>
              <a:ext uri="{FF2B5EF4-FFF2-40B4-BE49-F238E27FC236}">
                <a16:creationId xmlns:a16="http://schemas.microsoft.com/office/drawing/2014/main" id="{E2977CBF-BB73-4463-DD6B-FDC8A2C529F7}"/>
              </a:ext>
            </a:extLst>
          </p:cNvPr>
          <p:cNvPicPr>
            <a:picLocks noChangeAspect="1"/>
          </p:cNvPicPr>
          <p:nvPr/>
        </p:nvPicPr>
        <p:blipFill>
          <a:blip r:embed="rId7"/>
          <a:stretch>
            <a:fillRect/>
          </a:stretch>
        </p:blipFill>
        <p:spPr>
          <a:xfrm>
            <a:off x="2586814" y="1659066"/>
            <a:ext cx="287495" cy="335411"/>
          </a:xfrm>
          <a:prstGeom prst="rect">
            <a:avLst/>
          </a:prstGeom>
        </p:spPr>
      </p:pic>
      <p:sp>
        <p:nvSpPr>
          <p:cNvPr id="26" name="TextBox 5">
            <a:extLst>
              <a:ext uri="{FF2B5EF4-FFF2-40B4-BE49-F238E27FC236}">
                <a16:creationId xmlns:a16="http://schemas.microsoft.com/office/drawing/2014/main" id="{09B52F44-2A9D-0B86-D1D8-593313B811BE}"/>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29" name="TextBox 23">
            <a:extLst>
              <a:ext uri="{FF2B5EF4-FFF2-40B4-BE49-F238E27FC236}">
                <a16:creationId xmlns:a16="http://schemas.microsoft.com/office/drawing/2014/main" id="{A7A815ED-B20F-B654-6ECB-AA7AAD87F8A1}"/>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Our </a:t>
            </a:r>
            <a:r>
              <a:rPr lang="en-CA" sz="2000" b="1" u="sng" dirty="0">
                <a:latin typeface="Century Gothic"/>
              </a:rPr>
              <a:t>GOALS </a:t>
            </a:r>
            <a:r>
              <a:rPr lang="en-CA" sz="2000" dirty="0">
                <a:latin typeface="Century Gothic"/>
              </a:rPr>
              <a:t>for </a:t>
            </a:r>
            <a:r>
              <a:rPr lang="en-CA" sz="2000" b="1" dirty="0">
                <a:latin typeface="Century Gothic"/>
              </a:rPr>
              <a:t>discharge </a:t>
            </a:r>
            <a:r>
              <a:rPr lang="en-CA" sz="2000" dirty="0">
                <a:latin typeface="Century Gothic"/>
              </a:rPr>
              <a:t>from hospital. </a:t>
            </a:r>
          </a:p>
          <a:p>
            <a:r>
              <a:rPr lang="en-CA" sz="2000" b="1" u="sng" dirty="0">
                <a:latin typeface="Century Gothic"/>
              </a:rPr>
              <a:t>Goals may change</a:t>
            </a:r>
            <a:endParaRPr lang="en-CA" sz="2000" dirty="0">
              <a:latin typeface="Century Gothic"/>
            </a:endParaRPr>
          </a:p>
        </p:txBody>
      </p:sp>
      <p:pic>
        <p:nvPicPr>
          <p:cNvPr id="31" name="Picture 30">
            <a:extLst>
              <a:ext uri="{FF2B5EF4-FFF2-40B4-BE49-F238E27FC236}">
                <a16:creationId xmlns:a16="http://schemas.microsoft.com/office/drawing/2014/main" id="{F7A9B7F3-8737-4CAE-95F6-7411D50F5D32}"/>
              </a:ext>
            </a:extLst>
          </p:cNvPr>
          <p:cNvPicPr>
            <a:picLocks noChangeAspect="1"/>
          </p:cNvPicPr>
          <p:nvPr/>
        </p:nvPicPr>
        <p:blipFill>
          <a:blip r:embed="rId8"/>
          <a:stretch>
            <a:fillRect/>
          </a:stretch>
        </p:blipFill>
        <p:spPr>
          <a:xfrm>
            <a:off x="313932" y="124287"/>
            <a:ext cx="523875" cy="523875"/>
          </a:xfrm>
          <a:prstGeom prst="rect">
            <a:avLst/>
          </a:prstGeom>
        </p:spPr>
      </p:pic>
      <p:pic>
        <p:nvPicPr>
          <p:cNvPr id="33" name="Picture 32" descr="Icon&#10;&#10;Description automatically generated">
            <a:extLst>
              <a:ext uri="{FF2B5EF4-FFF2-40B4-BE49-F238E27FC236}">
                <a16:creationId xmlns:a16="http://schemas.microsoft.com/office/drawing/2014/main" id="{D6084F28-243E-464A-6D0C-DB1E93CA0450}"/>
              </a:ext>
            </a:extLst>
          </p:cNvPr>
          <p:cNvPicPr>
            <a:picLocks noChangeAspect="1"/>
          </p:cNvPicPr>
          <p:nvPr/>
        </p:nvPicPr>
        <p:blipFill>
          <a:blip r:embed="rId9"/>
          <a:stretch>
            <a:fillRect/>
          </a:stretch>
        </p:blipFill>
        <p:spPr>
          <a:xfrm>
            <a:off x="6361843" y="-7310"/>
            <a:ext cx="485058" cy="530021"/>
          </a:xfrm>
          <a:prstGeom prst="rect">
            <a:avLst/>
          </a:prstGeom>
        </p:spPr>
      </p:pic>
      <p:pic>
        <p:nvPicPr>
          <p:cNvPr id="35" name="Picture 34" descr="A person in a wheelchair&#10;&#10;Description automatically generated">
            <a:extLst>
              <a:ext uri="{FF2B5EF4-FFF2-40B4-BE49-F238E27FC236}">
                <a16:creationId xmlns:a16="http://schemas.microsoft.com/office/drawing/2014/main" id="{67410BE0-5925-23AA-9E62-560789CD85DA}"/>
              </a:ext>
            </a:extLst>
          </p:cNvPr>
          <p:cNvPicPr>
            <a:picLocks noChangeAspect="1"/>
          </p:cNvPicPr>
          <p:nvPr/>
        </p:nvPicPr>
        <p:blipFill rotWithShape="1">
          <a:blip r:embed="rId10"/>
          <a:srcRect l="1530" t="21081" r="2941" b="13147"/>
          <a:stretch/>
        </p:blipFill>
        <p:spPr>
          <a:xfrm>
            <a:off x="3761724" y="382141"/>
            <a:ext cx="2491356" cy="531073"/>
          </a:xfrm>
          <a:prstGeom prst="rect">
            <a:avLst/>
          </a:prstGeom>
        </p:spPr>
      </p:pic>
    </p:spTree>
    <p:extLst>
      <p:ext uri="{BB962C8B-B14F-4D97-AF65-F5344CB8AC3E}">
        <p14:creationId xmlns:p14="http://schemas.microsoft.com/office/powerpoint/2010/main" val="559712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
            <a:extLst>
              <a:ext uri="{FF2B5EF4-FFF2-40B4-BE49-F238E27FC236}">
                <a16:creationId xmlns:a16="http://schemas.microsoft.com/office/drawing/2014/main" id="{3A239E67-FBCD-C253-8F54-5F72887470DD}"/>
              </a:ext>
            </a:extLst>
          </p:cNvPr>
          <p:cNvSpPr txBox="1"/>
          <p:nvPr/>
        </p:nvSpPr>
        <p:spPr>
          <a:xfrm>
            <a:off x="1368985" y="1121708"/>
            <a:ext cx="5491834" cy="78007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mn-lt"/>
                <a:cs typeface="Segoe UI"/>
              </a:rPr>
              <a:t>SAFETY AT HOME ALONE:</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safe</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unsafe:__________________________</a:t>
            </a:r>
            <a:endParaRPr lang="en-US" sz="1600">
              <a:latin typeface="Century Gothic"/>
              <a:ea typeface="+mn-lt"/>
              <a:cs typeface="Calibri" panose="020F0502020204030204"/>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endParaRPr lang="en-US" sz="1600">
              <a:latin typeface="Century Gothic"/>
              <a:ea typeface="+mn-lt"/>
              <a:cs typeface="Calibri" panose="020F0502020204030204"/>
            </a:endParaRPr>
          </a:p>
          <a:p>
            <a:pPr marL="285750" indent="-285750">
              <a:lnSpc>
                <a:spcPct val="150000"/>
              </a:lnSpc>
              <a:buFont typeface="Wingdings" panose="05000000000000000000" pitchFamily="2" charset="2"/>
              <a:buChar char="q"/>
            </a:pPr>
            <a:endParaRPr lang="en-US" sz="1600" b="1" dirty="0">
              <a:latin typeface="Century Gothic"/>
              <a:ea typeface="+mn-lt"/>
              <a:cs typeface="Segoe UI"/>
            </a:endParaRPr>
          </a:p>
          <a:p>
            <a:pPr>
              <a:lnSpc>
                <a:spcPct val="150000"/>
              </a:lnSpc>
            </a:pPr>
            <a:r>
              <a:rPr lang="en-US" sz="2400" b="1" dirty="0">
                <a:latin typeface="Verdana"/>
                <a:ea typeface="+mn-lt"/>
                <a:cs typeface="+mn-lt"/>
              </a:rPr>
              <a:t>MANAGING MEDICATIONS</a:t>
            </a:r>
            <a:endParaRPr lang="en-US" sz="2400" b="1">
              <a:solidFill>
                <a:srgbClr val="000000"/>
              </a:solidFill>
              <a:latin typeface="Verdana"/>
              <a:ea typeface="+mn-lt"/>
              <a:cs typeface="Calibr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to need assistance</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to manage independently</a:t>
            </a:r>
            <a:endParaRPr lang="en-US" sz="1600">
              <a:latin typeface="Century Gothic"/>
              <a:ea typeface="+mn-lt"/>
              <a:cs typeface="Calibri" panose="020F0502020204030204"/>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endParaRPr lang="en-US" sz="1600">
              <a:latin typeface="Century Gothic"/>
              <a:ea typeface="+mn-lt"/>
              <a:cs typeface="Calibri" panose="020F0502020204030204"/>
            </a:endParaRPr>
          </a:p>
          <a:p>
            <a:pPr marL="285750" indent="-285750">
              <a:lnSpc>
                <a:spcPct val="150000"/>
              </a:lnSpc>
              <a:buFont typeface="Wingdings" panose="05000000000000000000" pitchFamily="2" charset="2"/>
              <a:buChar char="q"/>
            </a:pPr>
            <a:endParaRPr lang="en-US" sz="1600" b="1" dirty="0">
              <a:latin typeface="Century Gothic"/>
              <a:ea typeface="+mn-lt"/>
              <a:cs typeface="Segoe UI"/>
            </a:endParaRPr>
          </a:p>
          <a:p>
            <a:pPr>
              <a:lnSpc>
                <a:spcPct val="150000"/>
              </a:lnSpc>
            </a:pPr>
            <a:r>
              <a:rPr lang="en-US" sz="2400" b="1" dirty="0">
                <a:latin typeface="Verdana"/>
                <a:ea typeface="+mn-lt"/>
                <a:cs typeface="+mn-lt"/>
              </a:rPr>
              <a:t>COOKING</a:t>
            </a:r>
            <a:endParaRPr lang="en-US" sz="2400">
              <a:solidFill>
                <a:srgbClr val="808080"/>
              </a:solidFill>
              <a:latin typeface="Verdana"/>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to need assistance</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to manage independently</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p>
          <a:p>
            <a:pPr marL="285750" indent="-285750">
              <a:lnSpc>
                <a:spcPct val="150000"/>
              </a:lnSpc>
              <a:buFont typeface="Wingdings" panose="05000000000000000000" pitchFamily="2" charset="2"/>
              <a:buChar char="q"/>
            </a:pPr>
            <a:endParaRPr lang="en-US" sz="1600" dirty="0">
              <a:solidFill>
                <a:srgbClr val="808080"/>
              </a:solidFill>
              <a:latin typeface="Century Gothic"/>
              <a:cs typeface="Segoe UI"/>
            </a:endParaRPr>
          </a:p>
          <a:p>
            <a:pPr>
              <a:lnSpc>
                <a:spcPct val="150000"/>
              </a:lnSpc>
            </a:pPr>
            <a:r>
              <a:rPr lang="en-US" sz="2400" b="1" dirty="0">
                <a:solidFill>
                  <a:srgbClr val="000000"/>
                </a:solidFill>
                <a:latin typeface="Verdana"/>
                <a:ea typeface="Verdana"/>
                <a:cs typeface="Segoe UI"/>
              </a:rPr>
              <a:t>FINANCES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to need assistance</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Likely to manage independently</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Too early to predict</a:t>
            </a:r>
          </a:p>
        </p:txBody>
      </p:sp>
      <p:pic>
        <p:nvPicPr>
          <p:cNvPr id="25" name="Picture 23">
            <a:extLst>
              <a:ext uri="{FF2B5EF4-FFF2-40B4-BE49-F238E27FC236}">
                <a16:creationId xmlns:a16="http://schemas.microsoft.com/office/drawing/2014/main" id="{FC283EA7-AC92-7942-DE48-912D9B01B4DA}"/>
              </a:ext>
            </a:extLst>
          </p:cNvPr>
          <p:cNvPicPr>
            <a:picLocks noChangeAspect="1"/>
          </p:cNvPicPr>
          <p:nvPr/>
        </p:nvPicPr>
        <p:blipFill>
          <a:blip r:embed="rId2"/>
          <a:stretch>
            <a:fillRect/>
          </a:stretch>
        </p:blipFill>
        <p:spPr>
          <a:xfrm>
            <a:off x="212538" y="3020825"/>
            <a:ext cx="1096615" cy="1069401"/>
          </a:xfrm>
          <a:prstGeom prst="rect">
            <a:avLst/>
          </a:prstGeom>
        </p:spPr>
      </p:pic>
      <p:pic>
        <p:nvPicPr>
          <p:cNvPr id="30" name="Picture 19">
            <a:extLst>
              <a:ext uri="{FF2B5EF4-FFF2-40B4-BE49-F238E27FC236}">
                <a16:creationId xmlns:a16="http://schemas.microsoft.com/office/drawing/2014/main" id="{D0E375B5-3883-CE04-3886-8E3EBE84D3AB}"/>
              </a:ext>
            </a:extLst>
          </p:cNvPr>
          <p:cNvPicPr>
            <a:picLocks noChangeAspect="1"/>
          </p:cNvPicPr>
          <p:nvPr/>
        </p:nvPicPr>
        <p:blipFill>
          <a:blip r:embed="rId3"/>
          <a:stretch>
            <a:fillRect/>
          </a:stretch>
        </p:blipFill>
        <p:spPr>
          <a:xfrm>
            <a:off x="254206" y="5691293"/>
            <a:ext cx="944941" cy="804333"/>
          </a:xfrm>
          <a:prstGeom prst="rect">
            <a:avLst/>
          </a:prstGeom>
        </p:spPr>
      </p:pic>
      <p:pic>
        <p:nvPicPr>
          <p:cNvPr id="32" name="Picture 23">
            <a:extLst>
              <a:ext uri="{FF2B5EF4-FFF2-40B4-BE49-F238E27FC236}">
                <a16:creationId xmlns:a16="http://schemas.microsoft.com/office/drawing/2014/main" id="{09C6A4C2-1FA7-6D4B-5DEC-DE21E928C98A}"/>
              </a:ext>
            </a:extLst>
          </p:cNvPr>
          <p:cNvPicPr>
            <a:picLocks noChangeAspect="1"/>
          </p:cNvPicPr>
          <p:nvPr/>
        </p:nvPicPr>
        <p:blipFill>
          <a:blip r:embed="rId4"/>
          <a:stretch>
            <a:fillRect/>
          </a:stretch>
        </p:blipFill>
        <p:spPr>
          <a:xfrm>
            <a:off x="226085" y="5018495"/>
            <a:ext cx="940405" cy="916214"/>
          </a:xfrm>
          <a:prstGeom prst="rect">
            <a:avLst/>
          </a:prstGeom>
        </p:spPr>
      </p:pic>
      <p:pic>
        <p:nvPicPr>
          <p:cNvPr id="5" name="Picture 4">
            <a:extLst>
              <a:ext uri="{FF2B5EF4-FFF2-40B4-BE49-F238E27FC236}">
                <a16:creationId xmlns:a16="http://schemas.microsoft.com/office/drawing/2014/main" id="{DCEFB34B-6BCC-3B72-74DB-BD37CE825FF3}"/>
              </a:ext>
            </a:extLst>
          </p:cNvPr>
          <p:cNvPicPr>
            <a:picLocks noChangeAspect="1"/>
          </p:cNvPicPr>
          <p:nvPr/>
        </p:nvPicPr>
        <p:blipFill>
          <a:blip r:embed="rId5"/>
          <a:stretch>
            <a:fillRect/>
          </a:stretch>
        </p:blipFill>
        <p:spPr>
          <a:xfrm>
            <a:off x="701338" y="8309311"/>
            <a:ext cx="685800" cy="653143"/>
          </a:xfrm>
          <a:prstGeom prst="rect">
            <a:avLst/>
          </a:prstGeom>
        </p:spPr>
      </p:pic>
      <p:pic>
        <p:nvPicPr>
          <p:cNvPr id="6" name="Picture 5">
            <a:extLst>
              <a:ext uri="{FF2B5EF4-FFF2-40B4-BE49-F238E27FC236}">
                <a16:creationId xmlns:a16="http://schemas.microsoft.com/office/drawing/2014/main" id="{4AAEEED2-7F0F-73AB-0128-F45BFEB677F2}"/>
              </a:ext>
            </a:extLst>
          </p:cNvPr>
          <p:cNvPicPr>
            <a:picLocks noChangeAspect="1"/>
          </p:cNvPicPr>
          <p:nvPr/>
        </p:nvPicPr>
        <p:blipFill>
          <a:blip r:embed="rId6"/>
          <a:stretch>
            <a:fillRect/>
          </a:stretch>
        </p:blipFill>
        <p:spPr>
          <a:xfrm>
            <a:off x="277937" y="8457672"/>
            <a:ext cx="457200" cy="457200"/>
          </a:xfrm>
          <a:prstGeom prst="rect">
            <a:avLst/>
          </a:prstGeom>
        </p:spPr>
      </p:pic>
      <p:pic>
        <p:nvPicPr>
          <p:cNvPr id="7" name="Picture 6">
            <a:extLst>
              <a:ext uri="{FF2B5EF4-FFF2-40B4-BE49-F238E27FC236}">
                <a16:creationId xmlns:a16="http://schemas.microsoft.com/office/drawing/2014/main" id="{DBFF9773-FE5C-9603-88D2-AC1FF514B331}"/>
              </a:ext>
            </a:extLst>
          </p:cNvPr>
          <p:cNvPicPr>
            <a:picLocks noChangeAspect="1"/>
          </p:cNvPicPr>
          <p:nvPr/>
        </p:nvPicPr>
        <p:blipFill>
          <a:blip r:embed="rId7"/>
          <a:stretch>
            <a:fillRect/>
          </a:stretch>
        </p:blipFill>
        <p:spPr>
          <a:xfrm>
            <a:off x="487284" y="3942129"/>
            <a:ext cx="571500" cy="555171"/>
          </a:xfrm>
          <a:prstGeom prst="rect">
            <a:avLst/>
          </a:prstGeom>
        </p:spPr>
      </p:pic>
      <p:pic>
        <p:nvPicPr>
          <p:cNvPr id="8" name="Picture 7" descr="A book and a pencil&#10;&#10;Description automatically generated">
            <a:extLst>
              <a:ext uri="{FF2B5EF4-FFF2-40B4-BE49-F238E27FC236}">
                <a16:creationId xmlns:a16="http://schemas.microsoft.com/office/drawing/2014/main" id="{5875683B-A814-A764-25DA-D4C0FF5CCF98}"/>
              </a:ext>
            </a:extLst>
          </p:cNvPr>
          <p:cNvPicPr>
            <a:picLocks noChangeAspect="1"/>
          </p:cNvPicPr>
          <p:nvPr/>
        </p:nvPicPr>
        <p:blipFill rotWithShape="1">
          <a:blip r:embed="rId8"/>
          <a:srcRect l="-484" r="1527" b="4210"/>
          <a:stretch/>
        </p:blipFill>
        <p:spPr>
          <a:xfrm>
            <a:off x="130630" y="7087521"/>
            <a:ext cx="1189453" cy="1232029"/>
          </a:xfrm>
          <a:prstGeom prst="rect">
            <a:avLst/>
          </a:prstGeom>
        </p:spPr>
      </p:pic>
      <p:sp>
        <p:nvSpPr>
          <p:cNvPr id="10" name="TextBox 9">
            <a:extLst>
              <a:ext uri="{FF2B5EF4-FFF2-40B4-BE49-F238E27FC236}">
                <a16:creationId xmlns:a16="http://schemas.microsoft.com/office/drawing/2014/main" id="{441FCED4-3434-10DB-A341-5C909ACA61F4}"/>
              </a:ext>
            </a:extLst>
          </p:cNvPr>
          <p:cNvSpPr txBox="1"/>
          <p:nvPr/>
        </p:nvSpPr>
        <p:spPr>
          <a:xfrm>
            <a:off x="4916" y="8964561"/>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a:solidFill>
                  <a:srgbClr val="272727"/>
                </a:solidFill>
                <a:latin typeface="-apple-system"/>
                <a:cs typeface="Segoe UI"/>
              </a:rPr>
              <a:t>Images used are from </a:t>
            </a:r>
            <a:r>
              <a:rPr lang="en-US" sz="600" i="1" err="1">
                <a:solidFill>
                  <a:srgbClr val="272727"/>
                </a:solidFill>
                <a:latin typeface="-apple-system"/>
                <a:cs typeface="Segoe UI"/>
              </a:rPr>
              <a:t>ParticiPics</a:t>
            </a:r>
            <a:r>
              <a:rPr lang="en-US" sz="600" i="1">
                <a:solidFill>
                  <a:srgbClr val="272727"/>
                </a:solidFill>
                <a:latin typeface="-apple-system"/>
                <a:cs typeface="Segoe UI"/>
              </a:rPr>
              <a:t> – a free, searchable database of pictographic images developed by the Aphasia Institute, </a:t>
            </a:r>
            <a:r>
              <a:rPr lang="en-US" sz="600">
                <a:latin typeface="-apple-system"/>
                <a:cs typeface="Segoe UI"/>
              </a:rPr>
              <a:t>​</a:t>
            </a:r>
            <a:r>
              <a:rPr lang="en-US" sz="600" i="1" u="sng">
                <a:solidFill>
                  <a:srgbClr val="0563C1"/>
                </a:solidFill>
                <a:latin typeface="-apple-system"/>
                <a:cs typeface="Segoe UI"/>
                <a:hlinkClick r:id="rId9"/>
              </a:rPr>
              <a:t>https://www.aphasia.ca/participics</a:t>
            </a:r>
            <a:endParaRPr lang="en-US"/>
          </a:p>
        </p:txBody>
      </p:sp>
      <p:pic>
        <p:nvPicPr>
          <p:cNvPr id="9" name="Picture 15">
            <a:extLst>
              <a:ext uri="{FF2B5EF4-FFF2-40B4-BE49-F238E27FC236}">
                <a16:creationId xmlns:a16="http://schemas.microsoft.com/office/drawing/2014/main" id="{6CF9D3DA-BCBF-DA50-3257-1331B32438E9}"/>
              </a:ext>
            </a:extLst>
          </p:cNvPr>
          <p:cNvPicPr>
            <a:picLocks noChangeAspect="1"/>
          </p:cNvPicPr>
          <p:nvPr/>
        </p:nvPicPr>
        <p:blipFill>
          <a:blip r:embed="rId10"/>
          <a:stretch>
            <a:fillRect/>
          </a:stretch>
        </p:blipFill>
        <p:spPr>
          <a:xfrm flipH="1">
            <a:off x="290677" y="1174857"/>
            <a:ext cx="958645" cy="917699"/>
          </a:xfrm>
          <a:prstGeom prst="rect">
            <a:avLst/>
          </a:prstGeom>
        </p:spPr>
      </p:pic>
      <p:sp>
        <p:nvSpPr>
          <p:cNvPr id="24" name="TextBox 5">
            <a:extLst>
              <a:ext uri="{FF2B5EF4-FFF2-40B4-BE49-F238E27FC236}">
                <a16:creationId xmlns:a16="http://schemas.microsoft.com/office/drawing/2014/main" id="{319096EB-A9C8-5F6C-2DDD-167A2DAF8852}"/>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27" name="TextBox 23">
            <a:extLst>
              <a:ext uri="{FF2B5EF4-FFF2-40B4-BE49-F238E27FC236}">
                <a16:creationId xmlns:a16="http://schemas.microsoft.com/office/drawing/2014/main" id="{E1288B62-8C28-2DB9-3DAA-A0F5F4DB4D9E}"/>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Our </a:t>
            </a:r>
            <a:r>
              <a:rPr lang="en-CA" sz="2000" b="1" u="sng" dirty="0">
                <a:latin typeface="Century Gothic"/>
              </a:rPr>
              <a:t>GOALS </a:t>
            </a:r>
            <a:r>
              <a:rPr lang="en-CA" sz="2000" dirty="0">
                <a:latin typeface="Century Gothic"/>
              </a:rPr>
              <a:t>for </a:t>
            </a:r>
            <a:r>
              <a:rPr lang="en-CA" sz="2000" b="1" dirty="0">
                <a:latin typeface="Century Gothic"/>
              </a:rPr>
              <a:t>discharge </a:t>
            </a:r>
            <a:r>
              <a:rPr lang="en-CA" sz="2000" dirty="0">
                <a:latin typeface="Century Gothic"/>
              </a:rPr>
              <a:t>from hospital. </a:t>
            </a:r>
          </a:p>
          <a:p>
            <a:r>
              <a:rPr lang="en-CA" sz="2000" b="1" u="sng" dirty="0">
                <a:latin typeface="Century Gothic"/>
              </a:rPr>
              <a:t>Goals may change</a:t>
            </a:r>
            <a:endParaRPr lang="en-CA" sz="2000" dirty="0">
              <a:latin typeface="Century Gothic"/>
            </a:endParaRPr>
          </a:p>
        </p:txBody>
      </p:sp>
      <p:pic>
        <p:nvPicPr>
          <p:cNvPr id="31" name="Picture 30">
            <a:extLst>
              <a:ext uri="{FF2B5EF4-FFF2-40B4-BE49-F238E27FC236}">
                <a16:creationId xmlns:a16="http://schemas.microsoft.com/office/drawing/2014/main" id="{CE603D88-92C9-23F9-76EE-AD35C4BFC150}"/>
              </a:ext>
            </a:extLst>
          </p:cNvPr>
          <p:cNvPicPr>
            <a:picLocks noChangeAspect="1"/>
          </p:cNvPicPr>
          <p:nvPr/>
        </p:nvPicPr>
        <p:blipFill>
          <a:blip r:embed="rId11"/>
          <a:stretch>
            <a:fillRect/>
          </a:stretch>
        </p:blipFill>
        <p:spPr>
          <a:xfrm>
            <a:off x="313932" y="124287"/>
            <a:ext cx="523875" cy="523875"/>
          </a:xfrm>
          <a:prstGeom prst="rect">
            <a:avLst/>
          </a:prstGeom>
        </p:spPr>
      </p:pic>
      <p:pic>
        <p:nvPicPr>
          <p:cNvPr id="34" name="Picture 33" descr="Icon&#10;&#10;Description automatically generated">
            <a:extLst>
              <a:ext uri="{FF2B5EF4-FFF2-40B4-BE49-F238E27FC236}">
                <a16:creationId xmlns:a16="http://schemas.microsoft.com/office/drawing/2014/main" id="{6D06DF31-DAA7-3B8E-3175-8C955E374BF9}"/>
              </a:ext>
            </a:extLst>
          </p:cNvPr>
          <p:cNvPicPr>
            <a:picLocks noChangeAspect="1"/>
          </p:cNvPicPr>
          <p:nvPr/>
        </p:nvPicPr>
        <p:blipFill>
          <a:blip r:embed="rId12"/>
          <a:stretch>
            <a:fillRect/>
          </a:stretch>
        </p:blipFill>
        <p:spPr>
          <a:xfrm>
            <a:off x="6361843" y="-7310"/>
            <a:ext cx="485058" cy="530021"/>
          </a:xfrm>
          <a:prstGeom prst="rect">
            <a:avLst/>
          </a:prstGeom>
        </p:spPr>
      </p:pic>
      <p:pic>
        <p:nvPicPr>
          <p:cNvPr id="36" name="Picture 35" descr="A person in a wheelchair&#10;&#10;Description automatically generated">
            <a:extLst>
              <a:ext uri="{FF2B5EF4-FFF2-40B4-BE49-F238E27FC236}">
                <a16:creationId xmlns:a16="http://schemas.microsoft.com/office/drawing/2014/main" id="{972ACD09-E6B0-41A3-C71E-A50536FBDD98}"/>
              </a:ext>
            </a:extLst>
          </p:cNvPr>
          <p:cNvPicPr>
            <a:picLocks noChangeAspect="1"/>
          </p:cNvPicPr>
          <p:nvPr/>
        </p:nvPicPr>
        <p:blipFill rotWithShape="1">
          <a:blip r:embed="rId13"/>
          <a:srcRect l="1530" t="21081" r="2941" b="13147"/>
          <a:stretch/>
        </p:blipFill>
        <p:spPr>
          <a:xfrm>
            <a:off x="3761724" y="382141"/>
            <a:ext cx="2491356" cy="531073"/>
          </a:xfrm>
          <a:prstGeom prst="rect">
            <a:avLst/>
          </a:prstGeom>
        </p:spPr>
      </p:pic>
    </p:spTree>
    <p:extLst>
      <p:ext uri="{BB962C8B-B14F-4D97-AF65-F5344CB8AC3E}">
        <p14:creationId xmlns:p14="http://schemas.microsoft.com/office/powerpoint/2010/main" val="3327254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
            <a:extLst>
              <a:ext uri="{FF2B5EF4-FFF2-40B4-BE49-F238E27FC236}">
                <a16:creationId xmlns:a16="http://schemas.microsoft.com/office/drawing/2014/main" id="{3A239E67-FBCD-C253-8F54-5F72887470DD}"/>
              </a:ext>
            </a:extLst>
          </p:cNvPr>
          <p:cNvSpPr txBox="1"/>
          <p:nvPr/>
        </p:nvSpPr>
        <p:spPr>
          <a:xfrm>
            <a:off x="1368985" y="770174"/>
            <a:ext cx="5491834" cy="853637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mn-lt"/>
                <a:cs typeface="Segoe UI"/>
              </a:rPr>
              <a:t>SPEAKING</a:t>
            </a:r>
          </a:p>
          <a:p>
            <a:pPr marL="742950" lvl="1" indent="-285750">
              <a:lnSpc>
                <a:spcPct val="150000"/>
              </a:lnSpc>
              <a:buFont typeface="Wingdings" panose="05000000000000000000" pitchFamily="2" charset="2"/>
              <a:buChar char="q"/>
            </a:pPr>
            <a:r>
              <a:rPr lang="en-US" sz="1700" b="1" dirty="0">
                <a:latin typeface="Century Gothic"/>
                <a:ea typeface="+mn-lt"/>
                <a:cs typeface="Segoe UI"/>
              </a:rPr>
              <a:t>Independent </a:t>
            </a:r>
          </a:p>
          <a:p>
            <a:pPr marL="742950" lvl="1" indent="-285750">
              <a:lnSpc>
                <a:spcPct val="150000"/>
              </a:lnSpc>
              <a:buFont typeface="Wingdings" panose="05000000000000000000" pitchFamily="2" charset="2"/>
              <a:buChar char="q"/>
            </a:pPr>
            <a:r>
              <a:rPr lang="en-US" sz="1700" b="1" dirty="0">
                <a:latin typeface="Century Gothic"/>
                <a:cs typeface="Segoe UI"/>
              </a:rPr>
              <a:t>Words               Phrases              Sentences</a:t>
            </a:r>
          </a:p>
          <a:p>
            <a:pPr lvl="1">
              <a:lnSpc>
                <a:spcPct val="150000"/>
              </a:lnSpc>
            </a:pPr>
            <a:r>
              <a:rPr lang="en-US" sz="1700" b="1" dirty="0">
                <a:latin typeface="Century Gothic"/>
                <a:ea typeface="+mn-lt"/>
                <a:cs typeface="Segoe UI"/>
              </a:rPr>
              <a:t>Strategies:________________________________</a:t>
            </a:r>
            <a:endParaRPr lang="en-US" dirty="0">
              <a:cs typeface="Calibri" panose="020F0502020204030204"/>
            </a:endParaRPr>
          </a:p>
          <a:p>
            <a:pPr>
              <a:lnSpc>
                <a:spcPct val="150000"/>
              </a:lnSpc>
            </a:pPr>
            <a:r>
              <a:rPr lang="en-US" sz="2400" b="1" dirty="0">
                <a:solidFill>
                  <a:srgbClr val="000000"/>
                </a:solidFill>
                <a:latin typeface="Verdana"/>
                <a:ea typeface="+mn-lt"/>
                <a:cs typeface="Calibri"/>
              </a:rPr>
              <a:t>LISTENING</a:t>
            </a:r>
          </a:p>
          <a:p>
            <a:pPr marL="742950" lvl="1" indent="-285750">
              <a:lnSpc>
                <a:spcPct val="150000"/>
              </a:lnSpc>
              <a:buFont typeface="Wingdings,Sans-Serif" panose="05000000000000000000" pitchFamily="2" charset="2"/>
              <a:buChar char="q"/>
            </a:pPr>
            <a:r>
              <a:rPr lang="en-US" sz="1700" b="1" dirty="0">
                <a:latin typeface="Century Gothic"/>
                <a:ea typeface="+mn-lt"/>
                <a:cs typeface="Segoe UI"/>
              </a:rPr>
              <a:t>Independent </a:t>
            </a:r>
            <a:endParaRPr lang="en-US" sz="1700">
              <a:latin typeface="Century Gothic"/>
              <a:ea typeface="Calibri"/>
              <a:cs typeface="Segoe UI"/>
            </a:endParaRPr>
          </a:p>
          <a:p>
            <a:pPr marL="742950" lvl="1" indent="-285750">
              <a:lnSpc>
                <a:spcPct val="150000"/>
              </a:lnSpc>
              <a:buFont typeface="Wingdings,Sans-Serif" panose="05000000000000000000" pitchFamily="2" charset="2"/>
              <a:buChar char="q"/>
            </a:pPr>
            <a:r>
              <a:rPr lang="en-US" sz="1700" b="1" dirty="0">
                <a:latin typeface="Century Gothic"/>
                <a:ea typeface="+mn-lt"/>
                <a:cs typeface="Segoe UI"/>
              </a:rPr>
              <a:t>Words               Phrases              Sentences</a:t>
            </a:r>
            <a:endParaRPr lang="en-US" sz="1700" b="1">
              <a:ea typeface="+mn-lt"/>
              <a:cs typeface="+mn-lt"/>
            </a:endParaRPr>
          </a:p>
          <a:p>
            <a:pPr lvl="1">
              <a:lnSpc>
                <a:spcPct val="150000"/>
              </a:lnSpc>
            </a:pPr>
            <a:r>
              <a:rPr lang="en-US" sz="1700" b="1" dirty="0">
                <a:latin typeface="Century Gothic"/>
                <a:ea typeface="+mn-lt"/>
                <a:cs typeface="Segoe UI"/>
              </a:rPr>
              <a:t>Strategies:________________________________</a:t>
            </a:r>
          </a:p>
          <a:p>
            <a:pPr>
              <a:lnSpc>
                <a:spcPct val="150000"/>
              </a:lnSpc>
            </a:pPr>
            <a:r>
              <a:rPr lang="en-US" sz="2400" b="1" dirty="0">
                <a:latin typeface="Verdana"/>
                <a:ea typeface="+mn-lt"/>
                <a:cs typeface="+mn-lt"/>
              </a:rPr>
              <a:t>READING</a:t>
            </a:r>
            <a:endParaRPr lang="en-US" sz="2400" b="1" dirty="0">
              <a:solidFill>
                <a:srgbClr val="000000"/>
              </a:solidFill>
              <a:latin typeface="Verdana"/>
              <a:ea typeface="+mn-lt"/>
              <a:cs typeface="Calibri"/>
            </a:endParaRPr>
          </a:p>
          <a:p>
            <a:pPr marL="742950" lvl="1" indent="-285750">
              <a:lnSpc>
                <a:spcPct val="150000"/>
              </a:lnSpc>
              <a:buFont typeface="Wingdings,Sans-Serif" panose="05000000000000000000" pitchFamily="2" charset="2"/>
              <a:buChar char="q"/>
            </a:pPr>
            <a:r>
              <a:rPr lang="en-US" sz="1700" b="1" dirty="0">
                <a:latin typeface="Century Gothic"/>
                <a:ea typeface="+mn-lt"/>
                <a:cs typeface="Segoe UI"/>
              </a:rPr>
              <a:t>Independent </a:t>
            </a:r>
            <a:endParaRPr lang="en-US" sz="1700" dirty="0">
              <a:latin typeface="Century Gothic"/>
              <a:ea typeface="+mn-lt"/>
              <a:cs typeface="Segoe UI"/>
            </a:endParaRPr>
          </a:p>
          <a:p>
            <a:pPr marL="742950" lvl="1" indent="-285750">
              <a:lnSpc>
                <a:spcPct val="150000"/>
              </a:lnSpc>
              <a:buFont typeface="Wingdings" panose="05000000000000000000" pitchFamily="2" charset="2"/>
              <a:buChar char="q"/>
            </a:pPr>
            <a:r>
              <a:rPr lang="en-US" sz="1700" b="1" dirty="0">
                <a:latin typeface="Century Gothic"/>
                <a:ea typeface="+mn-lt"/>
                <a:cs typeface="Segoe UI"/>
              </a:rPr>
              <a:t>Words               Phrases              Sentences</a:t>
            </a:r>
          </a:p>
          <a:p>
            <a:pPr lvl="1">
              <a:lnSpc>
                <a:spcPct val="150000"/>
              </a:lnSpc>
            </a:pPr>
            <a:r>
              <a:rPr lang="en-US" sz="1700" b="1" dirty="0">
                <a:latin typeface="Century Gothic"/>
                <a:ea typeface="+mn-lt"/>
                <a:cs typeface="Segoe UI"/>
              </a:rPr>
              <a:t>Strategies:________________________________</a:t>
            </a:r>
          </a:p>
          <a:p>
            <a:pPr>
              <a:lnSpc>
                <a:spcPct val="150000"/>
              </a:lnSpc>
            </a:pPr>
            <a:r>
              <a:rPr lang="en-US" sz="2400" b="1" dirty="0">
                <a:latin typeface="Verdana"/>
                <a:ea typeface="Verdana"/>
                <a:cs typeface="Segoe UI"/>
              </a:rPr>
              <a:t>WRITING</a:t>
            </a:r>
            <a:endParaRPr lang="en-US" sz="2400" dirty="0">
              <a:latin typeface="Verdana"/>
              <a:ea typeface="Verdana"/>
              <a:cs typeface="Segoe UI"/>
            </a:endParaRPr>
          </a:p>
          <a:p>
            <a:pPr marL="742950" lvl="1" indent="-285750">
              <a:lnSpc>
                <a:spcPct val="150000"/>
              </a:lnSpc>
              <a:buFont typeface="Wingdings,Sans-Serif"/>
              <a:buChar char="q"/>
            </a:pPr>
            <a:r>
              <a:rPr lang="en-US" sz="1700" b="1" dirty="0">
                <a:latin typeface="Century Gothic"/>
                <a:ea typeface="Calibri"/>
                <a:cs typeface="Segoe UI"/>
              </a:rPr>
              <a:t>Independent </a:t>
            </a:r>
            <a:endParaRPr lang="en-US" sz="1700" dirty="0">
              <a:latin typeface="Century Gothic"/>
              <a:ea typeface="Calibri"/>
              <a:cs typeface="Segoe UI"/>
            </a:endParaRPr>
          </a:p>
          <a:p>
            <a:pPr marL="742950" lvl="1" indent="-285750">
              <a:lnSpc>
                <a:spcPct val="150000"/>
              </a:lnSpc>
              <a:buFont typeface="Wingdings,Sans-Serif"/>
              <a:buChar char="q"/>
            </a:pPr>
            <a:r>
              <a:rPr lang="en-US" sz="1700" b="1" dirty="0">
                <a:latin typeface="Century Gothic"/>
                <a:ea typeface="Calibri"/>
                <a:cs typeface="Segoe UI"/>
              </a:rPr>
              <a:t>Words               Phrases              Sentences</a:t>
            </a:r>
            <a:endParaRPr lang="en-US" sz="1700" dirty="0">
              <a:latin typeface="Century Gothic"/>
              <a:ea typeface="Calibri"/>
              <a:cs typeface="Segoe UI"/>
            </a:endParaRPr>
          </a:p>
          <a:p>
            <a:pPr lvl="1">
              <a:lnSpc>
                <a:spcPct val="150000"/>
              </a:lnSpc>
            </a:pPr>
            <a:r>
              <a:rPr lang="en-US" sz="1700" b="1" dirty="0">
                <a:latin typeface="Century Gothic"/>
                <a:ea typeface="Calibri"/>
                <a:cs typeface="Segoe UI"/>
              </a:rPr>
              <a:t>Strategies:________________________________</a:t>
            </a:r>
            <a:endParaRPr lang="en-US" sz="1700" dirty="0">
              <a:latin typeface="Century Gothic"/>
              <a:ea typeface="Calibri"/>
              <a:cs typeface="Segoe UI"/>
            </a:endParaRPr>
          </a:p>
          <a:p>
            <a:pPr lvl="1">
              <a:lnSpc>
                <a:spcPct val="150000"/>
              </a:lnSpc>
            </a:pPr>
            <a:r>
              <a:rPr lang="en-US" sz="1000" b="1" dirty="0">
                <a:latin typeface="Century Gothic"/>
                <a:ea typeface="Calibri"/>
                <a:cs typeface="Segoe UI"/>
              </a:rPr>
              <a:t>      </a:t>
            </a:r>
          </a:p>
          <a:p>
            <a:pPr lvl="1">
              <a:lnSpc>
                <a:spcPct val="150000"/>
              </a:lnSpc>
            </a:pPr>
            <a:r>
              <a:rPr lang="en-US" sz="1000" b="1" dirty="0">
                <a:latin typeface="Century Gothic"/>
                <a:ea typeface="Calibri"/>
                <a:cs typeface="Segoe UI"/>
              </a:rPr>
              <a:t>        </a:t>
            </a:r>
          </a:p>
          <a:p>
            <a:pPr marL="742950" lvl="1" indent="-285750">
              <a:lnSpc>
                <a:spcPct val="150000"/>
              </a:lnSpc>
              <a:buFont typeface="Wingdings"/>
              <a:buChar char="q"/>
            </a:pPr>
            <a:r>
              <a:rPr lang="en-US" sz="1700" b="1" dirty="0">
                <a:latin typeface="Century Gothic"/>
                <a:ea typeface="Calibri"/>
                <a:cs typeface="Segoe UI"/>
              </a:rPr>
              <a:t>Independent</a:t>
            </a:r>
            <a:r>
              <a:rPr lang="en-US" sz="1700" b="1" dirty="0">
                <a:latin typeface="Century Gothic"/>
                <a:ea typeface="+mn-lt"/>
                <a:cs typeface="Segoe UI"/>
              </a:rPr>
              <a:t>            Assistance</a:t>
            </a:r>
            <a:endParaRPr lang="en-US" sz="1700" dirty="0">
              <a:latin typeface="Century Gothic"/>
              <a:ea typeface="+mn-lt"/>
              <a:cs typeface="Segoe UI"/>
            </a:endParaRPr>
          </a:p>
          <a:p>
            <a:pPr lvl="1">
              <a:lnSpc>
                <a:spcPct val="150000"/>
              </a:lnSpc>
            </a:pPr>
            <a:r>
              <a:rPr lang="en-US" sz="1700" b="1" dirty="0">
                <a:latin typeface="Century Gothic"/>
                <a:ea typeface="+mn-lt"/>
                <a:cs typeface="Segoe UI"/>
              </a:rPr>
              <a:t>Strategies:________________________________</a:t>
            </a:r>
          </a:p>
        </p:txBody>
      </p:sp>
      <p:pic>
        <p:nvPicPr>
          <p:cNvPr id="7" name="Picture 6">
            <a:extLst>
              <a:ext uri="{FF2B5EF4-FFF2-40B4-BE49-F238E27FC236}">
                <a16:creationId xmlns:a16="http://schemas.microsoft.com/office/drawing/2014/main" id="{DBFF9773-FE5C-9603-88D2-AC1FF514B331}"/>
              </a:ext>
            </a:extLst>
          </p:cNvPr>
          <p:cNvPicPr>
            <a:picLocks noChangeAspect="1"/>
          </p:cNvPicPr>
          <p:nvPr/>
        </p:nvPicPr>
        <p:blipFill>
          <a:blip r:embed="rId2"/>
          <a:stretch>
            <a:fillRect/>
          </a:stretch>
        </p:blipFill>
        <p:spPr>
          <a:xfrm>
            <a:off x="832727" y="4297014"/>
            <a:ext cx="571500" cy="555171"/>
          </a:xfrm>
          <a:prstGeom prst="rect">
            <a:avLst/>
          </a:prstGeom>
        </p:spPr>
      </p:pic>
      <p:sp>
        <p:nvSpPr>
          <p:cNvPr id="10" name="TextBox 9">
            <a:extLst>
              <a:ext uri="{FF2B5EF4-FFF2-40B4-BE49-F238E27FC236}">
                <a16:creationId xmlns:a16="http://schemas.microsoft.com/office/drawing/2014/main" id="{441FCED4-3434-10DB-A341-5C909ACA61F4}"/>
              </a:ext>
            </a:extLst>
          </p:cNvPr>
          <p:cNvSpPr txBox="1"/>
          <p:nvPr/>
        </p:nvSpPr>
        <p:spPr>
          <a:xfrm>
            <a:off x="4916" y="8964561"/>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a:solidFill>
                  <a:srgbClr val="272727"/>
                </a:solidFill>
                <a:latin typeface="-apple-system"/>
                <a:cs typeface="Segoe UI"/>
              </a:rPr>
              <a:t>Images used are from </a:t>
            </a:r>
            <a:r>
              <a:rPr lang="en-US" sz="600" i="1" err="1">
                <a:solidFill>
                  <a:srgbClr val="272727"/>
                </a:solidFill>
                <a:latin typeface="-apple-system"/>
                <a:cs typeface="Segoe UI"/>
              </a:rPr>
              <a:t>ParticiPics</a:t>
            </a:r>
            <a:r>
              <a:rPr lang="en-US" sz="600" i="1">
                <a:solidFill>
                  <a:srgbClr val="272727"/>
                </a:solidFill>
                <a:latin typeface="-apple-system"/>
                <a:cs typeface="Segoe UI"/>
              </a:rPr>
              <a:t> – a free, searchable database of pictographic images developed by the Aphasia Institute, </a:t>
            </a:r>
            <a:r>
              <a:rPr lang="en-US" sz="600">
                <a:latin typeface="-apple-system"/>
                <a:cs typeface="Segoe UI"/>
              </a:rPr>
              <a:t>​</a:t>
            </a:r>
            <a:r>
              <a:rPr lang="en-US" sz="600" i="1" u="sng">
                <a:solidFill>
                  <a:srgbClr val="0563C1"/>
                </a:solidFill>
                <a:latin typeface="-apple-system"/>
                <a:cs typeface="Segoe UI"/>
                <a:hlinkClick r:id="rId3"/>
              </a:rPr>
              <a:t>https://www.aphasia.ca/participics</a:t>
            </a:r>
            <a:endParaRPr lang="en-US"/>
          </a:p>
        </p:txBody>
      </p:sp>
      <p:pic>
        <p:nvPicPr>
          <p:cNvPr id="3" name="Picture 2">
            <a:extLst>
              <a:ext uri="{FF2B5EF4-FFF2-40B4-BE49-F238E27FC236}">
                <a16:creationId xmlns:a16="http://schemas.microsoft.com/office/drawing/2014/main" id="{4AC98187-B2F4-847F-E13C-AB51DA761CA8}"/>
              </a:ext>
            </a:extLst>
          </p:cNvPr>
          <p:cNvPicPr>
            <a:picLocks noChangeAspect="1"/>
          </p:cNvPicPr>
          <p:nvPr/>
        </p:nvPicPr>
        <p:blipFill>
          <a:blip r:embed="rId4"/>
          <a:stretch>
            <a:fillRect/>
          </a:stretch>
        </p:blipFill>
        <p:spPr>
          <a:xfrm>
            <a:off x="198369" y="5920967"/>
            <a:ext cx="676275" cy="676275"/>
          </a:xfrm>
          <a:prstGeom prst="rect">
            <a:avLst/>
          </a:prstGeom>
        </p:spPr>
      </p:pic>
      <p:pic>
        <p:nvPicPr>
          <p:cNvPr id="11" name="Picture 10">
            <a:extLst>
              <a:ext uri="{FF2B5EF4-FFF2-40B4-BE49-F238E27FC236}">
                <a16:creationId xmlns:a16="http://schemas.microsoft.com/office/drawing/2014/main" id="{47142B18-5804-1578-E29F-6CC82D6D74FF}"/>
              </a:ext>
            </a:extLst>
          </p:cNvPr>
          <p:cNvPicPr>
            <a:picLocks noChangeAspect="1"/>
          </p:cNvPicPr>
          <p:nvPr/>
        </p:nvPicPr>
        <p:blipFill>
          <a:blip r:embed="rId5"/>
          <a:stretch>
            <a:fillRect/>
          </a:stretch>
        </p:blipFill>
        <p:spPr>
          <a:xfrm>
            <a:off x="876705" y="5977242"/>
            <a:ext cx="581025" cy="619125"/>
          </a:xfrm>
          <a:prstGeom prst="rect">
            <a:avLst/>
          </a:prstGeom>
        </p:spPr>
      </p:pic>
      <p:pic>
        <p:nvPicPr>
          <p:cNvPr id="12" name="Picture 11">
            <a:extLst>
              <a:ext uri="{FF2B5EF4-FFF2-40B4-BE49-F238E27FC236}">
                <a16:creationId xmlns:a16="http://schemas.microsoft.com/office/drawing/2014/main" id="{2F2E3224-38B3-CC56-9FD1-A4380FCBEF52}"/>
              </a:ext>
            </a:extLst>
          </p:cNvPr>
          <p:cNvPicPr>
            <a:picLocks noChangeAspect="1"/>
          </p:cNvPicPr>
          <p:nvPr/>
        </p:nvPicPr>
        <p:blipFill>
          <a:blip r:embed="rId6"/>
          <a:stretch>
            <a:fillRect/>
          </a:stretch>
        </p:blipFill>
        <p:spPr>
          <a:xfrm>
            <a:off x="246114" y="902016"/>
            <a:ext cx="600075" cy="581025"/>
          </a:xfrm>
          <a:prstGeom prst="rect">
            <a:avLst/>
          </a:prstGeom>
        </p:spPr>
      </p:pic>
      <p:pic>
        <p:nvPicPr>
          <p:cNvPr id="13" name="Picture 12">
            <a:extLst>
              <a:ext uri="{FF2B5EF4-FFF2-40B4-BE49-F238E27FC236}">
                <a16:creationId xmlns:a16="http://schemas.microsoft.com/office/drawing/2014/main" id="{C4CDA1AE-801C-B31E-767D-9E3204634C3F}"/>
              </a:ext>
            </a:extLst>
          </p:cNvPr>
          <p:cNvPicPr>
            <a:picLocks noChangeAspect="1"/>
          </p:cNvPicPr>
          <p:nvPr/>
        </p:nvPicPr>
        <p:blipFill>
          <a:blip r:embed="rId7"/>
          <a:stretch>
            <a:fillRect/>
          </a:stretch>
        </p:blipFill>
        <p:spPr>
          <a:xfrm>
            <a:off x="508777" y="2638823"/>
            <a:ext cx="638175" cy="638175"/>
          </a:xfrm>
          <a:prstGeom prst="rect">
            <a:avLst/>
          </a:prstGeom>
        </p:spPr>
      </p:pic>
      <p:pic>
        <p:nvPicPr>
          <p:cNvPr id="14" name="Picture 13">
            <a:extLst>
              <a:ext uri="{FF2B5EF4-FFF2-40B4-BE49-F238E27FC236}">
                <a16:creationId xmlns:a16="http://schemas.microsoft.com/office/drawing/2014/main" id="{29D47FDB-18A9-83AF-C17F-38D0B24EF83B}"/>
              </a:ext>
            </a:extLst>
          </p:cNvPr>
          <p:cNvPicPr>
            <a:picLocks noChangeAspect="1"/>
          </p:cNvPicPr>
          <p:nvPr/>
        </p:nvPicPr>
        <p:blipFill>
          <a:blip r:embed="rId8"/>
          <a:stretch>
            <a:fillRect/>
          </a:stretch>
        </p:blipFill>
        <p:spPr>
          <a:xfrm>
            <a:off x="964644" y="949749"/>
            <a:ext cx="352425" cy="381000"/>
          </a:xfrm>
          <a:prstGeom prst="rect">
            <a:avLst/>
          </a:prstGeom>
        </p:spPr>
      </p:pic>
      <p:pic>
        <p:nvPicPr>
          <p:cNvPr id="15" name="Picture 14">
            <a:extLst>
              <a:ext uri="{FF2B5EF4-FFF2-40B4-BE49-F238E27FC236}">
                <a16:creationId xmlns:a16="http://schemas.microsoft.com/office/drawing/2014/main" id="{D593AE85-07D3-54C6-4EF4-33B4087AB652}"/>
              </a:ext>
            </a:extLst>
          </p:cNvPr>
          <p:cNvPicPr>
            <a:picLocks noChangeAspect="1"/>
          </p:cNvPicPr>
          <p:nvPr/>
        </p:nvPicPr>
        <p:blipFill>
          <a:blip r:embed="rId9"/>
          <a:stretch>
            <a:fillRect/>
          </a:stretch>
        </p:blipFill>
        <p:spPr>
          <a:xfrm>
            <a:off x="776774" y="1388440"/>
            <a:ext cx="576696" cy="554182"/>
          </a:xfrm>
          <a:prstGeom prst="rect">
            <a:avLst/>
          </a:prstGeom>
        </p:spPr>
      </p:pic>
      <p:pic>
        <p:nvPicPr>
          <p:cNvPr id="16" name="Picture 15">
            <a:extLst>
              <a:ext uri="{FF2B5EF4-FFF2-40B4-BE49-F238E27FC236}">
                <a16:creationId xmlns:a16="http://schemas.microsoft.com/office/drawing/2014/main" id="{F0F02EC8-4911-60E4-AB4A-EFEC7AD82122}"/>
              </a:ext>
            </a:extLst>
          </p:cNvPr>
          <p:cNvPicPr>
            <a:picLocks noChangeAspect="1"/>
          </p:cNvPicPr>
          <p:nvPr/>
        </p:nvPicPr>
        <p:blipFill>
          <a:blip r:embed="rId10"/>
          <a:stretch>
            <a:fillRect/>
          </a:stretch>
        </p:blipFill>
        <p:spPr>
          <a:xfrm>
            <a:off x="462927" y="8096757"/>
            <a:ext cx="742950" cy="733425"/>
          </a:xfrm>
          <a:prstGeom prst="rect">
            <a:avLst/>
          </a:prstGeom>
        </p:spPr>
      </p:pic>
      <p:sp>
        <p:nvSpPr>
          <p:cNvPr id="29" name="TextBox 5">
            <a:extLst>
              <a:ext uri="{FF2B5EF4-FFF2-40B4-BE49-F238E27FC236}">
                <a16:creationId xmlns:a16="http://schemas.microsoft.com/office/drawing/2014/main" id="{063B2A34-6FD7-1F97-82D3-AE21922D6675}"/>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31" name="TextBox 23">
            <a:extLst>
              <a:ext uri="{FF2B5EF4-FFF2-40B4-BE49-F238E27FC236}">
                <a16:creationId xmlns:a16="http://schemas.microsoft.com/office/drawing/2014/main" id="{87E86519-3DE5-B668-79B7-B2528C5CEA53}"/>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Our </a:t>
            </a:r>
            <a:r>
              <a:rPr lang="en-CA" sz="2000" b="1" u="sng" dirty="0">
                <a:latin typeface="Century Gothic"/>
              </a:rPr>
              <a:t>GOALS </a:t>
            </a:r>
            <a:r>
              <a:rPr lang="en-CA" sz="2000" dirty="0">
                <a:latin typeface="Century Gothic"/>
              </a:rPr>
              <a:t>for </a:t>
            </a:r>
            <a:r>
              <a:rPr lang="en-CA" sz="2000" b="1" dirty="0">
                <a:latin typeface="Century Gothic"/>
              </a:rPr>
              <a:t>discharge </a:t>
            </a:r>
            <a:r>
              <a:rPr lang="en-CA" sz="2000" dirty="0">
                <a:latin typeface="Century Gothic"/>
              </a:rPr>
              <a:t>from hospital. </a:t>
            </a:r>
          </a:p>
          <a:p>
            <a:r>
              <a:rPr lang="en-CA" sz="2000" b="1" u="sng" dirty="0">
                <a:latin typeface="Century Gothic"/>
              </a:rPr>
              <a:t>Goals may change</a:t>
            </a:r>
            <a:endParaRPr lang="en-CA" sz="2000" dirty="0">
              <a:latin typeface="Century Gothic"/>
            </a:endParaRPr>
          </a:p>
        </p:txBody>
      </p:sp>
      <p:pic>
        <p:nvPicPr>
          <p:cNvPr id="33" name="Picture 32">
            <a:extLst>
              <a:ext uri="{FF2B5EF4-FFF2-40B4-BE49-F238E27FC236}">
                <a16:creationId xmlns:a16="http://schemas.microsoft.com/office/drawing/2014/main" id="{8C75C3B4-3EA1-FA94-2F2F-6D00FD0677C7}"/>
              </a:ext>
            </a:extLst>
          </p:cNvPr>
          <p:cNvPicPr>
            <a:picLocks noChangeAspect="1"/>
          </p:cNvPicPr>
          <p:nvPr/>
        </p:nvPicPr>
        <p:blipFill>
          <a:blip r:embed="rId11"/>
          <a:stretch>
            <a:fillRect/>
          </a:stretch>
        </p:blipFill>
        <p:spPr>
          <a:xfrm>
            <a:off x="313932" y="124287"/>
            <a:ext cx="523875" cy="523875"/>
          </a:xfrm>
          <a:prstGeom prst="rect">
            <a:avLst/>
          </a:prstGeom>
        </p:spPr>
      </p:pic>
      <p:pic>
        <p:nvPicPr>
          <p:cNvPr id="35" name="Picture 34" descr="Icon&#10;&#10;Description automatically generated">
            <a:extLst>
              <a:ext uri="{FF2B5EF4-FFF2-40B4-BE49-F238E27FC236}">
                <a16:creationId xmlns:a16="http://schemas.microsoft.com/office/drawing/2014/main" id="{C3AC5C81-51A7-94F4-14E4-75F3A0B44626}"/>
              </a:ext>
            </a:extLst>
          </p:cNvPr>
          <p:cNvPicPr>
            <a:picLocks noChangeAspect="1"/>
          </p:cNvPicPr>
          <p:nvPr/>
        </p:nvPicPr>
        <p:blipFill>
          <a:blip r:embed="rId12"/>
          <a:stretch>
            <a:fillRect/>
          </a:stretch>
        </p:blipFill>
        <p:spPr>
          <a:xfrm>
            <a:off x="6361843" y="-7310"/>
            <a:ext cx="485058" cy="530021"/>
          </a:xfrm>
          <a:prstGeom prst="rect">
            <a:avLst/>
          </a:prstGeom>
        </p:spPr>
      </p:pic>
      <p:pic>
        <p:nvPicPr>
          <p:cNvPr id="37" name="Picture 36" descr="A person in a wheelchair&#10;&#10;Description automatically generated">
            <a:extLst>
              <a:ext uri="{FF2B5EF4-FFF2-40B4-BE49-F238E27FC236}">
                <a16:creationId xmlns:a16="http://schemas.microsoft.com/office/drawing/2014/main" id="{7D7766CF-4E67-20F3-473B-DB855EC9EE1C}"/>
              </a:ext>
            </a:extLst>
          </p:cNvPr>
          <p:cNvPicPr>
            <a:picLocks noChangeAspect="1"/>
          </p:cNvPicPr>
          <p:nvPr/>
        </p:nvPicPr>
        <p:blipFill rotWithShape="1">
          <a:blip r:embed="rId13"/>
          <a:srcRect l="1530" t="21081" r="2941" b="13147"/>
          <a:stretch/>
        </p:blipFill>
        <p:spPr>
          <a:xfrm>
            <a:off x="3761724" y="382141"/>
            <a:ext cx="2491356" cy="531073"/>
          </a:xfrm>
          <a:prstGeom prst="rect">
            <a:avLst/>
          </a:prstGeom>
        </p:spPr>
      </p:pic>
      <p:sp>
        <p:nvSpPr>
          <p:cNvPr id="38" name="TextBox 37">
            <a:extLst>
              <a:ext uri="{FF2B5EF4-FFF2-40B4-BE49-F238E27FC236}">
                <a16:creationId xmlns:a16="http://schemas.microsoft.com/office/drawing/2014/main" id="{65E1D7F8-82C4-C374-29AC-CF647A803B1C}"/>
              </a:ext>
            </a:extLst>
          </p:cNvPr>
          <p:cNvSpPr txBox="1"/>
          <p:nvPr/>
        </p:nvSpPr>
        <p:spPr>
          <a:xfrm>
            <a:off x="1025525" y="7700719"/>
            <a:ext cx="582295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latin typeface="Verdana"/>
                <a:cs typeface="Arial"/>
              </a:rPr>
              <a:t>COGNITIVE-LINGUISTIC SKILLS</a:t>
            </a:r>
            <a:endParaRPr lang="en-US" sz="2400" b="1" dirty="0">
              <a:latin typeface="Verdana"/>
              <a:ea typeface="Verdana"/>
              <a:cs typeface="Arial"/>
            </a:endParaRPr>
          </a:p>
        </p:txBody>
      </p:sp>
      <p:pic>
        <p:nvPicPr>
          <p:cNvPr id="5" name="Picture 4">
            <a:extLst>
              <a:ext uri="{FF2B5EF4-FFF2-40B4-BE49-F238E27FC236}">
                <a16:creationId xmlns:a16="http://schemas.microsoft.com/office/drawing/2014/main" id="{11DA7892-717C-C4B9-BD08-F25A3383AAD9}"/>
              </a:ext>
            </a:extLst>
          </p:cNvPr>
          <p:cNvPicPr>
            <a:picLocks noChangeAspect="1"/>
          </p:cNvPicPr>
          <p:nvPr/>
        </p:nvPicPr>
        <p:blipFill>
          <a:blip r:embed="rId14"/>
          <a:stretch>
            <a:fillRect/>
          </a:stretch>
        </p:blipFill>
        <p:spPr>
          <a:xfrm>
            <a:off x="3434073" y="1770968"/>
            <a:ext cx="287495" cy="335411"/>
          </a:xfrm>
          <a:prstGeom prst="rect">
            <a:avLst/>
          </a:prstGeom>
        </p:spPr>
      </p:pic>
      <p:pic>
        <p:nvPicPr>
          <p:cNvPr id="6" name="Picture 5">
            <a:extLst>
              <a:ext uri="{FF2B5EF4-FFF2-40B4-BE49-F238E27FC236}">
                <a16:creationId xmlns:a16="http://schemas.microsoft.com/office/drawing/2014/main" id="{B5FD39C1-9C75-A79F-8B7D-55DC9D9EF7C5}"/>
              </a:ext>
            </a:extLst>
          </p:cNvPr>
          <p:cNvPicPr>
            <a:picLocks noChangeAspect="1"/>
          </p:cNvPicPr>
          <p:nvPr/>
        </p:nvPicPr>
        <p:blipFill>
          <a:blip r:embed="rId14"/>
          <a:stretch>
            <a:fillRect/>
          </a:stretch>
        </p:blipFill>
        <p:spPr>
          <a:xfrm>
            <a:off x="5032674" y="1786954"/>
            <a:ext cx="287495" cy="335411"/>
          </a:xfrm>
          <a:prstGeom prst="rect">
            <a:avLst/>
          </a:prstGeom>
        </p:spPr>
      </p:pic>
      <p:pic>
        <p:nvPicPr>
          <p:cNvPr id="9" name="Picture 8">
            <a:extLst>
              <a:ext uri="{FF2B5EF4-FFF2-40B4-BE49-F238E27FC236}">
                <a16:creationId xmlns:a16="http://schemas.microsoft.com/office/drawing/2014/main" id="{22527298-526E-101A-CD10-834B4484CEA5}"/>
              </a:ext>
            </a:extLst>
          </p:cNvPr>
          <p:cNvPicPr>
            <a:picLocks noChangeAspect="1"/>
          </p:cNvPicPr>
          <p:nvPr/>
        </p:nvPicPr>
        <p:blipFill>
          <a:blip r:embed="rId14"/>
          <a:stretch>
            <a:fillRect/>
          </a:stretch>
        </p:blipFill>
        <p:spPr>
          <a:xfrm>
            <a:off x="3434073" y="3488524"/>
            <a:ext cx="287495" cy="335411"/>
          </a:xfrm>
          <a:prstGeom prst="rect">
            <a:avLst/>
          </a:prstGeom>
        </p:spPr>
      </p:pic>
      <p:pic>
        <p:nvPicPr>
          <p:cNvPr id="17" name="Picture 16">
            <a:extLst>
              <a:ext uri="{FF2B5EF4-FFF2-40B4-BE49-F238E27FC236}">
                <a16:creationId xmlns:a16="http://schemas.microsoft.com/office/drawing/2014/main" id="{7A737005-516E-6DCA-8315-C28C4F62333E}"/>
              </a:ext>
            </a:extLst>
          </p:cNvPr>
          <p:cNvPicPr>
            <a:picLocks noChangeAspect="1"/>
          </p:cNvPicPr>
          <p:nvPr/>
        </p:nvPicPr>
        <p:blipFill>
          <a:blip r:embed="rId14"/>
          <a:stretch>
            <a:fillRect/>
          </a:stretch>
        </p:blipFill>
        <p:spPr>
          <a:xfrm>
            <a:off x="5032674" y="3489445"/>
            <a:ext cx="287495" cy="335411"/>
          </a:xfrm>
          <a:prstGeom prst="rect">
            <a:avLst/>
          </a:prstGeom>
        </p:spPr>
      </p:pic>
      <p:pic>
        <p:nvPicPr>
          <p:cNvPr id="18" name="Picture 17">
            <a:extLst>
              <a:ext uri="{FF2B5EF4-FFF2-40B4-BE49-F238E27FC236}">
                <a16:creationId xmlns:a16="http://schemas.microsoft.com/office/drawing/2014/main" id="{70C21E48-203C-CD01-695B-B6257000B7AF}"/>
              </a:ext>
            </a:extLst>
          </p:cNvPr>
          <p:cNvPicPr>
            <a:picLocks noChangeAspect="1"/>
          </p:cNvPicPr>
          <p:nvPr/>
        </p:nvPicPr>
        <p:blipFill>
          <a:blip r:embed="rId14"/>
          <a:stretch>
            <a:fillRect/>
          </a:stretch>
        </p:blipFill>
        <p:spPr>
          <a:xfrm>
            <a:off x="3434072" y="5209131"/>
            <a:ext cx="287495" cy="335411"/>
          </a:xfrm>
          <a:prstGeom prst="rect">
            <a:avLst/>
          </a:prstGeom>
        </p:spPr>
      </p:pic>
      <p:pic>
        <p:nvPicPr>
          <p:cNvPr id="19" name="Picture 18">
            <a:extLst>
              <a:ext uri="{FF2B5EF4-FFF2-40B4-BE49-F238E27FC236}">
                <a16:creationId xmlns:a16="http://schemas.microsoft.com/office/drawing/2014/main" id="{B198F7D1-ECAA-4E3B-465E-3772AFAA4B09}"/>
              </a:ext>
            </a:extLst>
          </p:cNvPr>
          <p:cNvPicPr>
            <a:picLocks noChangeAspect="1"/>
          </p:cNvPicPr>
          <p:nvPr/>
        </p:nvPicPr>
        <p:blipFill>
          <a:blip r:embed="rId14"/>
          <a:stretch>
            <a:fillRect/>
          </a:stretch>
        </p:blipFill>
        <p:spPr>
          <a:xfrm>
            <a:off x="5032674" y="5204684"/>
            <a:ext cx="287495" cy="335411"/>
          </a:xfrm>
          <a:prstGeom prst="rect">
            <a:avLst/>
          </a:prstGeom>
        </p:spPr>
      </p:pic>
      <p:pic>
        <p:nvPicPr>
          <p:cNvPr id="2" name="Picture 1">
            <a:extLst>
              <a:ext uri="{FF2B5EF4-FFF2-40B4-BE49-F238E27FC236}">
                <a16:creationId xmlns:a16="http://schemas.microsoft.com/office/drawing/2014/main" id="{B526DA5B-9FF4-F377-3950-285C0256CB70}"/>
              </a:ext>
            </a:extLst>
          </p:cNvPr>
          <p:cNvPicPr>
            <a:picLocks noChangeAspect="1"/>
          </p:cNvPicPr>
          <p:nvPr/>
        </p:nvPicPr>
        <p:blipFill>
          <a:blip r:embed="rId14"/>
          <a:stretch>
            <a:fillRect/>
          </a:stretch>
        </p:blipFill>
        <p:spPr>
          <a:xfrm>
            <a:off x="3965874" y="8127993"/>
            <a:ext cx="287495" cy="335411"/>
          </a:xfrm>
          <a:prstGeom prst="rect">
            <a:avLst/>
          </a:prstGeom>
        </p:spPr>
      </p:pic>
      <p:pic>
        <p:nvPicPr>
          <p:cNvPr id="4" name="Picture 3" descr="Book Icon 6798283">
            <a:extLst>
              <a:ext uri="{FF2B5EF4-FFF2-40B4-BE49-F238E27FC236}">
                <a16:creationId xmlns:a16="http://schemas.microsoft.com/office/drawing/2014/main" id="{AD1AE01B-B3F0-770A-C062-2B7EB15A42EF}"/>
              </a:ext>
            </a:extLst>
          </p:cNvPr>
          <p:cNvPicPr>
            <a:picLocks noChangeAspect="1"/>
          </p:cNvPicPr>
          <p:nvPr/>
        </p:nvPicPr>
        <p:blipFill>
          <a:blip r:embed="rId15"/>
          <a:stretch>
            <a:fillRect/>
          </a:stretch>
        </p:blipFill>
        <p:spPr>
          <a:xfrm>
            <a:off x="-90055" y="4045526"/>
            <a:ext cx="1066800" cy="1066801"/>
          </a:xfrm>
          <a:prstGeom prst="rect">
            <a:avLst/>
          </a:prstGeom>
        </p:spPr>
      </p:pic>
      <p:pic>
        <p:nvPicPr>
          <p:cNvPr id="20" name="Picture 19">
            <a:extLst>
              <a:ext uri="{FF2B5EF4-FFF2-40B4-BE49-F238E27FC236}">
                <a16:creationId xmlns:a16="http://schemas.microsoft.com/office/drawing/2014/main" id="{08BF4A86-166D-F8D0-B474-64CC0C3D3F68}"/>
              </a:ext>
            </a:extLst>
          </p:cNvPr>
          <p:cNvPicPr>
            <a:picLocks noChangeAspect="1"/>
          </p:cNvPicPr>
          <p:nvPr/>
        </p:nvPicPr>
        <p:blipFill>
          <a:blip r:embed="rId14"/>
          <a:stretch>
            <a:fillRect/>
          </a:stretch>
        </p:blipFill>
        <p:spPr>
          <a:xfrm>
            <a:off x="3434072" y="6899385"/>
            <a:ext cx="287495" cy="335411"/>
          </a:xfrm>
          <a:prstGeom prst="rect">
            <a:avLst/>
          </a:prstGeom>
        </p:spPr>
      </p:pic>
      <p:pic>
        <p:nvPicPr>
          <p:cNvPr id="21" name="Picture 20">
            <a:extLst>
              <a:ext uri="{FF2B5EF4-FFF2-40B4-BE49-F238E27FC236}">
                <a16:creationId xmlns:a16="http://schemas.microsoft.com/office/drawing/2014/main" id="{CBA43710-7595-D545-7AC7-3BBD127BF033}"/>
              </a:ext>
            </a:extLst>
          </p:cNvPr>
          <p:cNvPicPr>
            <a:picLocks noChangeAspect="1"/>
          </p:cNvPicPr>
          <p:nvPr/>
        </p:nvPicPr>
        <p:blipFill>
          <a:blip r:embed="rId14"/>
          <a:stretch>
            <a:fillRect/>
          </a:stretch>
        </p:blipFill>
        <p:spPr>
          <a:xfrm>
            <a:off x="5027344" y="6913238"/>
            <a:ext cx="287495" cy="335411"/>
          </a:xfrm>
          <a:prstGeom prst="rect">
            <a:avLst/>
          </a:prstGeom>
        </p:spPr>
      </p:pic>
    </p:spTree>
    <p:extLst>
      <p:ext uri="{BB962C8B-B14F-4D97-AF65-F5344CB8AC3E}">
        <p14:creationId xmlns:p14="http://schemas.microsoft.com/office/powerpoint/2010/main" val="694719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on&#10;&#10;Description automatically generated">
            <a:extLst>
              <a:ext uri="{FF2B5EF4-FFF2-40B4-BE49-F238E27FC236}">
                <a16:creationId xmlns:a16="http://schemas.microsoft.com/office/drawing/2014/main" id="{0DBEAE16-FC93-26C7-8CBB-8D1B181B73DE}"/>
              </a:ext>
            </a:extLst>
          </p:cNvPr>
          <p:cNvPicPr>
            <a:picLocks noChangeAspect="1"/>
          </p:cNvPicPr>
          <p:nvPr/>
        </p:nvPicPr>
        <p:blipFill>
          <a:blip r:embed="rId2"/>
          <a:stretch>
            <a:fillRect/>
          </a:stretch>
        </p:blipFill>
        <p:spPr>
          <a:xfrm>
            <a:off x="5915412" y="57772"/>
            <a:ext cx="942257" cy="942975"/>
          </a:xfrm>
          <a:prstGeom prst="rect">
            <a:avLst/>
          </a:prstGeom>
        </p:spPr>
      </p:pic>
      <p:sp>
        <p:nvSpPr>
          <p:cNvPr id="3" name="TextBox 6">
            <a:extLst>
              <a:ext uri="{FF2B5EF4-FFF2-40B4-BE49-F238E27FC236}">
                <a16:creationId xmlns:a16="http://schemas.microsoft.com/office/drawing/2014/main" id="{68BFDFE4-ABAA-C3E6-D046-05474692B29A}"/>
              </a:ext>
            </a:extLst>
          </p:cNvPr>
          <p:cNvSpPr txBox="1"/>
          <p:nvPr/>
        </p:nvSpPr>
        <p:spPr>
          <a:xfrm>
            <a:off x="40248" y="59454"/>
            <a:ext cx="7651375" cy="83099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800" b="1" dirty="0">
                <a:latin typeface="Century Gothic"/>
                <a:cs typeface="Calibri"/>
              </a:rPr>
              <a:t>Swallow Strategies</a:t>
            </a:r>
            <a:endParaRPr lang="en-US" sz="2800" b="1" dirty="0">
              <a:latin typeface="Century Gothic"/>
              <a:cs typeface="Calibri"/>
            </a:endParaRPr>
          </a:p>
        </p:txBody>
      </p:sp>
      <p:sp>
        <p:nvSpPr>
          <p:cNvPr id="4" name="Oval 3">
            <a:extLst>
              <a:ext uri="{FF2B5EF4-FFF2-40B4-BE49-F238E27FC236}">
                <a16:creationId xmlns:a16="http://schemas.microsoft.com/office/drawing/2014/main" id="{55152E3B-F60D-8C97-76C7-0023DD979E32}"/>
              </a:ext>
            </a:extLst>
          </p:cNvPr>
          <p:cNvSpPr/>
          <p:nvPr/>
        </p:nvSpPr>
        <p:spPr>
          <a:xfrm>
            <a:off x="280971" y="8260870"/>
            <a:ext cx="753035" cy="699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2510CF8D-404D-1870-8D27-13013FB4242F}"/>
              </a:ext>
            </a:extLst>
          </p:cNvPr>
          <p:cNvPicPr>
            <a:picLocks noChangeAspect="1"/>
          </p:cNvPicPr>
          <p:nvPr/>
        </p:nvPicPr>
        <p:blipFill>
          <a:blip r:embed="rId3"/>
          <a:stretch>
            <a:fillRect/>
          </a:stretch>
        </p:blipFill>
        <p:spPr>
          <a:xfrm>
            <a:off x="198328" y="8152174"/>
            <a:ext cx="931770" cy="903195"/>
          </a:xfrm>
          <a:prstGeom prst="rect">
            <a:avLst/>
          </a:prstGeom>
        </p:spPr>
      </p:pic>
      <p:sp>
        <p:nvSpPr>
          <p:cNvPr id="6" name="TextBox 30">
            <a:extLst>
              <a:ext uri="{FF2B5EF4-FFF2-40B4-BE49-F238E27FC236}">
                <a16:creationId xmlns:a16="http://schemas.microsoft.com/office/drawing/2014/main" id="{93DD3E00-EF61-D3F7-66F8-6CE798CE29C8}"/>
              </a:ext>
            </a:extLst>
          </p:cNvPr>
          <p:cNvSpPr txBox="1"/>
          <p:nvPr/>
        </p:nvSpPr>
        <p:spPr>
          <a:xfrm>
            <a:off x="980497" y="8421478"/>
            <a:ext cx="2743200"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rPr>
              <a:t> </a:t>
            </a:r>
            <a:r>
              <a:rPr lang="en-CA" b="1">
                <a:latin typeface="Century Gothic"/>
              </a:rPr>
              <a:t>Questions? </a:t>
            </a:r>
            <a:r>
              <a:rPr lang="en-CA">
                <a:latin typeface="Century Gothic"/>
              </a:rPr>
              <a:t>​</a:t>
            </a:r>
            <a:r>
              <a:rPr lang="en-US">
                <a:latin typeface="Century Gothic"/>
              </a:rPr>
              <a:t>​</a:t>
            </a:r>
            <a:endParaRPr lang="en-US"/>
          </a:p>
        </p:txBody>
      </p:sp>
      <p:pic>
        <p:nvPicPr>
          <p:cNvPr id="7" name="Picture 6" descr="A black silhouette of a person sitting on a chair&#10;&#10;Description automatically generated">
            <a:extLst>
              <a:ext uri="{FF2B5EF4-FFF2-40B4-BE49-F238E27FC236}">
                <a16:creationId xmlns:a16="http://schemas.microsoft.com/office/drawing/2014/main" id="{743890CC-7660-84F1-A8E9-38B966AAA596}"/>
              </a:ext>
            </a:extLst>
          </p:cNvPr>
          <p:cNvPicPr>
            <a:picLocks noChangeAspect="1"/>
          </p:cNvPicPr>
          <p:nvPr/>
        </p:nvPicPr>
        <p:blipFill>
          <a:blip r:embed="rId4"/>
          <a:stretch>
            <a:fillRect/>
          </a:stretch>
        </p:blipFill>
        <p:spPr>
          <a:xfrm>
            <a:off x="499639" y="1259946"/>
            <a:ext cx="1197863" cy="1240099"/>
          </a:xfrm>
          <a:prstGeom prst="rect">
            <a:avLst/>
          </a:prstGeom>
        </p:spPr>
      </p:pic>
      <p:pic>
        <p:nvPicPr>
          <p:cNvPr id="8" name="Picture 7">
            <a:extLst>
              <a:ext uri="{FF2B5EF4-FFF2-40B4-BE49-F238E27FC236}">
                <a16:creationId xmlns:a16="http://schemas.microsoft.com/office/drawing/2014/main" id="{E86B04EB-B80B-2E3A-4AA0-58F56FAE9F85}"/>
              </a:ext>
            </a:extLst>
          </p:cNvPr>
          <p:cNvPicPr>
            <a:picLocks noChangeAspect="1"/>
          </p:cNvPicPr>
          <p:nvPr/>
        </p:nvPicPr>
        <p:blipFill>
          <a:blip r:embed="rId5"/>
          <a:stretch>
            <a:fillRect/>
          </a:stretch>
        </p:blipFill>
        <p:spPr>
          <a:xfrm>
            <a:off x="482866" y="3549143"/>
            <a:ext cx="1213695" cy="1047889"/>
          </a:xfrm>
          <a:prstGeom prst="rect">
            <a:avLst/>
          </a:prstGeom>
        </p:spPr>
      </p:pic>
      <p:pic>
        <p:nvPicPr>
          <p:cNvPr id="9" name="Picture 8">
            <a:extLst>
              <a:ext uri="{FF2B5EF4-FFF2-40B4-BE49-F238E27FC236}">
                <a16:creationId xmlns:a16="http://schemas.microsoft.com/office/drawing/2014/main" id="{AAC05E69-4E66-BA4A-EBEB-AABC3BEF8653}"/>
              </a:ext>
            </a:extLst>
          </p:cNvPr>
          <p:cNvPicPr>
            <a:picLocks noChangeAspect="1"/>
          </p:cNvPicPr>
          <p:nvPr/>
        </p:nvPicPr>
        <p:blipFill>
          <a:blip r:embed="rId6"/>
          <a:stretch>
            <a:fillRect/>
          </a:stretch>
        </p:blipFill>
        <p:spPr>
          <a:xfrm>
            <a:off x="223182" y="5861394"/>
            <a:ext cx="1460010" cy="1299486"/>
          </a:xfrm>
          <a:prstGeom prst="rect">
            <a:avLst/>
          </a:prstGeom>
        </p:spPr>
      </p:pic>
    </p:spTree>
    <p:extLst>
      <p:ext uri="{BB962C8B-B14F-4D97-AF65-F5344CB8AC3E}">
        <p14:creationId xmlns:p14="http://schemas.microsoft.com/office/powerpoint/2010/main" val="2238862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28" name="TextBox 2">
            <a:extLst>
              <a:ext uri="{FF2B5EF4-FFF2-40B4-BE49-F238E27FC236}">
                <a16:creationId xmlns:a16="http://schemas.microsoft.com/office/drawing/2014/main" id="{3A239E67-FBCD-C253-8F54-5F72887470DD}"/>
              </a:ext>
            </a:extLst>
          </p:cNvPr>
          <p:cNvSpPr txBox="1"/>
          <p:nvPr/>
        </p:nvSpPr>
        <p:spPr>
          <a:xfrm>
            <a:off x="1332154" y="856960"/>
            <a:ext cx="5491834" cy="882100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Verdana"/>
                <a:cs typeface="Calibri"/>
              </a:rPr>
              <a:t>TRANSFERTS</a:t>
            </a:r>
            <a:r>
              <a:rPr lang="en-US" sz="2400" dirty="0">
                <a:latin typeface="Verdana"/>
                <a:ea typeface="Verdana"/>
                <a:cs typeface="Calibri"/>
              </a:rPr>
              <a:t> </a:t>
            </a:r>
          </a:p>
          <a:p>
            <a:pPr marL="742950" lvl="1" indent="-285750">
              <a:lnSpc>
                <a:spcPct val="150000"/>
              </a:lnSpc>
              <a:buFont typeface="Wingdings" panose="05000000000000000000" pitchFamily="2" charset="2"/>
              <a:buChar char="q"/>
            </a:pPr>
            <a:r>
              <a:rPr lang="en-US" sz="1600" b="1" err="1">
                <a:latin typeface="Century Gothic"/>
                <a:ea typeface="+mn-lt"/>
                <a:cs typeface="Segoe UI"/>
              </a:rPr>
              <a:t>Indépendent</a:t>
            </a:r>
            <a:endParaRPr lang="en-US" sz="1600" b="1" dirty="0" err="1">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Supervision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Assistance de ______ </a:t>
            </a:r>
            <a:r>
              <a:rPr lang="en-US" sz="1600" b="1" dirty="0" err="1">
                <a:latin typeface="Century Gothic"/>
                <a:ea typeface="+mn-lt"/>
                <a:cs typeface="Segoe UI"/>
              </a:rPr>
              <a:t>personne</a:t>
            </a:r>
            <a:r>
              <a:rPr lang="en-US" sz="1600" b="1" dirty="0">
                <a:latin typeface="Century Gothic"/>
                <a:ea typeface="+mn-lt"/>
                <a:cs typeface="Segoe UI"/>
              </a:rPr>
              <a:t>(s)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err="1">
                <a:latin typeface="Century Gothic"/>
                <a:ea typeface="+mn-lt"/>
                <a:cs typeface="Segoe UI"/>
              </a:rPr>
              <a:t>tôt</a:t>
            </a:r>
            <a:r>
              <a:rPr lang="en-US" sz="1600" b="1" dirty="0">
                <a:latin typeface="Century Gothic"/>
                <a:ea typeface="+mn-lt"/>
                <a:cs typeface="Segoe UI"/>
              </a:rPr>
              <a:t> pour </a:t>
            </a:r>
            <a:r>
              <a:rPr lang="en-US" sz="1600" b="1" err="1">
                <a:latin typeface="Century Gothic"/>
                <a:ea typeface="+mn-lt"/>
                <a:cs typeface="Segoe UI"/>
              </a:rPr>
              <a:t>prévoir</a:t>
            </a:r>
            <a:endParaRPr lang="en-US" sz="1600" b="1" dirty="0" err="1">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a:t>
            </a:r>
          </a:p>
          <a:p>
            <a:pPr marL="742950" lvl="1" indent="-285750">
              <a:lnSpc>
                <a:spcPct val="150000"/>
              </a:lnSpc>
              <a:buFont typeface="Wingdings" panose="05000000000000000000" pitchFamily="2" charset="2"/>
              <a:buChar char="q"/>
            </a:pPr>
            <a:endParaRPr lang="en-US" sz="1600" b="1" dirty="0">
              <a:solidFill>
                <a:srgbClr val="000000"/>
              </a:solidFill>
              <a:latin typeface="Century Gothic"/>
              <a:ea typeface="+mn-lt"/>
              <a:cs typeface="Segoe UI"/>
            </a:endParaRPr>
          </a:p>
          <a:p>
            <a:pPr>
              <a:lnSpc>
                <a:spcPct val="150000"/>
              </a:lnSpc>
            </a:pPr>
            <a:r>
              <a:rPr lang="en-US" sz="2400" b="1" dirty="0">
                <a:solidFill>
                  <a:srgbClr val="000000"/>
                </a:solidFill>
                <a:latin typeface="Verdana"/>
                <a:ea typeface="+mn-lt"/>
                <a:cs typeface="Calibri"/>
              </a:rPr>
              <a:t>MARCHER / AMBULATION</a:t>
            </a:r>
          </a:p>
          <a:p>
            <a:pPr marL="742950" lvl="1" indent="-285750">
              <a:lnSpc>
                <a:spcPct val="150000"/>
              </a:lnSpc>
              <a:buFont typeface="Wingdings" panose="05000000000000000000" pitchFamily="2" charset="2"/>
              <a:buChar char="q"/>
            </a:pPr>
            <a:r>
              <a:rPr lang="en-US" sz="1600" b="1" err="1">
                <a:latin typeface="Century Gothic"/>
                <a:ea typeface="+mn-lt"/>
                <a:cs typeface="Segoe UI"/>
              </a:rPr>
              <a:t>Indépendent</a:t>
            </a:r>
            <a:endParaRPr lang="en-US" sz="1600" b="1" dirty="0">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Supervision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Assistance de ______ </a:t>
            </a:r>
            <a:r>
              <a:rPr lang="en-US" sz="1600" b="1" dirty="0" err="1">
                <a:latin typeface="Century Gothic"/>
                <a:ea typeface="+mn-lt"/>
                <a:cs typeface="Segoe UI"/>
              </a:rPr>
              <a:t>personne</a:t>
            </a:r>
            <a:r>
              <a:rPr lang="en-US" sz="1600" b="1" dirty="0">
                <a:latin typeface="Century Gothic"/>
                <a:ea typeface="+mn-lt"/>
                <a:cs typeface="Segoe UI"/>
              </a:rPr>
              <a:t>(s)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err="1">
                <a:latin typeface="Century Gothic"/>
                <a:ea typeface="+mn-lt"/>
                <a:cs typeface="Segoe UI"/>
              </a:rPr>
              <a:t>tôt</a:t>
            </a:r>
            <a:r>
              <a:rPr lang="en-US" sz="1600" b="1" dirty="0">
                <a:latin typeface="Century Gothic"/>
                <a:ea typeface="+mn-lt"/>
                <a:cs typeface="Segoe UI"/>
              </a:rPr>
              <a:t> pour </a:t>
            </a:r>
            <a:r>
              <a:rPr lang="en-US" sz="1600" b="1" err="1">
                <a:latin typeface="Century Gothic"/>
                <a:ea typeface="+mn-lt"/>
                <a:cs typeface="Segoe UI"/>
              </a:rPr>
              <a:t>prévoir</a:t>
            </a:r>
            <a:endParaRPr lang="en-US" sz="1600" b="1">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a:t>
            </a:r>
          </a:p>
          <a:p>
            <a:pPr lvl="1">
              <a:lnSpc>
                <a:spcPct val="150000"/>
              </a:lnSpc>
            </a:pPr>
            <a:endParaRPr lang="en-US" sz="1600" b="1" dirty="0">
              <a:latin typeface="Century Gothic"/>
              <a:ea typeface="+mn-lt"/>
              <a:cs typeface="Segoe UI"/>
            </a:endParaRPr>
          </a:p>
          <a:p>
            <a:pPr>
              <a:lnSpc>
                <a:spcPct val="150000"/>
              </a:lnSpc>
            </a:pPr>
            <a:r>
              <a:rPr lang="en-US" sz="2400" b="1" dirty="0">
                <a:latin typeface="Verdana"/>
                <a:ea typeface="+mn-lt"/>
                <a:cs typeface="+mn-lt"/>
              </a:rPr>
              <a:t>ESCALIERS</a:t>
            </a:r>
          </a:p>
          <a:p>
            <a:pPr marL="742950" lvl="1" indent="-285750">
              <a:lnSpc>
                <a:spcPct val="150000"/>
              </a:lnSpc>
              <a:buFont typeface="Wingdings" panose="05000000000000000000" pitchFamily="2" charset="2"/>
              <a:buChar char="q"/>
            </a:pPr>
            <a:r>
              <a:rPr lang="en-US" sz="1600" b="1" err="1">
                <a:latin typeface="Century Gothic"/>
                <a:ea typeface="+mn-lt"/>
                <a:cs typeface="Segoe UI"/>
              </a:rPr>
              <a:t>Indépendent</a:t>
            </a:r>
            <a:endParaRPr lang="en-US" sz="1600" b="1" dirty="0" err="1">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Supervision</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Assistance de ______ </a:t>
            </a:r>
            <a:r>
              <a:rPr lang="en-US" sz="1600" b="1" dirty="0" err="1">
                <a:latin typeface="Century Gothic"/>
                <a:ea typeface="+mn-lt"/>
                <a:cs typeface="Segoe UI"/>
              </a:rPr>
              <a:t>personne</a:t>
            </a:r>
            <a:r>
              <a:rPr lang="en-US" sz="1600" b="1" dirty="0">
                <a:latin typeface="Century Gothic"/>
                <a:ea typeface="+mn-lt"/>
                <a:cs typeface="Segoe UI"/>
              </a:rPr>
              <a:t>(s)</a:t>
            </a:r>
          </a:p>
          <a:p>
            <a:pPr marL="742950" lvl="1" indent="-285750">
              <a:lnSpc>
                <a:spcPct val="150000"/>
              </a:lnSpc>
              <a:buFont typeface="Wingdings" panose="05000000000000000000" pitchFamily="2" charset="2"/>
              <a:buChar char="q"/>
            </a:pPr>
            <a:r>
              <a:rPr lang="en-US" sz="1600" b="1" dirty="0">
                <a:latin typeface="Century Gothic"/>
                <a:ea typeface="+mn-lt"/>
                <a:cs typeface="Segoe UI"/>
              </a:rPr>
              <a:t>Trop </a:t>
            </a:r>
            <a:r>
              <a:rPr lang="en-US" sz="1600" b="1" err="1">
                <a:latin typeface="Century Gothic"/>
                <a:ea typeface="+mn-lt"/>
                <a:cs typeface="Segoe UI"/>
              </a:rPr>
              <a:t>tôt</a:t>
            </a:r>
            <a:r>
              <a:rPr lang="en-US" sz="1600" b="1" dirty="0">
                <a:latin typeface="Century Gothic"/>
                <a:ea typeface="+mn-lt"/>
                <a:cs typeface="Segoe UI"/>
              </a:rPr>
              <a:t> pour </a:t>
            </a:r>
            <a:r>
              <a:rPr lang="en-US" sz="1600" b="1" err="1">
                <a:latin typeface="Century Gothic"/>
                <a:ea typeface="+mn-lt"/>
                <a:cs typeface="Segoe UI"/>
              </a:rPr>
              <a:t>prévoir</a:t>
            </a:r>
            <a:endParaRPr lang="en-US" sz="1600" b="1">
              <a:latin typeface="Century Gothic"/>
              <a:ea typeface="+mn-lt"/>
              <a:cs typeface="Segoe UI"/>
            </a:endParaRPr>
          </a:p>
          <a:p>
            <a:pPr marL="742950" lvl="1"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a:t>
            </a:r>
          </a:p>
          <a:p>
            <a:pPr>
              <a:lnSpc>
                <a:spcPct val="150000"/>
              </a:lnSpc>
            </a:pPr>
            <a:endParaRPr lang="en-US" dirty="0">
              <a:solidFill>
                <a:srgbClr val="808080"/>
              </a:solidFill>
              <a:latin typeface="Century Gothic"/>
              <a:cs typeface="Segoe UI"/>
            </a:endParaRPr>
          </a:p>
          <a:p>
            <a:pPr>
              <a:lnSpc>
                <a:spcPct val="150000"/>
              </a:lnSpc>
            </a:pPr>
            <a:endParaRPr lang="en-US" dirty="0"/>
          </a:p>
        </p:txBody>
      </p:sp>
      <p:pic>
        <p:nvPicPr>
          <p:cNvPr id="8" name="Picture 5">
            <a:extLst>
              <a:ext uri="{FF2B5EF4-FFF2-40B4-BE49-F238E27FC236}">
                <a16:creationId xmlns:a16="http://schemas.microsoft.com/office/drawing/2014/main" id="{F49F7D72-DDE5-9B9E-4D32-3850E6383DA0}"/>
              </a:ext>
            </a:extLst>
          </p:cNvPr>
          <p:cNvPicPr>
            <a:picLocks noChangeAspect="1"/>
          </p:cNvPicPr>
          <p:nvPr/>
        </p:nvPicPr>
        <p:blipFill>
          <a:blip r:embed="rId2"/>
          <a:stretch>
            <a:fillRect/>
          </a:stretch>
        </p:blipFill>
        <p:spPr>
          <a:xfrm>
            <a:off x="584497" y="4995194"/>
            <a:ext cx="990127" cy="953322"/>
          </a:xfrm>
          <a:prstGeom prst="rect">
            <a:avLst/>
          </a:prstGeom>
        </p:spPr>
      </p:pic>
      <p:pic>
        <p:nvPicPr>
          <p:cNvPr id="9" name="Picture 8">
            <a:extLst>
              <a:ext uri="{FF2B5EF4-FFF2-40B4-BE49-F238E27FC236}">
                <a16:creationId xmlns:a16="http://schemas.microsoft.com/office/drawing/2014/main" id="{FB0FD49B-036F-56DA-FF58-7B295A982408}"/>
              </a:ext>
            </a:extLst>
          </p:cNvPr>
          <p:cNvPicPr>
            <a:picLocks noChangeAspect="1"/>
          </p:cNvPicPr>
          <p:nvPr/>
        </p:nvPicPr>
        <p:blipFill>
          <a:blip r:embed="rId3"/>
          <a:stretch>
            <a:fillRect/>
          </a:stretch>
        </p:blipFill>
        <p:spPr>
          <a:xfrm flipH="1">
            <a:off x="575860" y="3899861"/>
            <a:ext cx="833282" cy="848033"/>
          </a:xfrm>
          <a:prstGeom prst="rect">
            <a:avLst/>
          </a:prstGeom>
        </p:spPr>
      </p:pic>
      <p:pic>
        <p:nvPicPr>
          <p:cNvPr id="7" name="Picture 6" descr="A person climbing up a staircase&#10;&#10;Description automatically generated">
            <a:extLst>
              <a:ext uri="{FF2B5EF4-FFF2-40B4-BE49-F238E27FC236}">
                <a16:creationId xmlns:a16="http://schemas.microsoft.com/office/drawing/2014/main" id="{5926F930-C6CD-89F7-C79E-602187B316FE}"/>
              </a:ext>
            </a:extLst>
          </p:cNvPr>
          <p:cNvPicPr>
            <a:picLocks noChangeAspect="1"/>
          </p:cNvPicPr>
          <p:nvPr/>
        </p:nvPicPr>
        <p:blipFill>
          <a:blip r:embed="rId4"/>
          <a:stretch>
            <a:fillRect/>
          </a:stretch>
        </p:blipFill>
        <p:spPr>
          <a:xfrm>
            <a:off x="189897" y="7140487"/>
            <a:ext cx="1611877" cy="1164817"/>
          </a:xfrm>
          <a:prstGeom prst="rect">
            <a:avLst/>
          </a:prstGeom>
        </p:spPr>
      </p:pic>
      <p:sp>
        <p:nvSpPr>
          <p:cNvPr id="12" name="TextBox 11">
            <a:extLst>
              <a:ext uri="{FF2B5EF4-FFF2-40B4-BE49-F238E27FC236}">
                <a16:creationId xmlns:a16="http://schemas.microsoft.com/office/drawing/2014/main" id="{7972D5D8-4CD7-00E0-DA0D-2DF37CD1F93A}"/>
              </a:ext>
            </a:extLst>
          </p:cNvPr>
          <p:cNvSpPr txBox="1"/>
          <p:nvPr/>
        </p:nvSpPr>
        <p:spPr>
          <a:xfrm>
            <a:off x="0" y="8960894"/>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dirty="0">
                <a:solidFill>
                  <a:srgbClr val="272727"/>
                </a:solidFill>
                <a:latin typeface="-apple-system"/>
                <a:cs typeface="Segoe UI"/>
              </a:rPr>
              <a:t>Images used are from </a:t>
            </a:r>
            <a:r>
              <a:rPr lang="en-US" sz="600" i="1" dirty="0" err="1">
                <a:solidFill>
                  <a:srgbClr val="272727"/>
                </a:solidFill>
                <a:latin typeface="-apple-system"/>
                <a:cs typeface="Segoe UI"/>
              </a:rPr>
              <a:t>ParticiPics</a:t>
            </a:r>
            <a:r>
              <a:rPr lang="en-US" sz="600" i="1" dirty="0">
                <a:solidFill>
                  <a:srgbClr val="272727"/>
                </a:solidFill>
                <a:latin typeface="-apple-system"/>
                <a:cs typeface="Segoe UI"/>
              </a:rPr>
              <a:t> – a free, searchable database of pictographic images developed by the Aphasia Institute, </a:t>
            </a:r>
            <a:r>
              <a:rPr lang="en-US" sz="600" dirty="0">
                <a:latin typeface="-apple-system"/>
                <a:cs typeface="Segoe UI"/>
              </a:rPr>
              <a:t>​</a:t>
            </a:r>
            <a:r>
              <a:rPr lang="en-US" sz="600" i="1" u="sng" dirty="0">
                <a:solidFill>
                  <a:srgbClr val="0563C1"/>
                </a:solidFill>
                <a:latin typeface="-apple-system"/>
                <a:cs typeface="Segoe UI"/>
                <a:hlinkClick r:id="rId5"/>
              </a:rPr>
              <a:t>https://www.aphasia.ca/participics</a:t>
            </a:r>
            <a:endParaRPr lang="en-US" dirty="0"/>
          </a:p>
        </p:txBody>
      </p:sp>
      <p:pic>
        <p:nvPicPr>
          <p:cNvPr id="5" name="Picture 4" descr="A cartoon of a person sitting and looking at a penguin&#10;&#10;Description automatically generated">
            <a:extLst>
              <a:ext uri="{FF2B5EF4-FFF2-40B4-BE49-F238E27FC236}">
                <a16:creationId xmlns:a16="http://schemas.microsoft.com/office/drawing/2014/main" id="{601B3658-FD2F-87B1-B2A6-4D4A85E84B39}"/>
              </a:ext>
            </a:extLst>
          </p:cNvPr>
          <p:cNvPicPr>
            <a:picLocks noChangeAspect="1"/>
          </p:cNvPicPr>
          <p:nvPr/>
        </p:nvPicPr>
        <p:blipFill>
          <a:blip r:embed="rId6"/>
          <a:stretch>
            <a:fillRect/>
          </a:stretch>
        </p:blipFill>
        <p:spPr>
          <a:xfrm flipH="1">
            <a:off x="91642" y="1698121"/>
            <a:ext cx="1793540" cy="1022654"/>
          </a:xfrm>
          <a:prstGeom prst="rect">
            <a:avLst/>
          </a:prstGeom>
        </p:spPr>
      </p:pic>
      <p:sp>
        <p:nvSpPr>
          <p:cNvPr id="6" name="TextBox 23">
            <a:extLst>
              <a:ext uri="{FF2B5EF4-FFF2-40B4-BE49-F238E27FC236}">
                <a16:creationId xmlns:a16="http://schemas.microsoft.com/office/drawing/2014/main" id="{B2834F26-0DB4-D7AA-F6BE-BFDBAA7E1E3D}"/>
              </a:ext>
            </a:extLst>
          </p:cNvPr>
          <p:cNvSpPr txBox="1"/>
          <p:nvPr/>
        </p:nvSpPr>
        <p:spPr>
          <a:xfrm>
            <a:off x="774713" y="30493"/>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Nos </a:t>
            </a:r>
            <a:r>
              <a:rPr lang="en-CA" sz="2000" b="1" u="sng" dirty="0">
                <a:latin typeface="Century Gothic"/>
              </a:rPr>
              <a:t>OBJECTIFS</a:t>
            </a:r>
            <a:r>
              <a:rPr lang="en-CA" sz="2000" dirty="0">
                <a:latin typeface="Century Gothic"/>
              </a:rPr>
              <a:t> pour la </a:t>
            </a:r>
            <a:r>
              <a:rPr lang="en-CA" sz="2000" b="1" dirty="0">
                <a:latin typeface="Century Gothic"/>
              </a:rPr>
              <a:t>sortie</a:t>
            </a:r>
            <a:r>
              <a:rPr lang="en-CA" sz="2000" dirty="0">
                <a:latin typeface="Century Gothic"/>
              </a:rPr>
              <a:t> de </a:t>
            </a:r>
            <a:r>
              <a:rPr lang="en-CA" sz="2000" err="1">
                <a:latin typeface="Century Gothic"/>
              </a:rPr>
              <a:t>l'hôpital</a:t>
            </a:r>
            <a:r>
              <a:rPr lang="en-CA" sz="2000" dirty="0">
                <a:latin typeface="Century Gothic"/>
              </a:rPr>
              <a:t>. </a:t>
            </a:r>
          </a:p>
          <a:p>
            <a:r>
              <a:rPr lang="en-CA" sz="2000" b="1" u="sng" dirty="0">
                <a:latin typeface="Century Gothic"/>
              </a:rPr>
              <a:t>Les </a:t>
            </a:r>
            <a:r>
              <a:rPr lang="en-CA" sz="2000" b="1" u="sng" dirty="0" err="1">
                <a:latin typeface="Century Gothic"/>
              </a:rPr>
              <a:t>objectifs</a:t>
            </a:r>
            <a:r>
              <a:rPr lang="en-CA" sz="2000" b="1" u="sng" dirty="0">
                <a:latin typeface="Century Gothic"/>
              </a:rPr>
              <a:t> </a:t>
            </a:r>
            <a:r>
              <a:rPr lang="en-CA" sz="2000" b="1" u="sng" dirty="0" err="1">
                <a:latin typeface="Century Gothic"/>
              </a:rPr>
              <a:t>peuvent</a:t>
            </a:r>
            <a:r>
              <a:rPr lang="en-CA" sz="2000" b="1" u="sng" dirty="0">
                <a:latin typeface="Century Gothic"/>
              </a:rPr>
              <a:t> changer</a:t>
            </a:r>
          </a:p>
        </p:txBody>
      </p:sp>
      <p:pic>
        <p:nvPicPr>
          <p:cNvPr id="2" name="Picture 1">
            <a:extLst>
              <a:ext uri="{FF2B5EF4-FFF2-40B4-BE49-F238E27FC236}">
                <a16:creationId xmlns:a16="http://schemas.microsoft.com/office/drawing/2014/main" id="{B9BAF443-B6D7-8356-D1B3-0C0F0B3AB9CD}"/>
              </a:ext>
            </a:extLst>
          </p:cNvPr>
          <p:cNvPicPr>
            <a:picLocks noChangeAspect="1"/>
          </p:cNvPicPr>
          <p:nvPr/>
        </p:nvPicPr>
        <p:blipFill>
          <a:blip r:embed="rId7"/>
          <a:stretch>
            <a:fillRect/>
          </a:stretch>
        </p:blipFill>
        <p:spPr>
          <a:xfrm>
            <a:off x="313932" y="124287"/>
            <a:ext cx="523875" cy="523875"/>
          </a:xfrm>
          <a:prstGeom prst="rect">
            <a:avLst/>
          </a:prstGeom>
        </p:spPr>
      </p:pic>
      <p:pic>
        <p:nvPicPr>
          <p:cNvPr id="10" name="Picture 9" descr="Icon&#10;&#10;Description automatically generated">
            <a:extLst>
              <a:ext uri="{FF2B5EF4-FFF2-40B4-BE49-F238E27FC236}">
                <a16:creationId xmlns:a16="http://schemas.microsoft.com/office/drawing/2014/main" id="{202454BC-3DB2-A585-39B2-8BF0AE1763F8}"/>
              </a:ext>
            </a:extLst>
          </p:cNvPr>
          <p:cNvPicPr>
            <a:picLocks noChangeAspect="1"/>
          </p:cNvPicPr>
          <p:nvPr/>
        </p:nvPicPr>
        <p:blipFill>
          <a:blip r:embed="rId8"/>
          <a:stretch>
            <a:fillRect/>
          </a:stretch>
        </p:blipFill>
        <p:spPr>
          <a:xfrm>
            <a:off x="6361843" y="-7310"/>
            <a:ext cx="485058" cy="530021"/>
          </a:xfrm>
          <a:prstGeom prst="rect">
            <a:avLst/>
          </a:prstGeom>
        </p:spPr>
      </p:pic>
      <p:pic>
        <p:nvPicPr>
          <p:cNvPr id="13" name="Picture 12" descr="A person in a wheelchair&#10;&#10;Description automatically generated">
            <a:extLst>
              <a:ext uri="{FF2B5EF4-FFF2-40B4-BE49-F238E27FC236}">
                <a16:creationId xmlns:a16="http://schemas.microsoft.com/office/drawing/2014/main" id="{8AB72A72-66D8-CE5B-CD81-91E5AA73936A}"/>
              </a:ext>
            </a:extLst>
          </p:cNvPr>
          <p:cNvPicPr>
            <a:picLocks noChangeAspect="1"/>
          </p:cNvPicPr>
          <p:nvPr/>
        </p:nvPicPr>
        <p:blipFill rotWithShape="1">
          <a:blip r:embed="rId9"/>
          <a:srcRect l="1530" t="21081" r="2941" b="13147"/>
          <a:stretch/>
        </p:blipFill>
        <p:spPr>
          <a:xfrm>
            <a:off x="4123537" y="645277"/>
            <a:ext cx="2491356" cy="531073"/>
          </a:xfrm>
          <a:prstGeom prst="rect">
            <a:avLst/>
          </a:prstGeom>
        </p:spPr>
      </p:pic>
    </p:spTree>
    <p:extLst>
      <p:ext uri="{BB962C8B-B14F-4D97-AF65-F5344CB8AC3E}">
        <p14:creationId xmlns:p14="http://schemas.microsoft.com/office/powerpoint/2010/main" val="633547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
            <a:extLst>
              <a:ext uri="{FF2B5EF4-FFF2-40B4-BE49-F238E27FC236}">
                <a16:creationId xmlns:a16="http://schemas.microsoft.com/office/drawing/2014/main" id="{3A239E67-FBCD-C253-8F54-5F72887470DD}"/>
              </a:ext>
            </a:extLst>
          </p:cNvPr>
          <p:cNvSpPr txBox="1"/>
          <p:nvPr/>
        </p:nvSpPr>
        <p:spPr>
          <a:xfrm>
            <a:off x="1332154" y="1051792"/>
            <a:ext cx="5491834" cy="78007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2400" b="1" dirty="0">
                <a:latin typeface="Verdana"/>
                <a:ea typeface="Verdana"/>
                <a:cs typeface="Calibri"/>
              </a:rPr>
              <a:t>SE LAVER</a:t>
            </a:r>
          </a:p>
          <a:p>
            <a:pPr marL="285750" indent="-285750">
              <a:lnSpc>
                <a:spcPct val="150000"/>
              </a:lnSpc>
              <a:buFont typeface="Wingdings" panose="05000000000000000000" pitchFamily="2" charset="2"/>
              <a:buChar char="q"/>
            </a:pPr>
            <a:r>
              <a:rPr lang="en-US" sz="1600" b="1" dirty="0">
                <a:latin typeface="Century Gothic"/>
                <a:ea typeface="+mn-lt"/>
                <a:cs typeface="Segoe UI"/>
              </a:rPr>
              <a:t>Lavabo        Douche</a:t>
            </a:r>
          </a:p>
          <a:p>
            <a:pPr marL="285750" indent="-285750">
              <a:lnSpc>
                <a:spcPct val="150000"/>
              </a:lnSpc>
              <a:buFont typeface="Wingdings" panose="05000000000000000000" pitchFamily="2" charset="2"/>
              <a:buChar char="q"/>
            </a:pPr>
            <a:r>
              <a:rPr lang="en-US" sz="1600" b="1">
                <a:latin typeface="Century Gothic"/>
                <a:ea typeface="+mn-lt"/>
                <a:cs typeface="Segoe UI"/>
              </a:rPr>
              <a:t>Équipement </a:t>
            </a:r>
            <a:r>
              <a:rPr lang="en-US" sz="1600" b="1" err="1">
                <a:latin typeface="Century Gothic"/>
                <a:ea typeface="+mn-lt"/>
                <a:cs typeface="Segoe UI"/>
              </a:rPr>
              <a:t>d'assistance</a:t>
            </a:r>
            <a:endParaRPr lang="en-US" sz="1600" b="1" dirty="0" err="1">
              <a:latin typeface="Century Gothic"/>
              <a:ea typeface="+mn-lt"/>
              <a:cs typeface="Segoe UI"/>
            </a:endParaRPr>
          </a:p>
          <a:p>
            <a:pPr marL="285750" indent="-285750">
              <a:lnSpc>
                <a:spcPct val="150000"/>
              </a:lnSpc>
              <a:buFont typeface="Wingdings" panose="05000000000000000000" pitchFamily="2" charset="2"/>
              <a:buChar char="q"/>
            </a:pPr>
            <a:r>
              <a:rPr lang="en-US" sz="1600" b="1" dirty="0" err="1">
                <a:latin typeface="Century Gothic"/>
                <a:ea typeface="+mn-lt"/>
                <a:cs typeface="Segoe UI"/>
              </a:rPr>
              <a:t>Indépendent</a:t>
            </a:r>
            <a:endParaRPr lang="en-US" sz="1600" b="1" dirty="0">
              <a:latin typeface="Century Gothic"/>
              <a:ea typeface="+mn-lt"/>
              <a:cs typeface="Segoe UI"/>
            </a:endParaRPr>
          </a:p>
          <a:p>
            <a:pPr marL="285750" indent="-285750">
              <a:lnSpc>
                <a:spcPct val="150000"/>
              </a:lnSpc>
              <a:buFont typeface="Wingdings" panose="05000000000000000000" pitchFamily="2" charset="2"/>
              <a:buChar char="q"/>
            </a:pPr>
            <a:r>
              <a:rPr lang="en-US" sz="1600" b="1" dirty="0">
                <a:latin typeface="Century Gothic"/>
                <a:ea typeface="+mn-lt"/>
                <a:cs typeface="Segoe UI"/>
              </a:rPr>
              <a:t>Assistance de ______ </a:t>
            </a:r>
            <a:r>
              <a:rPr lang="en-US" sz="1600" b="1" dirty="0" err="1">
                <a:latin typeface="Century Gothic"/>
                <a:ea typeface="+mn-lt"/>
                <a:cs typeface="Segoe UI"/>
              </a:rPr>
              <a:t>personne</a:t>
            </a:r>
            <a:r>
              <a:rPr lang="en-US" sz="1600" b="1" dirty="0">
                <a:latin typeface="Century Gothic"/>
                <a:ea typeface="+mn-lt"/>
                <a:cs typeface="Segoe UI"/>
              </a:rPr>
              <a:t>(s)</a:t>
            </a:r>
          </a:p>
          <a:p>
            <a:pPr marL="285750"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______________________________________________</a:t>
            </a:r>
          </a:p>
          <a:p>
            <a:pPr>
              <a:lnSpc>
                <a:spcPct val="150000"/>
              </a:lnSpc>
            </a:pPr>
            <a:endParaRPr lang="en-US" sz="2400" b="1" dirty="0">
              <a:latin typeface="Verdana"/>
              <a:ea typeface="+mn-lt"/>
              <a:cs typeface="Segoe UI"/>
            </a:endParaRPr>
          </a:p>
          <a:p>
            <a:pPr>
              <a:lnSpc>
                <a:spcPct val="150000"/>
              </a:lnSpc>
            </a:pPr>
            <a:r>
              <a:rPr lang="en-US" sz="2400" b="1" dirty="0">
                <a:latin typeface="Verdana"/>
                <a:ea typeface="+mn-lt"/>
                <a:cs typeface="+mn-lt"/>
              </a:rPr>
              <a:t>S'HABILLER</a:t>
            </a:r>
            <a:endParaRPr lang="en-US" sz="2400" dirty="0">
              <a:solidFill>
                <a:srgbClr val="808080"/>
              </a:solidFill>
              <a:latin typeface="Verdana"/>
              <a:ea typeface="+mn-lt"/>
              <a:cs typeface="Segoe UI"/>
            </a:endParaRPr>
          </a:p>
          <a:p>
            <a:pPr marL="285750" indent="-285750">
              <a:lnSpc>
                <a:spcPct val="150000"/>
              </a:lnSpc>
              <a:buFont typeface="Wingdings" panose="05000000000000000000" pitchFamily="2" charset="2"/>
              <a:buChar char="q"/>
            </a:pPr>
            <a:r>
              <a:rPr lang="en-US" sz="1600" b="1" dirty="0">
                <a:latin typeface="Century Gothic"/>
                <a:ea typeface="+mn-lt"/>
                <a:cs typeface="Segoe UI"/>
              </a:rPr>
              <a:t>Équipement </a:t>
            </a:r>
            <a:r>
              <a:rPr lang="en-US" sz="1600" b="1" dirty="0" err="1">
                <a:latin typeface="Century Gothic"/>
                <a:ea typeface="+mn-lt"/>
                <a:cs typeface="Segoe UI"/>
              </a:rPr>
              <a:t>d'assistance</a:t>
            </a:r>
            <a:endParaRPr lang="en-US" sz="1600" b="1" dirty="0">
              <a:latin typeface="Century Gothic"/>
              <a:ea typeface="+mn-lt"/>
              <a:cs typeface="Segoe UI"/>
            </a:endParaRPr>
          </a:p>
          <a:p>
            <a:pPr marL="285750" indent="-285750">
              <a:lnSpc>
                <a:spcPct val="150000"/>
              </a:lnSpc>
              <a:buFont typeface="Wingdings" panose="05000000000000000000" pitchFamily="2" charset="2"/>
              <a:buChar char="q"/>
            </a:pPr>
            <a:r>
              <a:rPr lang="en-US" sz="1600" b="1" dirty="0" err="1">
                <a:latin typeface="Century Gothic"/>
                <a:ea typeface="+mn-lt"/>
                <a:cs typeface="Segoe UI"/>
              </a:rPr>
              <a:t>Indépendent</a:t>
            </a:r>
            <a:endParaRPr lang="en-US" sz="1600" b="1" dirty="0">
              <a:latin typeface="Century Gothic"/>
              <a:ea typeface="+mn-lt"/>
              <a:cs typeface="Segoe UI"/>
            </a:endParaRPr>
          </a:p>
          <a:p>
            <a:pPr marL="285750" indent="-285750">
              <a:lnSpc>
                <a:spcPct val="150000"/>
              </a:lnSpc>
              <a:buFont typeface="Wingdings" panose="05000000000000000000" pitchFamily="2" charset="2"/>
              <a:buChar char="q"/>
            </a:pPr>
            <a:r>
              <a:rPr lang="en-US" sz="1600" b="1" dirty="0">
                <a:latin typeface="Century Gothic"/>
                <a:ea typeface="+mn-lt"/>
                <a:cs typeface="Segoe UI"/>
              </a:rPr>
              <a:t>Assistance de ______ </a:t>
            </a:r>
            <a:r>
              <a:rPr lang="en-US" sz="1600" b="1" dirty="0" err="1">
                <a:latin typeface="Century Gothic"/>
                <a:ea typeface="+mn-lt"/>
                <a:cs typeface="Segoe UI"/>
              </a:rPr>
              <a:t>personne</a:t>
            </a:r>
            <a:r>
              <a:rPr lang="en-US" sz="1600" b="1" dirty="0">
                <a:latin typeface="Century Gothic"/>
                <a:ea typeface="+mn-lt"/>
                <a:cs typeface="Segoe UI"/>
              </a:rPr>
              <a:t>(s)</a:t>
            </a:r>
          </a:p>
          <a:p>
            <a:pPr marL="285750"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______________________________________________</a:t>
            </a:r>
          </a:p>
          <a:p>
            <a:pPr>
              <a:lnSpc>
                <a:spcPct val="150000"/>
              </a:lnSpc>
            </a:pPr>
            <a:endParaRPr lang="en-US" sz="1600" b="1" dirty="0">
              <a:latin typeface="Century Gothic"/>
              <a:ea typeface="+mn-lt"/>
              <a:cs typeface="Segoe UI"/>
            </a:endParaRPr>
          </a:p>
          <a:p>
            <a:pPr>
              <a:lnSpc>
                <a:spcPct val="150000"/>
              </a:lnSpc>
            </a:pPr>
            <a:r>
              <a:rPr lang="en-US" sz="2400" b="1" dirty="0">
                <a:latin typeface="Verdana"/>
                <a:ea typeface="+mn-lt"/>
                <a:cs typeface="+mn-lt"/>
              </a:rPr>
              <a:t>TOILETTE</a:t>
            </a:r>
          </a:p>
          <a:p>
            <a:pPr marL="285750" indent="-285750">
              <a:lnSpc>
                <a:spcPct val="150000"/>
              </a:lnSpc>
              <a:buFont typeface="Wingdings" panose="05000000000000000000" pitchFamily="2" charset="2"/>
              <a:buChar char="q"/>
            </a:pPr>
            <a:r>
              <a:rPr lang="en-US" sz="1600" b="1" dirty="0">
                <a:latin typeface="Century Gothic"/>
                <a:ea typeface="+mn-lt"/>
                <a:cs typeface="Segoe UI"/>
              </a:rPr>
              <a:t>Équipement </a:t>
            </a:r>
            <a:r>
              <a:rPr lang="en-US" sz="1600" b="1" dirty="0" err="1">
                <a:latin typeface="Century Gothic"/>
                <a:ea typeface="+mn-lt"/>
                <a:cs typeface="Segoe UI"/>
              </a:rPr>
              <a:t>d'assistance</a:t>
            </a:r>
            <a:endParaRPr lang="en-US" sz="1600" b="1" dirty="0">
              <a:latin typeface="Century Gothic"/>
              <a:ea typeface="+mn-lt"/>
              <a:cs typeface="Segoe UI"/>
            </a:endParaRPr>
          </a:p>
          <a:p>
            <a:pPr marL="285750" indent="-285750">
              <a:lnSpc>
                <a:spcPct val="150000"/>
              </a:lnSpc>
              <a:buFont typeface="Wingdings" panose="05000000000000000000" pitchFamily="2" charset="2"/>
              <a:buChar char="q"/>
            </a:pPr>
            <a:r>
              <a:rPr lang="en-US" sz="1600" b="1" dirty="0" err="1">
                <a:latin typeface="Century Gothic"/>
                <a:ea typeface="+mn-lt"/>
                <a:cs typeface="Segoe UI"/>
              </a:rPr>
              <a:t>Peut</a:t>
            </a:r>
            <a:r>
              <a:rPr lang="en-US" sz="1600" b="1" dirty="0">
                <a:latin typeface="Century Gothic"/>
                <a:ea typeface="+mn-lt"/>
                <a:cs typeface="Segoe UI"/>
              </a:rPr>
              <a:t> </a:t>
            </a:r>
            <a:r>
              <a:rPr lang="en-US" sz="1600" b="1" dirty="0" err="1">
                <a:latin typeface="Century Gothic"/>
                <a:ea typeface="+mn-lt"/>
                <a:cs typeface="Segoe UI"/>
              </a:rPr>
              <a:t>avoir</a:t>
            </a:r>
            <a:r>
              <a:rPr lang="en-US" sz="1600" b="1" dirty="0">
                <a:latin typeface="Century Gothic"/>
                <a:ea typeface="+mn-lt"/>
                <a:cs typeface="Segoe UI"/>
              </a:rPr>
              <a:t> </a:t>
            </a:r>
            <a:r>
              <a:rPr lang="en-US" sz="1600" b="1" dirty="0" err="1">
                <a:latin typeface="Century Gothic"/>
                <a:ea typeface="+mn-lt"/>
                <a:cs typeface="Segoe UI"/>
              </a:rPr>
              <a:t>besoin</a:t>
            </a:r>
            <a:r>
              <a:rPr lang="en-US" sz="1600" b="1" dirty="0">
                <a:latin typeface="Century Gothic"/>
                <a:ea typeface="+mn-lt"/>
                <a:cs typeface="Segoe UI"/>
              </a:rPr>
              <a:t> de </a:t>
            </a:r>
            <a:r>
              <a:rPr lang="en-US" sz="1600" b="1" dirty="0" err="1">
                <a:latin typeface="Century Gothic"/>
                <a:ea typeface="+mn-lt"/>
                <a:cs typeface="Segoe UI"/>
              </a:rPr>
              <a:t>soins</a:t>
            </a:r>
            <a:r>
              <a:rPr lang="en-US" sz="1600" b="1" dirty="0">
                <a:latin typeface="Century Gothic"/>
                <a:ea typeface="+mn-lt"/>
                <a:cs typeface="Segoe UI"/>
              </a:rPr>
              <a:t> </a:t>
            </a:r>
            <a:r>
              <a:rPr lang="en-US" sz="1600" b="1" dirty="0" err="1">
                <a:latin typeface="Century Gothic"/>
                <a:ea typeface="+mn-lt"/>
                <a:cs typeface="Segoe UI"/>
              </a:rPr>
              <a:t>d'incontinence</a:t>
            </a:r>
            <a:endParaRPr lang="en-US" sz="1600" b="1" dirty="0">
              <a:latin typeface="Century Gothic"/>
              <a:ea typeface="+mn-lt"/>
              <a:cs typeface="Segoe UI"/>
            </a:endParaRPr>
          </a:p>
          <a:p>
            <a:pPr marL="285750" indent="-285750">
              <a:lnSpc>
                <a:spcPct val="150000"/>
              </a:lnSpc>
              <a:buFont typeface="Wingdings" panose="05000000000000000000" pitchFamily="2" charset="2"/>
              <a:buChar char="q"/>
            </a:pPr>
            <a:r>
              <a:rPr lang="en-US" sz="1600" b="1" err="1">
                <a:latin typeface="Century Gothic"/>
                <a:ea typeface="+mn-lt"/>
                <a:cs typeface="Segoe UI"/>
              </a:rPr>
              <a:t>Indépendent</a:t>
            </a:r>
            <a:endParaRPr lang="en-US" sz="1600" b="1" dirty="0" err="1">
              <a:latin typeface="Century Gothic"/>
              <a:ea typeface="+mn-lt"/>
              <a:cs typeface="Segoe UI"/>
            </a:endParaRPr>
          </a:p>
          <a:p>
            <a:pPr marL="285750" indent="-285750">
              <a:lnSpc>
                <a:spcPct val="150000"/>
              </a:lnSpc>
              <a:buFont typeface="Wingdings" panose="05000000000000000000" pitchFamily="2" charset="2"/>
              <a:buChar char="q"/>
            </a:pPr>
            <a:r>
              <a:rPr lang="en-US" sz="1600" b="1" dirty="0">
                <a:latin typeface="Century Gothic"/>
                <a:ea typeface="+mn-lt"/>
                <a:cs typeface="Segoe UI"/>
              </a:rPr>
              <a:t>Assistance de ______ </a:t>
            </a:r>
            <a:r>
              <a:rPr lang="en-US" sz="1600" b="1" dirty="0" err="1">
                <a:latin typeface="Century Gothic"/>
                <a:ea typeface="+mn-lt"/>
                <a:cs typeface="Segoe UI"/>
              </a:rPr>
              <a:t>personne</a:t>
            </a:r>
            <a:r>
              <a:rPr lang="en-US" sz="1600" b="1" dirty="0">
                <a:latin typeface="Century Gothic"/>
                <a:ea typeface="+mn-lt"/>
                <a:cs typeface="Segoe UI"/>
              </a:rPr>
              <a:t>(s)</a:t>
            </a:r>
          </a:p>
          <a:p>
            <a:pPr marL="285750" indent="-285750">
              <a:lnSpc>
                <a:spcPct val="150000"/>
              </a:lnSpc>
              <a:buFont typeface="Wingdings" panose="05000000000000000000" pitchFamily="2" charset="2"/>
              <a:buChar char="q"/>
            </a:pPr>
            <a:r>
              <a:rPr lang="en-US" sz="1600" b="1" dirty="0">
                <a:latin typeface="Century Gothic"/>
                <a:ea typeface="+mn-lt"/>
                <a:cs typeface="Segoe UI"/>
              </a:rPr>
              <a:t>______________________________________________</a:t>
            </a:r>
          </a:p>
        </p:txBody>
      </p:sp>
      <p:pic>
        <p:nvPicPr>
          <p:cNvPr id="21" name="Picture 30">
            <a:extLst>
              <a:ext uri="{FF2B5EF4-FFF2-40B4-BE49-F238E27FC236}">
                <a16:creationId xmlns:a16="http://schemas.microsoft.com/office/drawing/2014/main" id="{F63CBB9E-1682-FDB9-A24D-6AA2F81343DC}"/>
              </a:ext>
            </a:extLst>
          </p:cNvPr>
          <p:cNvPicPr>
            <a:picLocks noChangeAspect="1"/>
          </p:cNvPicPr>
          <p:nvPr/>
        </p:nvPicPr>
        <p:blipFill>
          <a:blip r:embed="rId2"/>
          <a:stretch>
            <a:fillRect/>
          </a:stretch>
        </p:blipFill>
        <p:spPr>
          <a:xfrm>
            <a:off x="676751" y="1639456"/>
            <a:ext cx="882172" cy="833206"/>
          </a:xfrm>
          <a:prstGeom prst="rect">
            <a:avLst/>
          </a:prstGeom>
        </p:spPr>
      </p:pic>
      <p:pic>
        <p:nvPicPr>
          <p:cNvPr id="23" name="Picture 32">
            <a:extLst>
              <a:ext uri="{FF2B5EF4-FFF2-40B4-BE49-F238E27FC236}">
                <a16:creationId xmlns:a16="http://schemas.microsoft.com/office/drawing/2014/main" id="{90A2B372-23CA-90CD-456D-DC68450AB65E}"/>
              </a:ext>
            </a:extLst>
          </p:cNvPr>
          <p:cNvPicPr>
            <a:picLocks noChangeAspect="1"/>
          </p:cNvPicPr>
          <p:nvPr/>
        </p:nvPicPr>
        <p:blipFill>
          <a:blip r:embed="rId3"/>
          <a:stretch>
            <a:fillRect/>
          </a:stretch>
        </p:blipFill>
        <p:spPr>
          <a:xfrm>
            <a:off x="86830" y="1701369"/>
            <a:ext cx="760245" cy="760439"/>
          </a:xfrm>
          <a:prstGeom prst="rect">
            <a:avLst/>
          </a:prstGeom>
        </p:spPr>
      </p:pic>
      <p:sp>
        <p:nvSpPr>
          <p:cNvPr id="7" name="TextBox 6">
            <a:extLst>
              <a:ext uri="{FF2B5EF4-FFF2-40B4-BE49-F238E27FC236}">
                <a16:creationId xmlns:a16="http://schemas.microsoft.com/office/drawing/2014/main" id="{BD56BF8D-503A-FD76-A022-19EF645D2DDA}"/>
              </a:ext>
            </a:extLst>
          </p:cNvPr>
          <p:cNvSpPr txBox="1"/>
          <p:nvPr/>
        </p:nvSpPr>
        <p:spPr>
          <a:xfrm>
            <a:off x="0" y="8854139"/>
            <a:ext cx="5471651" cy="1846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00" i="1" dirty="0">
                <a:solidFill>
                  <a:srgbClr val="272727"/>
                </a:solidFill>
                <a:latin typeface="-apple-system"/>
                <a:cs typeface="Segoe UI"/>
              </a:rPr>
              <a:t>Images used are from </a:t>
            </a:r>
            <a:r>
              <a:rPr lang="en-US" sz="600" i="1" dirty="0" err="1">
                <a:solidFill>
                  <a:srgbClr val="272727"/>
                </a:solidFill>
                <a:latin typeface="-apple-system"/>
                <a:cs typeface="Segoe UI"/>
              </a:rPr>
              <a:t>ParticiPics</a:t>
            </a:r>
            <a:r>
              <a:rPr lang="en-US" sz="600" i="1" dirty="0">
                <a:solidFill>
                  <a:srgbClr val="272727"/>
                </a:solidFill>
                <a:latin typeface="-apple-system"/>
                <a:cs typeface="Segoe UI"/>
              </a:rPr>
              <a:t> – a free, searchable database of pictographic images developed by the Aphasia Institute, </a:t>
            </a:r>
            <a:r>
              <a:rPr lang="en-US" sz="600" dirty="0">
                <a:latin typeface="-apple-system"/>
                <a:cs typeface="Segoe UI"/>
              </a:rPr>
              <a:t>​</a:t>
            </a:r>
            <a:r>
              <a:rPr lang="en-US" sz="600" i="1" u="sng" dirty="0">
                <a:solidFill>
                  <a:srgbClr val="0563C1"/>
                </a:solidFill>
                <a:latin typeface="-apple-system"/>
                <a:cs typeface="Segoe UI"/>
                <a:hlinkClick r:id="rId4"/>
              </a:rPr>
              <a:t>https://www.aphasia.ca/participics</a:t>
            </a:r>
            <a:endParaRPr lang="en-US" dirty="0"/>
          </a:p>
        </p:txBody>
      </p:sp>
      <p:pic>
        <p:nvPicPr>
          <p:cNvPr id="5" name="Picture 4">
            <a:extLst>
              <a:ext uri="{FF2B5EF4-FFF2-40B4-BE49-F238E27FC236}">
                <a16:creationId xmlns:a16="http://schemas.microsoft.com/office/drawing/2014/main" id="{33DC11D4-77A9-A389-03D4-4D5AD48ECECC}"/>
              </a:ext>
            </a:extLst>
          </p:cNvPr>
          <p:cNvPicPr>
            <a:picLocks noChangeAspect="1"/>
          </p:cNvPicPr>
          <p:nvPr/>
        </p:nvPicPr>
        <p:blipFill rotWithShape="1">
          <a:blip r:embed="rId5"/>
          <a:srcRect l="-395" r="6549"/>
          <a:stretch/>
        </p:blipFill>
        <p:spPr>
          <a:xfrm>
            <a:off x="158188" y="4407555"/>
            <a:ext cx="1109852" cy="1364226"/>
          </a:xfrm>
          <a:prstGeom prst="rect">
            <a:avLst/>
          </a:prstGeom>
        </p:spPr>
      </p:pic>
      <p:pic>
        <p:nvPicPr>
          <p:cNvPr id="9" name="Picture 8" descr="A person standing next to a toilet&#10;&#10;Description automatically generated">
            <a:extLst>
              <a:ext uri="{FF2B5EF4-FFF2-40B4-BE49-F238E27FC236}">
                <a16:creationId xmlns:a16="http://schemas.microsoft.com/office/drawing/2014/main" id="{C3BF746E-5B06-6B2C-20CD-93494A824EB3}"/>
              </a:ext>
            </a:extLst>
          </p:cNvPr>
          <p:cNvPicPr>
            <a:picLocks noChangeAspect="1"/>
          </p:cNvPicPr>
          <p:nvPr/>
        </p:nvPicPr>
        <p:blipFill rotWithShape="1">
          <a:blip r:embed="rId6"/>
          <a:srcRect l="32969" r="10616"/>
          <a:stretch/>
        </p:blipFill>
        <p:spPr>
          <a:xfrm>
            <a:off x="176370" y="6865863"/>
            <a:ext cx="1156810" cy="1366721"/>
          </a:xfrm>
          <a:prstGeom prst="rect">
            <a:avLst/>
          </a:prstGeom>
        </p:spPr>
      </p:pic>
      <p:pic>
        <p:nvPicPr>
          <p:cNvPr id="4" name="Picture 3">
            <a:extLst>
              <a:ext uri="{FF2B5EF4-FFF2-40B4-BE49-F238E27FC236}">
                <a16:creationId xmlns:a16="http://schemas.microsoft.com/office/drawing/2014/main" id="{E2977CBF-BB73-4463-DD6B-FDC8A2C529F7}"/>
              </a:ext>
            </a:extLst>
          </p:cNvPr>
          <p:cNvPicPr>
            <a:picLocks noChangeAspect="1"/>
          </p:cNvPicPr>
          <p:nvPr/>
        </p:nvPicPr>
        <p:blipFill>
          <a:blip r:embed="rId7"/>
          <a:stretch>
            <a:fillRect/>
          </a:stretch>
        </p:blipFill>
        <p:spPr>
          <a:xfrm>
            <a:off x="2586814" y="1659066"/>
            <a:ext cx="287495" cy="335411"/>
          </a:xfrm>
          <a:prstGeom prst="rect">
            <a:avLst/>
          </a:prstGeom>
        </p:spPr>
      </p:pic>
      <p:sp>
        <p:nvSpPr>
          <p:cNvPr id="15" name="TextBox 5">
            <a:extLst>
              <a:ext uri="{FF2B5EF4-FFF2-40B4-BE49-F238E27FC236}">
                <a16:creationId xmlns:a16="http://schemas.microsoft.com/office/drawing/2014/main" id="{5D0DC1B2-8A34-6786-72B1-79AB313F0D70}"/>
              </a:ext>
            </a:extLst>
          </p:cNvPr>
          <p:cNvSpPr txBox="1"/>
          <p:nvPr/>
        </p:nvSpPr>
        <p:spPr>
          <a:xfrm>
            <a:off x="678913" y="151133"/>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sp>
        <p:nvSpPr>
          <p:cNvPr id="17" name="TextBox 23">
            <a:extLst>
              <a:ext uri="{FF2B5EF4-FFF2-40B4-BE49-F238E27FC236}">
                <a16:creationId xmlns:a16="http://schemas.microsoft.com/office/drawing/2014/main" id="{F02E0F5A-E259-B106-7356-53313ACA6B13}"/>
              </a:ext>
            </a:extLst>
          </p:cNvPr>
          <p:cNvSpPr txBox="1"/>
          <p:nvPr/>
        </p:nvSpPr>
        <p:spPr>
          <a:xfrm>
            <a:off x="758267" y="46939"/>
            <a:ext cx="5993132" cy="70788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000" dirty="0">
                <a:latin typeface="Century Gothic"/>
              </a:rPr>
              <a:t>Nos </a:t>
            </a:r>
            <a:r>
              <a:rPr lang="en-CA" sz="2000" b="1" u="sng" dirty="0">
                <a:latin typeface="Century Gothic"/>
              </a:rPr>
              <a:t>OBJECTIFS</a:t>
            </a:r>
            <a:r>
              <a:rPr lang="en-CA" sz="2000" dirty="0">
                <a:latin typeface="Century Gothic"/>
              </a:rPr>
              <a:t> pour la </a:t>
            </a:r>
            <a:r>
              <a:rPr lang="en-CA" sz="2000" b="1" dirty="0">
                <a:latin typeface="Century Gothic"/>
              </a:rPr>
              <a:t>sortie</a:t>
            </a:r>
            <a:r>
              <a:rPr lang="en-CA" sz="2000" dirty="0">
                <a:latin typeface="Century Gothic"/>
              </a:rPr>
              <a:t> de </a:t>
            </a:r>
            <a:r>
              <a:rPr lang="en-CA" sz="2000" err="1">
                <a:latin typeface="Century Gothic"/>
              </a:rPr>
              <a:t>l'hôpital</a:t>
            </a:r>
            <a:r>
              <a:rPr lang="en-CA" sz="2000" dirty="0">
                <a:latin typeface="Century Gothic"/>
              </a:rPr>
              <a:t>. </a:t>
            </a:r>
          </a:p>
          <a:p>
            <a:r>
              <a:rPr lang="en-CA" sz="2000" b="1" u="sng" dirty="0">
                <a:latin typeface="Century Gothic"/>
              </a:rPr>
              <a:t>Les </a:t>
            </a:r>
            <a:r>
              <a:rPr lang="en-CA" sz="2000" b="1" u="sng" dirty="0" err="1">
                <a:latin typeface="Century Gothic"/>
              </a:rPr>
              <a:t>objectifs</a:t>
            </a:r>
            <a:r>
              <a:rPr lang="en-CA" sz="2000" b="1" u="sng" dirty="0">
                <a:latin typeface="Century Gothic"/>
              </a:rPr>
              <a:t> </a:t>
            </a:r>
            <a:r>
              <a:rPr lang="en-CA" sz="2000" b="1" u="sng" dirty="0" err="1">
                <a:latin typeface="Century Gothic"/>
              </a:rPr>
              <a:t>peuvent</a:t>
            </a:r>
            <a:r>
              <a:rPr lang="en-CA" sz="2000" b="1" u="sng" dirty="0">
                <a:latin typeface="Century Gothic"/>
              </a:rPr>
              <a:t> changer</a:t>
            </a:r>
          </a:p>
        </p:txBody>
      </p:sp>
      <p:pic>
        <p:nvPicPr>
          <p:cNvPr id="19" name="Picture 18">
            <a:extLst>
              <a:ext uri="{FF2B5EF4-FFF2-40B4-BE49-F238E27FC236}">
                <a16:creationId xmlns:a16="http://schemas.microsoft.com/office/drawing/2014/main" id="{B4358D0D-A0F7-6B0E-2633-36A93FD2B1E2}"/>
              </a:ext>
            </a:extLst>
          </p:cNvPr>
          <p:cNvPicPr>
            <a:picLocks noChangeAspect="1"/>
          </p:cNvPicPr>
          <p:nvPr/>
        </p:nvPicPr>
        <p:blipFill>
          <a:blip r:embed="rId8"/>
          <a:stretch>
            <a:fillRect/>
          </a:stretch>
        </p:blipFill>
        <p:spPr>
          <a:xfrm>
            <a:off x="182364" y="140733"/>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115B3339-583C-27E8-BA15-A12C17DBC3B7}"/>
              </a:ext>
            </a:extLst>
          </p:cNvPr>
          <p:cNvPicPr>
            <a:picLocks noChangeAspect="1"/>
          </p:cNvPicPr>
          <p:nvPr/>
        </p:nvPicPr>
        <p:blipFill>
          <a:blip r:embed="rId9"/>
          <a:stretch>
            <a:fillRect/>
          </a:stretch>
        </p:blipFill>
        <p:spPr>
          <a:xfrm>
            <a:off x="6345397" y="25582"/>
            <a:ext cx="485058" cy="530021"/>
          </a:xfrm>
          <a:prstGeom prst="rect">
            <a:avLst/>
          </a:prstGeom>
        </p:spPr>
      </p:pic>
      <p:pic>
        <p:nvPicPr>
          <p:cNvPr id="25" name="Picture 24" descr="A person in a wheelchair&#10;&#10;Description automatically generated">
            <a:extLst>
              <a:ext uri="{FF2B5EF4-FFF2-40B4-BE49-F238E27FC236}">
                <a16:creationId xmlns:a16="http://schemas.microsoft.com/office/drawing/2014/main" id="{0DCD5DDE-E6E5-450F-443B-4B7E6CCF05CB}"/>
              </a:ext>
            </a:extLst>
          </p:cNvPr>
          <p:cNvPicPr>
            <a:picLocks noChangeAspect="1"/>
          </p:cNvPicPr>
          <p:nvPr/>
        </p:nvPicPr>
        <p:blipFill rotWithShape="1">
          <a:blip r:embed="rId10"/>
          <a:srcRect l="1530" t="21081" r="2941" b="13147"/>
          <a:stretch/>
        </p:blipFill>
        <p:spPr>
          <a:xfrm>
            <a:off x="4238659" y="678169"/>
            <a:ext cx="2491356" cy="531073"/>
          </a:xfrm>
          <a:prstGeom prst="rect">
            <a:avLst/>
          </a:prstGeom>
        </p:spPr>
      </p:pic>
    </p:spTree>
    <p:extLst>
      <p:ext uri="{BB962C8B-B14F-4D97-AF65-F5344CB8AC3E}">
        <p14:creationId xmlns:p14="http://schemas.microsoft.com/office/powerpoint/2010/main" val="23399998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80DC24-B69A-44EE-B6A5-85B055F37A1E}">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0A9A5F1C-1EB6-40D1-B988-820D3BF2953E}">
  <ds:schemaRefs>
    <ds:schemaRef ds:uri="http://schemas.microsoft.com/sharepoint/v3/contenttype/forms"/>
  </ds:schemaRefs>
</ds:datastoreItem>
</file>

<file path=customXml/itemProps3.xml><?xml version="1.0" encoding="utf-8"?>
<ds:datastoreItem xmlns:ds="http://schemas.openxmlformats.org/officeDocument/2006/customXml" ds:itemID="{5BF912DE-AEF8-4151-B69E-6DF9EFD4E3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302</TotalTime>
  <Words>867</Words>
  <Application>Microsoft Office PowerPoint</Application>
  <PresentationFormat>Letter Paper (8.5x11 in)</PresentationFormat>
  <Paragraphs>219</Paragraphs>
  <Slides>12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-apple-system</vt:lpstr>
      <vt:lpstr>Arial</vt:lpstr>
      <vt:lpstr>Calibri</vt:lpstr>
      <vt:lpstr>Calibri Light</vt:lpstr>
      <vt:lpstr>Century Gothic</vt:lpstr>
      <vt:lpstr>Verdana</vt:lpstr>
      <vt:lpstr>Wingdings</vt:lpstr>
      <vt:lpstr>Wingdings,Sans-Serif</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Aran Oberle</dc:creator>
  <cp:lastModifiedBy>Laura Dunn</cp:lastModifiedBy>
  <cp:revision>1313</cp:revision>
  <cp:lastPrinted>2024-03-25T14:38:31Z</cp:lastPrinted>
  <dcterms:created xsi:type="dcterms:W3CDTF">2023-05-10T14:41:26Z</dcterms:created>
  <dcterms:modified xsi:type="dcterms:W3CDTF">2024-12-02T19:45:36Z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