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Lst>
  <p:sldIdLst>
    <p:sldId id="275" r:id="rId3"/>
    <p:sldId id="263" r:id="rId4"/>
    <p:sldId id="274" r:id="rId5"/>
    <p:sldId id="270" r:id="rId6"/>
    <p:sldId id="271" r:id="rId7"/>
    <p:sldId id="256" r:id="rId8"/>
    <p:sldId id="257" r:id="rId9"/>
    <p:sldId id="258" r:id="rId10"/>
    <p:sldId id="259" r:id="rId11"/>
    <p:sldId id="260" r:id="rId12"/>
    <p:sldId id="269" r:id="rId13"/>
    <p:sldId id="272" r:id="rId14"/>
    <p:sldId id="273" r:id="rId15"/>
    <p:sldId id="268" r:id="rId16"/>
    <p:sldId id="267" r:id="rId17"/>
    <p:sldId id="266" r:id="rId18"/>
    <p:sldId id="265" r:id="rId19"/>
    <p:sldId id="264" r:id="rId20"/>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1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a1b48991-b855-4e9d-9b46-097d553f086f" providerId="ADAL" clId="{DBFFD13C-775B-4567-83E5-A52A573B6C09}"/>
    <pc:docChg chg="addSld modSld sldOrd">
      <pc:chgData name="Laura Dunn" userId="a1b48991-b855-4e9d-9b46-097d553f086f" providerId="ADAL" clId="{DBFFD13C-775B-4567-83E5-A52A573B6C09}" dt="2024-03-18T18:23:15.229" v="5" actId="14100"/>
      <pc:docMkLst>
        <pc:docMk/>
      </pc:docMkLst>
      <pc:sldChg chg="modSp add mod ord">
        <pc:chgData name="Laura Dunn" userId="a1b48991-b855-4e9d-9b46-097d553f086f" providerId="ADAL" clId="{DBFFD13C-775B-4567-83E5-A52A573B6C09}" dt="2024-03-18T18:23:15.229" v="5" actId="14100"/>
        <pc:sldMkLst>
          <pc:docMk/>
          <pc:sldMk cId="2989216846" sldId="275"/>
        </pc:sldMkLst>
        <pc:picChg chg="mod">
          <ac:chgData name="Laura Dunn" userId="a1b48991-b855-4e9d-9b46-097d553f086f" providerId="ADAL" clId="{DBFFD13C-775B-4567-83E5-A52A573B6C09}" dt="2024-03-18T18:23:15.229" v="5" actId="14100"/>
          <ac:picMkLst>
            <pc:docMk/>
            <pc:sldMk cId="2989216846" sldId="275"/>
            <ac:picMk id="11" creationId="{98A2A019-BE29-0455-AEE3-1A9A685D247F}"/>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7T13:27:38.442"/>
    </inkml:context>
    <inkml:brush xml:id="br0">
      <inkml:brushProperty name="width" value="0.1" units="cm"/>
      <inkml:brushProperty name="height" value="0.1" units="cm"/>
      <inkml:brushProperty name="color" value="#FFFFFF"/>
    </inkml:brush>
  </inkml:definitions>
  <inkml:trace contextRef="#ctx0" brushRef="#br0">15716 7587 16383 0 0,'0'-2'0'0'0,"0"0"0"0"0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7T13:27:38.442"/>
    </inkml:context>
    <inkml:brush xml:id="br0">
      <inkml:brushProperty name="width" value="0.1" units="cm"/>
      <inkml:brushProperty name="height" value="0.1" units="cm"/>
      <inkml:brushProperty name="color" value="#FFFFFF"/>
    </inkml:brush>
  </inkml:definitions>
  <inkml:trace contextRef="#ctx0" brushRef="#br0">15716 7587 16383 0 0,'0'-2'0'0'0,"0"0"0"0"0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4990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9642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054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6"/>
          </a:xfrm>
        </p:spPr>
        <p:txBody>
          <a:bodyPr anchor="b"/>
          <a:lstStyle>
            <a:lvl1pPr algn="ctr">
              <a:defRPr sz="4091"/>
            </a:lvl1pPr>
          </a:lstStyle>
          <a:p>
            <a:r>
              <a:rPr lang="en-US"/>
              <a:t>Click to edit Master title style</a:t>
            </a:r>
          </a:p>
        </p:txBody>
      </p:sp>
      <p:sp>
        <p:nvSpPr>
          <p:cNvPr id="3" name="Subtitle 2"/>
          <p:cNvSpPr>
            <a:spLocks noGrp="1"/>
          </p:cNvSpPr>
          <p:nvPr>
            <p:ph type="subTitle" idx="1"/>
          </p:nvPr>
        </p:nvSpPr>
        <p:spPr>
          <a:xfrm>
            <a:off x="857250" y="4802718"/>
            <a:ext cx="5143500" cy="2207683"/>
          </a:xfrm>
        </p:spPr>
        <p:txBody>
          <a:bodyPr/>
          <a:lstStyle>
            <a:lvl1pPr marL="0" indent="0" algn="ctr">
              <a:buNone/>
              <a:defRPr sz="1636"/>
            </a:lvl1pPr>
            <a:lvl2pPr marL="311733" indent="0" algn="ctr">
              <a:buNone/>
              <a:defRPr sz="1363"/>
            </a:lvl2pPr>
            <a:lvl3pPr marL="623466" indent="0" algn="ctr">
              <a:buNone/>
              <a:defRPr sz="1227"/>
            </a:lvl3pPr>
            <a:lvl4pPr marL="935198" indent="0" algn="ctr">
              <a:buNone/>
              <a:defRPr sz="1091"/>
            </a:lvl4pPr>
            <a:lvl5pPr marL="1246932" indent="0" algn="ctr">
              <a:buNone/>
              <a:defRPr sz="1091"/>
            </a:lvl5pPr>
            <a:lvl6pPr marL="1558664" indent="0" algn="ctr">
              <a:buNone/>
              <a:defRPr sz="1091"/>
            </a:lvl6pPr>
            <a:lvl7pPr marL="1870398" indent="0" algn="ctr">
              <a:buNone/>
              <a:defRPr sz="1091"/>
            </a:lvl7pPr>
            <a:lvl8pPr marL="2182130" indent="0" algn="ctr">
              <a:buNone/>
              <a:defRPr sz="1091"/>
            </a:lvl8pPr>
            <a:lvl9pPr marL="2493864" indent="0" algn="ctr">
              <a:buNone/>
              <a:defRPr sz="1091"/>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4091"/>
            </a:lvl1pPr>
          </a:lstStyle>
          <a:p>
            <a:r>
              <a:rPr lang="en-US"/>
              <a:t>Click to edit Master title style</a:t>
            </a:r>
          </a:p>
        </p:txBody>
      </p:sp>
      <p:sp>
        <p:nvSpPr>
          <p:cNvPr id="3" name="Text Placeholder 2"/>
          <p:cNvSpPr>
            <a:spLocks noGrp="1"/>
          </p:cNvSpPr>
          <p:nvPr>
            <p:ph type="body" idx="1"/>
          </p:nvPr>
        </p:nvSpPr>
        <p:spPr>
          <a:xfrm>
            <a:off x="467917" y="6119286"/>
            <a:ext cx="5915025" cy="2000249"/>
          </a:xfrm>
        </p:spPr>
        <p:txBody>
          <a:bodyPr/>
          <a:lstStyle>
            <a:lvl1pPr marL="0" indent="0">
              <a:buNone/>
              <a:defRPr sz="1636">
                <a:solidFill>
                  <a:schemeClr val="tx1"/>
                </a:solidFill>
              </a:defRPr>
            </a:lvl1pPr>
            <a:lvl2pPr marL="311733" indent="0">
              <a:buNone/>
              <a:defRPr sz="1363">
                <a:solidFill>
                  <a:schemeClr val="tx1">
                    <a:tint val="75000"/>
                  </a:schemeClr>
                </a:solidFill>
              </a:defRPr>
            </a:lvl2pPr>
            <a:lvl3pPr marL="623466" indent="0">
              <a:buNone/>
              <a:defRPr sz="1227">
                <a:solidFill>
                  <a:schemeClr val="tx1">
                    <a:tint val="75000"/>
                  </a:schemeClr>
                </a:solidFill>
              </a:defRPr>
            </a:lvl3pPr>
            <a:lvl4pPr marL="935198" indent="0">
              <a:buNone/>
              <a:defRPr sz="1091">
                <a:solidFill>
                  <a:schemeClr val="tx1">
                    <a:tint val="75000"/>
                  </a:schemeClr>
                </a:solidFill>
              </a:defRPr>
            </a:lvl4pPr>
            <a:lvl5pPr marL="1246932" indent="0">
              <a:buNone/>
              <a:defRPr sz="1091">
                <a:solidFill>
                  <a:schemeClr val="tx1">
                    <a:tint val="75000"/>
                  </a:schemeClr>
                </a:solidFill>
              </a:defRPr>
            </a:lvl5pPr>
            <a:lvl6pPr marL="1558664" indent="0">
              <a:buNone/>
              <a:defRPr sz="1091">
                <a:solidFill>
                  <a:schemeClr val="tx1">
                    <a:tint val="75000"/>
                  </a:schemeClr>
                </a:solidFill>
              </a:defRPr>
            </a:lvl6pPr>
            <a:lvl7pPr marL="1870398" indent="0">
              <a:buNone/>
              <a:defRPr sz="1091">
                <a:solidFill>
                  <a:schemeClr val="tx1">
                    <a:tint val="75000"/>
                  </a:schemeClr>
                </a:solidFill>
              </a:defRPr>
            </a:lvl7pPr>
            <a:lvl8pPr marL="2182130" indent="0">
              <a:buNone/>
              <a:defRPr sz="1091">
                <a:solidFill>
                  <a:schemeClr val="tx1">
                    <a:tint val="75000"/>
                  </a:schemeClr>
                </a:solidFill>
              </a:defRPr>
            </a:lvl8pPr>
            <a:lvl9pPr marL="2493864" indent="0">
              <a:buNone/>
              <a:defRPr sz="10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2" y="2241551"/>
            <a:ext cx="2901255" cy="1098549"/>
          </a:xfrm>
        </p:spPr>
        <p:txBody>
          <a:bodyPr anchor="b"/>
          <a:lstStyle>
            <a:lvl1pPr marL="0" indent="0">
              <a:buNone/>
              <a:defRPr sz="1636" b="1"/>
            </a:lvl1pPr>
            <a:lvl2pPr marL="311733" indent="0">
              <a:buNone/>
              <a:defRPr sz="1363" b="1"/>
            </a:lvl2pPr>
            <a:lvl3pPr marL="623466" indent="0">
              <a:buNone/>
              <a:defRPr sz="1227" b="1"/>
            </a:lvl3pPr>
            <a:lvl4pPr marL="935198" indent="0">
              <a:buNone/>
              <a:defRPr sz="1091" b="1"/>
            </a:lvl4pPr>
            <a:lvl5pPr marL="1246932" indent="0">
              <a:buNone/>
              <a:defRPr sz="1091" b="1"/>
            </a:lvl5pPr>
            <a:lvl6pPr marL="1558664" indent="0">
              <a:buNone/>
              <a:defRPr sz="1091" b="1"/>
            </a:lvl6pPr>
            <a:lvl7pPr marL="1870398" indent="0">
              <a:buNone/>
              <a:defRPr sz="1091" b="1"/>
            </a:lvl7pPr>
            <a:lvl8pPr marL="2182130" indent="0">
              <a:buNone/>
              <a:defRPr sz="1091" b="1"/>
            </a:lvl8pPr>
            <a:lvl9pPr marL="2493864" indent="0">
              <a:buNone/>
              <a:defRPr sz="1091" b="1"/>
            </a:lvl9pPr>
          </a:lstStyle>
          <a:p>
            <a:pPr lvl="0"/>
            <a:r>
              <a:rPr lang="en-US"/>
              <a:t>Click to 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636" b="1"/>
            </a:lvl1pPr>
            <a:lvl2pPr marL="311733" indent="0">
              <a:buNone/>
              <a:defRPr sz="1363" b="1"/>
            </a:lvl2pPr>
            <a:lvl3pPr marL="623466" indent="0">
              <a:buNone/>
              <a:defRPr sz="1227" b="1"/>
            </a:lvl3pPr>
            <a:lvl4pPr marL="935198" indent="0">
              <a:buNone/>
              <a:defRPr sz="1091" b="1"/>
            </a:lvl4pPr>
            <a:lvl5pPr marL="1246932" indent="0">
              <a:buNone/>
              <a:defRPr sz="1091" b="1"/>
            </a:lvl5pPr>
            <a:lvl6pPr marL="1558664" indent="0">
              <a:buNone/>
              <a:defRPr sz="1091" b="1"/>
            </a:lvl6pPr>
            <a:lvl7pPr marL="1870398" indent="0">
              <a:buNone/>
              <a:defRPr sz="1091" b="1"/>
            </a:lvl7pPr>
            <a:lvl8pPr marL="2182130" indent="0">
              <a:buNone/>
              <a:defRPr sz="1091" b="1"/>
            </a:lvl8pPr>
            <a:lvl9pPr marL="2493864" indent="0">
              <a:buNone/>
              <a:defRPr sz="1091"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2182"/>
            </a:lvl1pPr>
          </a:lstStyle>
          <a:p>
            <a:r>
              <a:rPr lang="en-US"/>
              <a:t>Click to edit Master title style</a:t>
            </a:r>
          </a:p>
        </p:txBody>
      </p:sp>
      <p:sp>
        <p:nvSpPr>
          <p:cNvPr id="3" name="Content Placeholder 2"/>
          <p:cNvSpPr>
            <a:spLocks noGrp="1"/>
          </p:cNvSpPr>
          <p:nvPr>
            <p:ph idx="1"/>
          </p:nvPr>
        </p:nvSpPr>
        <p:spPr>
          <a:xfrm>
            <a:off x="2915543" y="1316570"/>
            <a:ext cx="3471863" cy="6498166"/>
          </a:xfrm>
        </p:spPr>
        <p:txBody>
          <a:bodyPr/>
          <a:lstStyle>
            <a:lvl1pPr>
              <a:defRPr sz="2182"/>
            </a:lvl1pPr>
            <a:lvl2pPr>
              <a:defRPr sz="1910"/>
            </a:lvl2pPr>
            <a:lvl3pPr>
              <a:defRPr sz="1636"/>
            </a:lvl3pPr>
            <a:lvl4pPr>
              <a:defRPr sz="1363"/>
            </a:lvl4pPr>
            <a:lvl5pPr>
              <a:defRPr sz="1363"/>
            </a:lvl5pPr>
            <a:lvl6pPr>
              <a:defRPr sz="1363"/>
            </a:lvl6pPr>
            <a:lvl7pPr>
              <a:defRPr sz="1363"/>
            </a:lvl7pPr>
            <a:lvl8pPr>
              <a:defRPr sz="1363"/>
            </a:lvl8pPr>
            <a:lvl9pPr>
              <a:defRPr sz="13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1"/>
            <a:ext cx="2211883" cy="5082117"/>
          </a:xfrm>
        </p:spPr>
        <p:txBody>
          <a:bodyPr/>
          <a:lstStyle>
            <a:lvl1pPr marL="0" indent="0">
              <a:buNone/>
              <a:defRPr sz="1091"/>
            </a:lvl1pPr>
            <a:lvl2pPr marL="311733" indent="0">
              <a:buNone/>
              <a:defRPr sz="955"/>
            </a:lvl2pPr>
            <a:lvl3pPr marL="623466" indent="0">
              <a:buNone/>
              <a:defRPr sz="818"/>
            </a:lvl3pPr>
            <a:lvl4pPr marL="935198" indent="0">
              <a:buNone/>
              <a:defRPr sz="682"/>
            </a:lvl4pPr>
            <a:lvl5pPr marL="1246932" indent="0">
              <a:buNone/>
              <a:defRPr sz="682"/>
            </a:lvl5pPr>
            <a:lvl6pPr marL="1558664" indent="0">
              <a:buNone/>
              <a:defRPr sz="682"/>
            </a:lvl6pPr>
            <a:lvl7pPr marL="1870398" indent="0">
              <a:buNone/>
              <a:defRPr sz="682"/>
            </a:lvl7pPr>
            <a:lvl8pPr marL="2182130" indent="0">
              <a:buNone/>
              <a:defRPr sz="682"/>
            </a:lvl8pPr>
            <a:lvl9pPr marL="2493864" indent="0">
              <a:buNone/>
              <a:defRPr sz="68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7798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2182"/>
            </a:lvl1pPr>
          </a:lstStyle>
          <a:p>
            <a:r>
              <a:rPr lang="en-US"/>
              <a:t>Click to edit Master title style</a:t>
            </a:r>
          </a:p>
        </p:txBody>
      </p:sp>
      <p:sp>
        <p:nvSpPr>
          <p:cNvPr id="3" name="Picture Placeholder 2"/>
          <p:cNvSpPr>
            <a:spLocks noGrp="1" noChangeAspect="1"/>
          </p:cNvSpPr>
          <p:nvPr>
            <p:ph type="pic" idx="1"/>
          </p:nvPr>
        </p:nvSpPr>
        <p:spPr>
          <a:xfrm>
            <a:off x="2915543" y="1316570"/>
            <a:ext cx="3471863" cy="6498166"/>
          </a:xfrm>
        </p:spPr>
        <p:txBody>
          <a:bodyPr anchor="t"/>
          <a:lstStyle>
            <a:lvl1pPr marL="0" indent="0">
              <a:buNone/>
              <a:defRPr sz="2182"/>
            </a:lvl1pPr>
            <a:lvl2pPr marL="311733" indent="0">
              <a:buNone/>
              <a:defRPr sz="1910"/>
            </a:lvl2pPr>
            <a:lvl3pPr marL="623466" indent="0">
              <a:buNone/>
              <a:defRPr sz="1636"/>
            </a:lvl3pPr>
            <a:lvl4pPr marL="935198" indent="0">
              <a:buNone/>
              <a:defRPr sz="1363"/>
            </a:lvl4pPr>
            <a:lvl5pPr marL="1246932" indent="0">
              <a:buNone/>
              <a:defRPr sz="1363"/>
            </a:lvl5pPr>
            <a:lvl6pPr marL="1558664" indent="0">
              <a:buNone/>
              <a:defRPr sz="1363"/>
            </a:lvl6pPr>
            <a:lvl7pPr marL="1870398" indent="0">
              <a:buNone/>
              <a:defRPr sz="1363"/>
            </a:lvl7pPr>
            <a:lvl8pPr marL="2182130" indent="0">
              <a:buNone/>
              <a:defRPr sz="1363"/>
            </a:lvl8pPr>
            <a:lvl9pPr marL="2493864" indent="0">
              <a:buNone/>
              <a:defRPr sz="1363"/>
            </a:lvl9pPr>
          </a:lstStyle>
          <a:p>
            <a:endParaRPr lang="en-US"/>
          </a:p>
        </p:txBody>
      </p:sp>
      <p:sp>
        <p:nvSpPr>
          <p:cNvPr id="4" name="Text Placeholder 3"/>
          <p:cNvSpPr>
            <a:spLocks noGrp="1"/>
          </p:cNvSpPr>
          <p:nvPr>
            <p:ph type="body" sz="half" idx="2"/>
          </p:nvPr>
        </p:nvSpPr>
        <p:spPr>
          <a:xfrm>
            <a:off x="472381" y="2743201"/>
            <a:ext cx="2211883" cy="5082117"/>
          </a:xfrm>
        </p:spPr>
        <p:txBody>
          <a:bodyPr/>
          <a:lstStyle>
            <a:lvl1pPr marL="0" indent="0">
              <a:buNone/>
              <a:defRPr sz="1091"/>
            </a:lvl1pPr>
            <a:lvl2pPr marL="311733" indent="0">
              <a:buNone/>
              <a:defRPr sz="955"/>
            </a:lvl2pPr>
            <a:lvl3pPr marL="623466" indent="0">
              <a:buNone/>
              <a:defRPr sz="818"/>
            </a:lvl3pPr>
            <a:lvl4pPr marL="935198" indent="0">
              <a:buNone/>
              <a:defRPr sz="682"/>
            </a:lvl4pPr>
            <a:lvl5pPr marL="1246932" indent="0">
              <a:buNone/>
              <a:defRPr sz="682"/>
            </a:lvl5pPr>
            <a:lvl6pPr marL="1558664" indent="0">
              <a:buNone/>
              <a:defRPr sz="682"/>
            </a:lvl6pPr>
            <a:lvl7pPr marL="1870398" indent="0">
              <a:buNone/>
              <a:defRPr sz="682"/>
            </a:lvl7pPr>
            <a:lvl8pPr marL="2182130" indent="0">
              <a:buNone/>
              <a:defRPr sz="682"/>
            </a:lvl8pPr>
            <a:lvl9pPr marL="2493864" indent="0">
              <a:buNone/>
              <a:defRPr sz="68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085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274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8475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0340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6225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842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69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3/18/2024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4909249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4"/>
          </a:xfrm>
          <a:prstGeom prst="rect">
            <a:avLst/>
          </a:prstGeom>
        </p:spPr>
        <p:txBody>
          <a:bodyPr vert="horz" lIns="91440" tIns="45720" rIns="91440" bIns="45720" rtlCol="0" anchor="ctr"/>
          <a:lstStyle>
            <a:lvl1pPr algn="l">
              <a:defRPr sz="818">
                <a:solidFill>
                  <a:schemeClr val="tx1">
                    <a:tint val="75000"/>
                  </a:schemeClr>
                </a:solidFill>
              </a:defRPr>
            </a:lvl1pPr>
          </a:lstStyle>
          <a:p>
            <a:fld id="{C764DE79-268F-4C1A-8933-263129D2AF90}" type="datetimeFigureOut">
              <a:rPr lang="en-US" dirty="0"/>
              <a:t>3/18/2024</a:t>
            </a:fld>
            <a:endParaRPr lang="en-US"/>
          </a:p>
        </p:txBody>
      </p:sp>
      <p:sp>
        <p:nvSpPr>
          <p:cNvPr id="5" name="Footer Placeholder 4"/>
          <p:cNvSpPr>
            <a:spLocks noGrp="1"/>
          </p:cNvSpPr>
          <p:nvPr>
            <p:ph type="ftr" sz="quarter" idx="3"/>
          </p:nvPr>
        </p:nvSpPr>
        <p:spPr>
          <a:xfrm>
            <a:off x="2271713" y="8475136"/>
            <a:ext cx="2314575" cy="486834"/>
          </a:xfrm>
          <a:prstGeom prst="rect">
            <a:avLst/>
          </a:prstGeom>
        </p:spPr>
        <p:txBody>
          <a:bodyPr vert="horz" lIns="91440" tIns="45720" rIns="91440" bIns="45720" rtlCol="0" anchor="ctr"/>
          <a:lstStyle>
            <a:lvl1pPr algn="ctr">
              <a:defRPr sz="81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4"/>
          </a:xfrm>
          <a:prstGeom prst="rect">
            <a:avLst/>
          </a:prstGeom>
        </p:spPr>
        <p:txBody>
          <a:bodyPr vert="horz" lIns="91440" tIns="45720" rIns="91440" bIns="45720" rtlCol="0" anchor="ctr"/>
          <a:lstStyle>
            <a:lvl1pPr algn="r">
              <a:defRPr sz="818">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06867" rtl="0" eaLnBrk="1" latinLnBrk="0" hangingPunct="1">
        <a:lnSpc>
          <a:spcPct val="90000"/>
        </a:lnSpc>
        <a:spcBef>
          <a:spcPct val="0"/>
        </a:spcBef>
        <a:buNone/>
        <a:defRPr sz="3883" kern="1200">
          <a:solidFill>
            <a:schemeClr val="tx1"/>
          </a:solidFill>
          <a:latin typeface="+mj-lt"/>
          <a:ea typeface="+mj-ea"/>
          <a:cs typeface="+mj-cs"/>
        </a:defRPr>
      </a:lvl1pPr>
    </p:titleStyle>
    <p:bodyStyle>
      <a:lvl1pPr marL="201717" indent="-201717" algn="l" defTabSz="806867" rtl="0" eaLnBrk="1" latinLnBrk="0" hangingPunct="1">
        <a:lnSpc>
          <a:spcPct val="90000"/>
        </a:lnSpc>
        <a:spcBef>
          <a:spcPts val="882"/>
        </a:spcBef>
        <a:buFont typeface="Arial" panose="020B0604020202020204" pitchFamily="34" charset="0"/>
        <a:buChar char="•"/>
        <a:defRPr sz="2471" kern="1200">
          <a:solidFill>
            <a:schemeClr val="tx1"/>
          </a:solidFill>
          <a:latin typeface="+mn-lt"/>
          <a:ea typeface="+mn-ea"/>
          <a:cs typeface="+mn-cs"/>
        </a:defRPr>
      </a:lvl1pPr>
      <a:lvl2pPr marL="605150" indent="-201717" algn="l" defTabSz="806867" rtl="0" eaLnBrk="1" latinLnBrk="0" hangingPunct="1">
        <a:lnSpc>
          <a:spcPct val="90000"/>
        </a:lnSpc>
        <a:spcBef>
          <a:spcPts val="441"/>
        </a:spcBef>
        <a:buFont typeface="Arial" panose="020B0604020202020204" pitchFamily="34" charset="0"/>
        <a:buChar char="•"/>
        <a:defRPr sz="2118" kern="1200">
          <a:solidFill>
            <a:schemeClr val="tx1"/>
          </a:solidFill>
          <a:latin typeface="+mn-lt"/>
          <a:ea typeface="+mn-ea"/>
          <a:cs typeface="+mn-cs"/>
        </a:defRPr>
      </a:lvl2pPr>
      <a:lvl3pPr marL="1008583" indent="-201717" algn="l" defTabSz="806867" rtl="0" eaLnBrk="1" latinLnBrk="0" hangingPunct="1">
        <a:lnSpc>
          <a:spcPct val="90000"/>
        </a:lnSpc>
        <a:spcBef>
          <a:spcPts val="441"/>
        </a:spcBef>
        <a:buFont typeface="Arial" panose="020B0604020202020204" pitchFamily="34" charset="0"/>
        <a:buChar char="•"/>
        <a:defRPr sz="1765" kern="1200">
          <a:solidFill>
            <a:schemeClr val="tx1"/>
          </a:solidFill>
          <a:latin typeface="+mn-lt"/>
          <a:ea typeface="+mn-ea"/>
          <a:cs typeface="+mn-cs"/>
        </a:defRPr>
      </a:lvl3pPr>
      <a:lvl4pPr marL="14120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4pPr>
      <a:lvl5pPr marL="18154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image" Target="../media/image25.jpe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11.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94.png"/><Relationship Id="rId12"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93.pn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40.png"/><Relationship Id="rId9" Type="http://schemas.openxmlformats.org/officeDocument/2006/relationships/image" Target="../media/image15.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0.png"/><Relationship Id="rId3" Type="http://schemas.openxmlformats.org/officeDocument/2006/relationships/image" Target="../media/image36.png"/><Relationship Id="rId21" Type="http://schemas.openxmlformats.org/officeDocument/2006/relationships/image" Target="../media/image53.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8.png"/><Relationship Id="rId25" Type="http://schemas.openxmlformats.org/officeDocument/2006/relationships/image" Target="../media/image57.png"/><Relationship Id="rId2" Type="http://schemas.openxmlformats.org/officeDocument/2006/relationships/image" Target="../media/image25.jpeg"/><Relationship Id="rId16" Type="http://schemas.openxmlformats.org/officeDocument/2006/relationships/image" Target="../media/image49.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6.png"/><Relationship Id="rId5" Type="http://schemas.openxmlformats.org/officeDocument/2006/relationships/image" Target="../media/image38.jpeg"/><Relationship Id="rId15" Type="http://schemas.openxmlformats.org/officeDocument/2006/relationships/image" Target="../media/image48.png"/><Relationship Id="rId23" Type="http://schemas.openxmlformats.org/officeDocument/2006/relationships/image" Target="../media/image55.png"/><Relationship Id="rId10" Type="http://schemas.openxmlformats.org/officeDocument/2006/relationships/image" Target="../media/image43.png"/><Relationship Id="rId19" Type="http://schemas.openxmlformats.org/officeDocument/2006/relationships/image" Target="../media/image51.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23.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3.png"/><Relationship Id="rId2" Type="http://schemas.openxmlformats.org/officeDocument/2006/relationships/image" Target="../media/image59.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25.jpe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14.pn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image" Target="../media/image25.jpe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8.pn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25.jpe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jpe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23.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3.png"/><Relationship Id="rId2" Type="http://schemas.openxmlformats.org/officeDocument/2006/relationships/image" Target="../media/image59.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25.jpe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14.png"/><Relationship Id="rId9"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2C98D348-25B6-0EC6-7609-11E47CD61B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3588" y="929191"/>
            <a:ext cx="2311049" cy="556250"/>
          </a:xfrm>
          <a:prstGeom prst="rect">
            <a:avLst/>
          </a:prstGeom>
        </p:spPr>
      </p:pic>
      <p:pic>
        <p:nvPicPr>
          <p:cNvPr id="11" name="Content Placeholder 10" descr="A red background with white text&#10;&#10;Description automatically generated">
            <a:extLst>
              <a:ext uri="{FF2B5EF4-FFF2-40B4-BE49-F238E27FC236}">
                <a16:creationId xmlns:a16="http://schemas.microsoft.com/office/drawing/2014/main" id="{98A2A019-BE29-0455-AEE3-1A9A685D2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408" y="-132734"/>
            <a:ext cx="7225640" cy="9353580"/>
          </a:xfrm>
        </p:spPr>
      </p:pic>
      <p:sp>
        <p:nvSpPr>
          <p:cNvPr id="13" name="TextBox 12">
            <a:extLst>
              <a:ext uri="{FF2B5EF4-FFF2-40B4-BE49-F238E27FC236}">
                <a16:creationId xmlns:a16="http://schemas.microsoft.com/office/drawing/2014/main" id="{A6870008-57C8-BB3B-5799-F1ACEC7D06B7}"/>
              </a:ext>
            </a:extLst>
          </p:cNvPr>
          <p:cNvSpPr txBox="1"/>
          <p:nvPr/>
        </p:nvSpPr>
        <p:spPr>
          <a:xfrm>
            <a:off x="0" y="3594357"/>
            <a:ext cx="6858000" cy="2607049"/>
          </a:xfrm>
          <a:prstGeom prst="rect">
            <a:avLst/>
          </a:prstGeom>
          <a:noFill/>
        </p:spPr>
        <p:txBody>
          <a:bodyPr wrap="square" rtlCol="0">
            <a:spAutoFit/>
          </a:bodyPr>
          <a:ls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a:lstStyle>
          <a:p>
            <a:pPr algn="ctr"/>
            <a:r>
              <a:rPr lang="en-CA" sz="4765" dirty="0">
                <a:solidFill>
                  <a:schemeClr val="bg1"/>
                </a:solidFill>
                <a:latin typeface="Open Sans" panose="020B0606030504020204" pitchFamily="34" charset="0"/>
                <a:ea typeface="Open Sans" panose="020B0606030504020204" pitchFamily="34" charset="0"/>
                <a:cs typeface="Open Sans" panose="020B0606030504020204" pitchFamily="34" charset="0"/>
              </a:rPr>
              <a:t>Interdisciplinary Team Introduction Package</a:t>
            </a:r>
          </a:p>
          <a:p>
            <a:pPr algn="ctr"/>
            <a:endParaRPr lang="en-CA" sz="353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765" dirty="0">
                <a:solidFill>
                  <a:schemeClr val="bg1"/>
                </a:solidFill>
                <a:latin typeface="Open Sans" panose="020B0606030504020204" pitchFamily="34" charset="0"/>
                <a:ea typeface="Open Sans" panose="020B0606030504020204" pitchFamily="34" charset="0"/>
                <a:cs typeface="Open Sans" panose="020B0606030504020204" pitchFamily="34" charset="0"/>
              </a:rPr>
              <a:t>Aphasia-friendly toolkit March 2024 </a:t>
            </a:r>
          </a:p>
          <a:p>
            <a:endParaRPr lang="en-CA" sz="1425" dirty="0"/>
          </a:p>
        </p:txBody>
      </p:sp>
      <p:sp>
        <p:nvSpPr>
          <p:cNvPr id="14" name="TextBox 13">
            <a:extLst>
              <a:ext uri="{FF2B5EF4-FFF2-40B4-BE49-F238E27FC236}">
                <a16:creationId xmlns:a16="http://schemas.microsoft.com/office/drawing/2014/main" id="{B8F0E10C-0B93-8AC6-6AA6-4A72A1327D2A}"/>
              </a:ext>
            </a:extLst>
          </p:cNvPr>
          <p:cNvSpPr txBox="1"/>
          <p:nvPr/>
        </p:nvSpPr>
        <p:spPr>
          <a:xfrm>
            <a:off x="592512" y="6857433"/>
            <a:ext cx="5572125" cy="1602249"/>
          </a:xfrm>
          <a:prstGeom prst="rect">
            <a:avLst/>
          </a:prstGeom>
          <a:noFill/>
        </p:spPr>
        <p:txBody>
          <a:bodyPr wrap="square" rtlCol="0">
            <a:spAutoFit/>
          </a:bodyPr>
          <a:ls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235" b="0" i="1" u="none" strike="noStrike" kern="1200" cap="none" spc="0" normalizeH="0" baseline="0" noProof="0" dirty="0">
                <a:ln>
                  <a:noFill/>
                </a:ln>
                <a:solidFill>
                  <a:prstClr val="white"/>
                </a:solidFill>
                <a:effectLst/>
                <a:uLnTx/>
                <a:uFillTx/>
                <a:latin typeface="Open Sans"/>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endParaRPr kumimoji="0" lang="en-US" sz="1235" b="0" i="0" u="none" strike="noStrike" kern="1200" cap="none" spc="0" normalizeH="0" baseline="0" noProof="0" dirty="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298921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CCCFE-385C-3221-00B9-A697162A433B}"/>
              </a:ext>
            </a:extLst>
          </p:cNvPr>
          <p:cNvSpPr txBox="1"/>
          <p:nvPr/>
        </p:nvSpPr>
        <p:spPr>
          <a:xfrm>
            <a:off x="127774" y="1731293"/>
            <a:ext cx="6172199"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u="sng">
                <a:latin typeface="Century Gothic"/>
                <a:cs typeface="Segoe UI"/>
              </a:rPr>
              <a:t>You may take medications to help:</a:t>
            </a:r>
            <a:r>
              <a:rPr lang="en-US" u="sng">
                <a:latin typeface="Century Gothic"/>
                <a:cs typeface="Arial"/>
              </a:rPr>
              <a:t> </a:t>
            </a:r>
            <a:endParaRPr lang="en-US" b="1">
              <a:solidFill>
                <a:srgbClr val="990033"/>
              </a:solidFill>
              <a:latin typeface="Century Gothic"/>
              <a:cs typeface="Arial"/>
            </a:endParaRPr>
          </a:p>
          <a:p>
            <a:endParaRPr lang="en-US">
              <a:latin typeface="Century Gothic"/>
              <a:cs typeface="Arial"/>
            </a:endParaRPr>
          </a:p>
          <a:p>
            <a:pPr lvl="1">
              <a:buChar char="•"/>
            </a:pPr>
            <a:r>
              <a:rPr lang="en-CA" b="1">
                <a:latin typeface="Century Gothic"/>
                <a:cs typeface="Arial"/>
              </a:rPr>
              <a:t>Thin blood</a:t>
            </a:r>
            <a:endParaRPr lang="en-US" b="1">
              <a:latin typeface="Calibri" panose="020F0502020204030204"/>
              <a:ea typeface="Calibri" panose="020F0502020204030204"/>
              <a:cs typeface="Calibri" panose="020F0502020204030204"/>
            </a:endParaRPr>
          </a:p>
          <a:p>
            <a:pPr lvl="1">
              <a:buChar char="•"/>
            </a:pPr>
            <a:endParaRPr lang="en-CA" b="1">
              <a:latin typeface="Century Gothic"/>
              <a:cs typeface="Arial"/>
            </a:endParaRPr>
          </a:p>
          <a:p>
            <a:pPr>
              <a:buChar char="•"/>
            </a:pPr>
            <a:endParaRPr lang="en-CA" b="1">
              <a:latin typeface="Century Gothic"/>
              <a:cs typeface="Arial"/>
            </a:endParaRPr>
          </a:p>
          <a:p>
            <a:pPr lvl="1">
              <a:buChar char="•"/>
            </a:pPr>
            <a:r>
              <a:rPr lang="en-CA" b="1">
                <a:latin typeface="Century Gothic"/>
                <a:cs typeface="Arial"/>
              </a:rPr>
              <a:t>Protect stomach</a:t>
            </a:r>
            <a:r>
              <a:rPr lang="en-US">
                <a:latin typeface="Century Gothic"/>
                <a:cs typeface="Arial"/>
              </a:rPr>
              <a:t> </a:t>
            </a:r>
            <a:endParaRPr lang="en-US">
              <a:ea typeface="Calibri"/>
              <a:cs typeface="Calibri"/>
            </a:endParaRPr>
          </a:p>
          <a:p>
            <a:pPr lvl="1">
              <a:buChar char="•"/>
            </a:pPr>
            <a:endParaRPr lang="en-US">
              <a:latin typeface="Century Gothic"/>
              <a:cs typeface="Arial"/>
            </a:endParaRPr>
          </a:p>
          <a:p>
            <a:pPr>
              <a:buChar char="•"/>
            </a:pPr>
            <a:endParaRPr lang="en-US">
              <a:latin typeface="Century Gothic"/>
              <a:cs typeface="Arial"/>
            </a:endParaRPr>
          </a:p>
          <a:p>
            <a:pPr lvl="1">
              <a:buChar char="•"/>
            </a:pPr>
            <a:r>
              <a:rPr lang="en-CA">
                <a:latin typeface="Century Gothic"/>
                <a:cs typeface="Arial"/>
              </a:rPr>
              <a:t>Manage </a:t>
            </a:r>
            <a:r>
              <a:rPr lang="en-CA" b="1">
                <a:latin typeface="Century Gothic"/>
                <a:cs typeface="Arial"/>
              </a:rPr>
              <a:t>cholesterol</a:t>
            </a:r>
            <a:r>
              <a:rPr lang="en-US" b="1">
                <a:latin typeface="Century Gothic"/>
                <a:cs typeface="Arial"/>
              </a:rPr>
              <a:t> </a:t>
            </a:r>
          </a:p>
          <a:p>
            <a:pPr lvl="1">
              <a:buChar char="•"/>
            </a:pPr>
            <a:endParaRPr lang="en-US" b="1">
              <a:latin typeface="Century Gothic"/>
              <a:cs typeface="Arial"/>
            </a:endParaRPr>
          </a:p>
          <a:p>
            <a:pPr>
              <a:buChar char="•"/>
            </a:pPr>
            <a:endParaRPr lang="en-US" b="1">
              <a:latin typeface="Century Gothic"/>
              <a:cs typeface="Arial"/>
            </a:endParaRPr>
          </a:p>
          <a:p>
            <a:pPr lvl="1">
              <a:buChar char="•"/>
            </a:pPr>
            <a:r>
              <a:rPr lang="en-CA">
                <a:latin typeface="Century Gothic"/>
                <a:cs typeface="Arial"/>
              </a:rPr>
              <a:t>Manage </a:t>
            </a:r>
            <a:r>
              <a:rPr lang="en-CA" b="1">
                <a:latin typeface="Century Gothic"/>
                <a:cs typeface="Arial"/>
              </a:rPr>
              <a:t>blood pressure</a:t>
            </a:r>
            <a:r>
              <a:rPr lang="en-US" b="1">
                <a:latin typeface="Century Gothic"/>
                <a:cs typeface="Arial"/>
              </a:rPr>
              <a:t> </a:t>
            </a:r>
          </a:p>
          <a:p>
            <a:pPr lvl="1">
              <a:buChar char="•"/>
            </a:pPr>
            <a:endParaRPr lang="en-US" b="1">
              <a:latin typeface="Century Gothic"/>
              <a:cs typeface="Arial"/>
            </a:endParaRPr>
          </a:p>
          <a:p>
            <a:pPr>
              <a:buChar char="•"/>
            </a:pPr>
            <a:endParaRPr lang="en-US" b="1">
              <a:latin typeface="Century Gothic"/>
              <a:cs typeface="Arial"/>
            </a:endParaRPr>
          </a:p>
          <a:p>
            <a:pPr lvl="1">
              <a:buChar char="•"/>
            </a:pPr>
            <a:r>
              <a:rPr lang="en-CA">
                <a:latin typeface="Century Gothic"/>
                <a:cs typeface="Arial"/>
              </a:rPr>
              <a:t>Manage </a:t>
            </a:r>
            <a:r>
              <a:rPr lang="en-CA" b="1">
                <a:latin typeface="Century Gothic"/>
                <a:cs typeface="Arial"/>
              </a:rPr>
              <a:t>diabetes</a:t>
            </a:r>
            <a:r>
              <a:rPr lang="en-US">
                <a:latin typeface="Century Gothic"/>
                <a:cs typeface="Arial"/>
              </a:rPr>
              <a:t> </a:t>
            </a:r>
          </a:p>
          <a:p>
            <a:pPr lvl="1">
              <a:buChar char="•"/>
            </a:pPr>
            <a:endParaRPr lang="en-US">
              <a:latin typeface="Century Gothic"/>
              <a:cs typeface="Arial"/>
            </a:endParaRPr>
          </a:p>
          <a:p>
            <a:pPr>
              <a:buChar char="•"/>
            </a:pPr>
            <a:endParaRPr lang="en-US">
              <a:latin typeface="Century Gothic"/>
              <a:cs typeface="Arial"/>
            </a:endParaRPr>
          </a:p>
          <a:p>
            <a:pPr lvl="1">
              <a:buChar char="•"/>
            </a:pPr>
            <a:r>
              <a:rPr lang="en-CA" b="1">
                <a:latin typeface="Century Gothic"/>
                <a:cs typeface="Arial"/>
              </a:rPr>
              <a:t>Prevent fractures</a:t>
            </a:r>
            <a:r>
              <a:rPr lang="en-US">
                <a:latin typeface="Century Gothic"/>
                <a:cs typeface="Arial"/>
              </a:rPr>
              <a:t> </a:t>
            </a:r>
          </a:p>
          <a:p>
            <a:pPr lvl="1">
              <a:buChar char="•"/>
            </a:pPr>
            <a:endParaRPr lang="en-US">
              <a:latin typeface="Century Gothic"/>
              <a:cs typeface="Arial"/>
            </a:endParaRPr>
          </a:p>
          <a:p>
            <a:pPr lvl="1">
              <a:buChar char="•"/>
            </a:pPr>
            <a:endParaRPr lang="en-CA" b="1">
              <a:latin typeface="Century Gothic"/>
              <a:cs typeface="Arial"/>
            </a:endParaRPr>
          </a:p>
          <a:p>
            <a:pPr lvl="1">
              <a:buChar char="•"/>
            </a:pPr>
            <a:r>
              <a:rPr lang="en-CA">
                <a:latin typeface="Century Gothic"/>
                <a:cs typeface="Arial"/>
              </a:rPr>
              <a:t>Manage </a:t>
            </a:r>
            <a:r>
              <a:rPr lang="en-CA" b="1">
                <a:latin typeface="Century Gothic"/>
                <a:cs typeface="Arial"/>
              </a:rPr>
              <a:t>mood</a:t>
            </a:r>
            <a:r>
              <a:rPr lang="en-US">
                <a:latin typeface="Century Gothic"/>
                <a:cs typeface="Arial"/>
              </a:rPr>
              <a:t> </a:t>
            </a:r>
          </a:p>
          <a:p>
            <a:endParaRPr lang="en-US">
              <a:latin typeface="Century Gothic"/>
              <a:cs typeface="Segoe UI"/>
            </a:endParaRPr>
          </a:p>
          <a:p>
            <a:endParaRPr lang="en-US">
              <a:latin typeface="Century Gothic"/>
              <a:cs typeface="Arial"/>
            </a:endParaRPr>
          </a:p>
          <a:p>
            <a:r>
              <a:rPr lang="en-CA">
                <a:latin typeface="Century Gothic"/>
                <a:cs typeface="Segoe UI"/>
              </a:rPr>
              <a:t>If you have questions regarding your medications, ask your Pharmacist or your Doctor.</a:t>
            </a:r>
            <a:r>
              <a:rPr lang="en-US">
                <a:latin typeface="Century Gothic"/>
                <a:cs typeface="Arial"/>
              </a:rPr>
              <a:t> </a:t>
            </a:r>
          </a:p>
        </p:txBody>
      </p:sp>
      <p:sp>
        <p:nvSpPr>
          <p:cNvPr id="2" name="TextBox 1">
            <a:extLst>
              <a:ext uri="{FF2B5EF4-FFF2-40B4-BE49-F238E27FC236}">
                <a16:creationId xmlns:a16="http://schemas.microsoft.com/office/drawing/2014/main" id="{D9699EC7-01A1-CC06-A7C2-DB7E43619040}"/>
              </a:ext>
            </a:extLst>
          </p:cNvPr>
          <p:cNvSpPr txBox="1"/>
          <p:nvPr/>
        </p:nvSpPr>
        <p:spPr>
          <a:xfrm>
            <a:off x="115680" y="1674"/>
            <a:ext cx="6172199"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500" b="1">
                <a:solidFill>
                  <a:srgbClr val="990033"/>
                </a:solidFill>
                <a:latin typeface="Century Gothic"/>
                <a:cs typeface="Segoe UI"/>
              </a:rPr>
              <a:t>P</a:t>
            </a:r>
            <a:r>
              <a:rPr lang="en-CA" b="1">
                <a:solidFill>
                  <a:srgbClr val="990033"/>
                </a:solidFill>
                <a:latin typeface="Century Gothic"/>
                <a:cs typeface="Segoe UI"/>
              </a:rPr>
              <a:t>harmacist</a:t>
            </a:r>
            <a:r>
              <a:rPr lang="en-US">
                <a:solidFill>
                  <a:srgbClr val="990033"/>
                </a:solidFill>
                <a:latin typeface="Century Gothic"/>
                <a:cs typeface="Arial"/>
              </a:rPr>
              <a:t> </a:t>
            </a:r>
            <a:endParaRPr lang="en-US"/>
          </a:p>
          <a:p>
            <a:endParaRPr lang="en-US">
              <a:latin typeface="Century Gothic"/>
              <a:cs typeface="Arial"/>
            </a:endParaRPr>
          </a:p>
          <a:p>
            <a:r>
              <a:rPr lang="en-CA">
                <a:latin typeface="Century Gothic"/>
                <a:cs typeface="Segoe UI"/>
              </a:rPr>
              <a:t>Your </a:t>
            </a:r>
            <a:r>
              <a:rPr lang="en-CA" b="1">
                <a:latin typeface="Century Gothic"/>
                <a:cs typeface="Segoe UI"/>
              </a:rPr>
              <a:t>Pharmacist</a:t>
            </a:r>
            <a:r>
              <a:rPr lang="en-CA">
                <a:latin typeface="Century Gothic"/>
                <a:cs typeface="Segoe UI"/>
              </a:rPr>
              <a:t> </a:t>
            </a:r>
            <a:r>
              <a:rPr lang="en-CA" b="1">
                <a:latin typeface="Century Gothic"/>
                <a:cs typeface="Segoe UI"/>
              </a:rPr>
              <a:t>reviews your medications</a:t>
            </a:r>
            <a:r>
              <a:rPr lang="en-CA">
                <a:latin typeface="Century Gothic"/>
                <a:cs typeface="Segoe UI"/>
              </a:rPr>
              <a:t> and makes changes as needed. </a:t>
            </a:r>
            <a:r>
              <a:rPr lang="en-US">
                <a:latin typeface="Century Gothic"/>
                <a:cs typeface="Arial"/>
              </a:rPr>
              <a:t> They </a:t>
            </a:r>
            <a:r>
              <a:rPr lang="en-CA">
                <a:latin typeface="Century Gothic"/>
                <a:cs typeface="Segoe UI"/>
              </a:rPr>
              <a:t>will review your </a:t>
            </a:r>
            <a:r>
              <a:rPr lang="en-CA" b="1">
                <a:solidFill>
                  <a:srgbClr val="990033"/>
                </a:solidFill>
                <a:latin typeface="Century Gothic"/>
                <a:cs typeface="Segoe UI"/>
              </a:rPr>
              <a:t>discharge prescriptions </a:t>
            </a:r>
            <a:r>
              <a:rPr lang="en-CA" b="1">
                <a:latin typeface="Century Gothic"/>
                <a:cs typeface="Segoe UI"/>
              </a:rPr>
              <a:t>1-2 days before discharge</a:t>
            </a:r>
            <a:r>
              <a:rPr lang="en-CA">
                <a:latin typeface="Century Gothic"/>
                <a:cs typeface="Segoe UI"/>
              </a:rPr>
              <a:t>.</a:t>
            </a:r>
            <a:r>
              <a:rPr lang="en-US">
                <a:latin typeface="Century Gothic"/>
                <a:cs typeface="Arial"/>
              </a:rPr>
              <a:t> </a:t>
            </a:r>
          </a:p>
          <a:p>
            <a:endParaRPr lang="en-US">
              <a:latin typeface="Century Gothic"/>
              <a:cs typeface="Arial"/>
            </a:endParaRPr>
          </a:p>
        </p:txBody>
      </p:sp>
      <p:pic>
        <p:nvPicPr>
          <p:cNvPr id="4" name="Picture 21" descr="Icon&#10;&#10;Description automatically generated">
            <a:extLst>
              <a:ext uri="{FF2B5EF4-FFF2-40B4-BE49-F238E27FC236}">
                <a16:creationId xmlns:a16="http://schemas.microsoft.com/office/drawing/2014/main" id="{4D7A6A7F-D958-D131-4313-F143F9442BA6}"/>
              </a:ext>
            </a:extLst>
          </p:cNvPr>
          <p:cNvPicPr>
            <a:picLocks noChangeAspect="1"/>
          </p:cNvPicPr>
          <p:nvPr/>
        </p:nvPicPr>
        <p:blipFill>
          <a:blip r:embed="rId2"/>
          <a:stretch>
            <a:fillRect/>
          </a:stretch>
        </p:blipFill>
        <p:spPr>
          <a:xfrm>
            <a:off x="5918922" y="-3897"/>
            <a:ext cx="942975" cy="942975"/>
          </a:xfrm>
          <a:prstGeom prst="rect">
            <a:avLst/>
          </a:prstGeom>
        </p:spPr>
      </p:pic>
      <p:pic>
        <p:nvPicPr>
          <p:cNvPr id="5" name="Picture 5">
            <a:extLst>
              <a:ext uri="{FF2B5EF4-FFF2-40B4-BE49-F238E27FC236}">
                <a16:creationId xmlns:a16="http://schemas.microsoft.com/office/drawing/2014/main" id="{C511B6D3-9CD8-424E-6AA2-E1778CE994EE}"/>
              </a:ext>
            </a:extLst>
          </p:cNvPr>
          <p:cNvPicPr>
            <a:picLocks noChangeAspect="1"/>
          </p:cNvPicPr>
          <p:nvPr/>
        </p:nvPicPr>
        <p:blipFill>
          <a:blip r:embed="rId3"/>
          <a:stretch>
            <a:fillRect/>
          </a:stretch>
        </p:blipFill>
        <p:spPr>
          <a:xfrm>
            <a:off x="114242" y="3952473"/>
            <a:ext cx="574524" cy="586620"/>
          </a:xfrm>
          <a:prstGeom prst="rect">
            <a:avLst/>
          </a:prstGeom>
        </p:spPr>
      </p:pic>
      <p:pic>
        <p:nvPicPr>
          <p:cNvPr id="7" name="Picture 7">
            <a:extLst>
              <a:ext uri="{FF2B5EF4-FFF2-40B4-BE49-F238E27FC236}">
                <a16:creationId xmlns:a16="http://schemas.microsoft.com/office/drawing/2014/main" id="{BF09CD06-8A92-4624-F016-36C69334F3E2}"/>
              </a:ext>
            </a:extLst>
          </p:cNvPr>
          <p:cNvPicPr>
            <a:picLocks noChangeAspect="1"/>
          </p:cNvPicPr>
          <p:nvPr/>
        </p:nvPicPr>
        <p:blipFill>
          <a:blip r:embed="rId4"/>
          <a:stretch>
            <a:fillRect/>
          </a:stretch>
        </p:blipFill>
        <p:spPr>
          <a:xfrm>
            <a:off x="1374" y="4709688"/>
            <a:ext cx="683381" cy="707571"/>
          </a:xfrm>
          <a:prstGeom prst="rect">
            <a:avLst/>
          </a:prstGeom>
        </p:spPr>
      </p:pic>
      <p:pic>
        <p:nvPicPr>
          <p:cNvPr id="8" name="Picture 8">
            <a:extLst>
              <a:ext uri="{FF2B5EF4-FFF2-40B4-BE49-F238E27FC236}">
                <a16:creationId xmlns:a16="http://schemas.microsoft.com/office/drawing/2014/main" id="{BC3982FC-C099-DDAC-2B3D-37D6FA70C529}"/>
              </a:ext>
            </a:extLst>
          </p:cNvPr>
          <p:cNvPicPr>
            <a:picLocks noChangeAspect="1"/>
          </p:cNvPicPr>
          <p:nvPr/>
        </p:nvPicPr>
        <p:blipFill>
          <a:blip r:embed="rId5"/>
          <a:stretch>
            <a:fillRect/>
          </a:stretch>
        </p:blipFill>
        <p:spPr>
          <a:xfrm>
            <a:off x="166051" y="5565022"/>
            <a:ext cx="526143" cy="514048"/>
          </a:xfrm>
          <a:prstGeom prst="rect">
            <a:avLst/>
          </a:prstGeom>
        </p:spPr>
      </p:pic>
      <p:pic>
        <p:nvPicPr>
          <p:cNvPr id="9" name="Picture 9">
            <a:extLst>
              <a:ext uri="{FF2B5EF4-FFF2-40B4-BE49-F238E27FC236}">
                <a16:creationId xmlns:a16="http://schemas.microsoft.com/office/drawing/2014/main" id="{31CD51FA-03A3-1732-7F0F-35C9D25EA40A}"/>
              </a:ext>
            </a:extLst>
          </p:cNvPr>
          <p:cNvPicPr>
            <a:picLocks noChangeAspect="1"/>
          </p:cNvPicPr>
          <p:nvPr/>
        </p:nvPicPr>
        <p:blipFill>
          <a:blip r:embed="rId6"/>
          <a:stretch>
            <a:fillRect/>
          </a:stretch>
        </p:blipFill>
        <p:spPr>
          <a:xfrm>
            <a:off x="50984" y="6366282"/>
            <a:ext cx="659191" cy="647096"/>
          </a:xfrm>
          <a:prstGeom prst="rect">
            <a:avLst/>
          </a:prstGeom>
        </p:spPr>
      </p:pic>
      <p:pic>
        <p:nvPicPr>
          <p:cNvPr id="10" name="Picture 10">
            <a:extLst>
              <a:ext uri="{FF2B5EF4-FFF2-40B4-BE49-F238E27FC236}">
                <a16:creationId xmlns:a16="http://schemas.microsoft.com/office/drawing/2014/main" id="{63A1F84C-23A0-820D-CE1C-B382873BAE64}"/>
              </a:ext>
            </a:extLst>
          </p:cNvPr>
          <p:cNvPicPr>
            <a:picLocks noChangeAspect="1"/>
          </p:cNvPicPr>
          <p:nvPr/>
        </p:nvPicPr>
        <p:blipFill>
          <a:blip r:embed="rId7"/>
          <a:stretch>
            <a:fillRect/>
          </a:stretch>
        </p:blipFill>
        <p:spPr>
          <a:xfrm>
            <a:off x="1698" y="2925285"/>
            <a:ext cx="816429" cy="828524"/>
          </a:xfrm>
          <a:prstGeom prst="rect">
            <a:avLst/>
          </a:prstGeom>
        </p:spPr>
      </p:pic>
      <p:pic>
        <p:nvPicPr>
          <p:cNvPr id="11" name="Picture 11">
            <a:extLst>
              <a:ext uri="{FF2B5EF4-FFF2-40B4-BE49-F238E27FC236}">
                <a16:creationId xmlns:a16="http://schemas.microsoft.com/office/drawing/2014/main" id="{7521347A-F79E-D509-29FB-37FCDDD00F2F}"/>
              </a:ext>
            </a:extLst>
          </p:cNvPr>
          <p:cNvPicPr>
            <a:picLocks noChangeAspect="1"/>
          </p:cNvPicPr>
          <p:nvPr/>
        </p:nvPicPr>
        <p:blipFill>
          <a:blip r:embed="rId8"/>
          <a:stretch>
            <a:fillRect/>
          </a:stretch>
        </p:blipFill>
        <p:spPr>
          <a:xfrm>
            <a:off x="3493147" y="2224214"/>
            <a:ext cx="635000" cy="622905"/>
          </a:xfrm>
          <a:prstGeom prst="rect">
            <a:avLst/>
          </a:prstGeom>
        </p:spPr>
      </p:pic>
      <p:pic>
        <p:nvPicPr>
          <p:cNvPr id="12" name="Picture 12">
            <a:extLst>
              <a:ext uri="{FF2B5EF4-FFF2-40B4-BE49-F238E27FC236}">
                <a16:creationId xmlns:a16="http://schemas.microsoft.com/office/drawing/2014/main" id="{7BEBCB52-BF34-B99E-8E96-71ED79D238AE}"/>
              </a:ext>
            </a:extLst>
          </p:cNvPr>
          <p:cNvPicPr>
            <a:picLocks noChangeAspect="1"/>
          </p:cNvPicPr>
          <p:nvPr/>
        </p:nvPicPr>
        <p:blipFill>
          <a:blip r:embed="rId9"/>
          <a:stretch>
            <a:fillRect/>
          </a:stretch>
        </p:blipFill>
        <p:spPr>
          <a:xfrm>
            <a:off x="3495217" y="3816969"/>
            <a:ext cx="719667" cy="755952"/>
          </a:xfrm>
          <a:prstGeom prst="rect">
            <a:avLst/>
          </a:prstGeom>
        </p:spPr>
      </p:pic>
      <p:pic>
        <p:nvPicPr>
          <p:cNvPr id="13" name="Picture 13">
            <a:extLst>
              <a:ext uri="{FF2B5EF4-FFF2-40B4-BE49-F238E27FC236}">
                <a16:creationId xmlns:a16="http://schemas.microsoft.com/office/drawing/2014/main" id="{9CF876A0-EC24-096C-8783-E5A9CE07BF9F}"/>
              </a:ext>
            </a:extLst>
          </p:cNvPr>
          <p:cNvPicPr>
            <a:picLocks noChangeAspect="1"/>
          </p:cNvPicPr>
          <p:nvPr/>
        </p:nvPicPr>
        <p:blipFill>
          <a:blip r:embed="rId10"/>
          <a:stretch>
            <a:fillRect/>
          </a:stretch>
        </p:blipFill>
        <p:spPr>
          <a:xfrm>
            <a:off x="3678004" y="5619936"/>
            <a:ext cx="586620" cy="598715"/>
          </a:xfrm>
          <a:prstGeom prst="rect">
            <a:avLst/>
          </a:prstGeom>
        </p:spPr>
      </p:pic>
      <p:pic>
        <p:nvPicPr>
          <p:cNvPr id="15" name="Picture 15">
            <a:extLst>
              <a:ext uri="{FF2B5EF4-FFF2-40B4-BE49-F238E27FC236}">
                <a16:creationId xmlns:a16="http://schemas.microsoft.com/office/drawing/2014/main" id="{223CF294-571F-5C93-783E-690D7215C1A2}"/>
              </a:ext>
            </a:extLst>
          </p:cNvPr>
          <p:cNvPicPr>
            <a:picLocks noChangeAspect="1"/>
          </p:cNvPicPr>
          <p:nvPr/>
        </p:nvPicPr>
        <p:blipFill>
          <a:blip r:embed="rId11"/>
          <a:stretch>
            <a:fillRect/>
          </a:stretch>
        </p:blipFill>
        <p:spPr>
          <a:xfrm>
            <a:off x="3674770" y="4712017"/>
            <a:ext cx="635000" cy="635000"/>
          </a:xfrm>
          <a:prstGeom prst="rect">
            <a:avLst/>
          </a:prstGeom>
        </p:spPr>
      </p:pic>
      <p:pic>
        <p:nvPicPr>
          <p:cNvPr id="16" name="Picture 16">
            <a:extLst>
              <a:ext uri="{FF2B5EF4-FFF2-40B4-BE49-F238E27FC236}">
                <a16:creationId xmlns:a16="http://schemas.microsoft.com/office/drawing/2014/main" id="{F5E8F4B9-BAE3-9855-4D37-E109CDD87611}"/>
              </a:ext>
            </a:extLst>
          </p:cNvPr>
          <p:cNvPicPr>
            <a:picLocks noChangeAspect="1"/>
          </p:cNvPicPr>
          <p:nvPr/>
        </p:nvPicPr>
        <p:blipFill>
          <a:blip r:embed="rId12"/>
          <a:stretch>
            <a:fillRect/>
          </a:stretch>
        </p:blipFill>
        <p:spPr>
          <a:xfrm>
            <a:off x="3737703" y="6451790"/>
            <a:ext cx="501953" cy="501953"/>
          </a:xfrm>
          <a:prstGeom prst="rect">
            <a:avLst/>
          </a:prstGeom>
        </p:spPr>
      </p:pic>
      <p:pic>
        <p:nvPicPr>
          <p:cNvPr id="19" name="Picture 19">
            <a:extLst>
              <a:ext uri="{FF2B5EF4-FFF2-40B4-BE49-F238E27FC236}">
                <a16:creationId xmlns:a16="http://schemas.microsoft.com/office/drawing/2014/main" id="{345FCF1F-DD76-2E7C-7902-B96762AFEC32}"/>
              </a:ext>
            </a:extLst>
          </p:cNvPr>
          <p:cNvPicPr>
            <a:picLocks noChangeAspect="1"/>
          </p:cNvPicPr>
          <p:nvPr/>
        </p:nvPicPr>
        <p:blipFill>
          <a:blip r:embed="rId13"/>
          <a:stretch>
            <a:fillRect/>
          </a:stretch>
        </p:blipFill>
        <p:spPr>
          <a:xfrm>
            <a:off x="55123" y="7196003"/>
            <a:ext cx="647095" cy="610810"/>
          </a:xfrm>
          <a:prstGeom prst="rect">
            <a:avLst/>
          </a:prstGeom>
        </p:spPr>
      </p:pic>
      <p:sp>
        <p:nvSpPr>
          <p:cNvPr id="6" name="TextBox 5">
            <a:extLst>
              <a:ext uri="{FF2B5EF4-FFF2-40B4-BE49-F238E27FC236}">
                <a16:creationId xmlns:a16="http://schemas.microsoft.com/office/drawing/2014/main" id="{90A17211-5DDF-C07D-A078-587B7A8A71B2}"/>
              </a:ext>
            </a:extLst>
          </p:cNvPr>
          <p:cNvSpPr txBox="1"/>
          <p:nvPr/>
        </p:nvSpPr>
        <p:spPr>
          <a:xfrm>
            <a:off x="3714448" y="2045305"/>
            <a:ext cx="314234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endParaRPr lang="en-US">
              <a:latin typeface="Century Gothic"/>
              <a:cs typeface="Arial"/>
            </a:endParaRPr>
          </a:p>
          <a:p>
            <a:pPr lvl="1">
              <a:buChar char="•"/>
            </a:pPr>
            <a:r>
              <a:rPr lang="en-CA">
                <a:latin typeface="Century Gothic"/>
                <a:cs typeface="Arial"/>
              </a:rPr>
              <a:t>Manage </a:t>
            </a:r>
            <a:r>
              <a:rPr lang="en-CA" b="1">
                <a:latin typeface="Century Gothic"/>
                <a:cs typeface="Arial"/>
              </a:rPr>
              <a:t>sleep</a:t>
            </a:r>
            <a:r>
              <a:rPr lang="en-US">
                <a:latin typeface="Century Gothic"/>
                <a:cs typeface="Arial"/>
              </a:rPr>
              <a:t>​</a:t>
            </a:r>
          </a:p>
          <a:p>
            <a:pPr lvl="1">
              <a:buChar char="•"/>
            </a:pPr>
            <a:endParaRPr lang="en-US">
              <a:latin typeface="Century Gothic"/>
              <a:cs typeface="Arial"/>
            </a:endParaRPr>
          </a:p>
          <a:p>
            <a:endParaRPr lang="en-CA">
              <a:latin typeface="Century Gothic"/>
              <a:cs typeface="Arial"/>
            </a:endParaRPr>
          </a:p>
          <a:p>
            <a:pPr lvl="1">
              <a:buChar char="•"/>
            </a:pPr>
            <a:r>
              <a:rPr lang="en-CA">
                <a:latin typeface="Century Gothic"/>
                <a:cs typeface="Arial"/>
              </a:rPr>
              <a:t>Prevent </a:t>
            </a:r>
            <a:r>
              <a:rPr lang="en-CA" b="1">
                <a:latin typeface="Century Gothic"/>
                <a:cs typeface="Arial"/>
              </a:rPr>
              <a:t>blood clots</a:t>
            </a:r>
            <a:r>
              <a:rPr lang="en-US">
                <a:latin typeface="Century Gothic"/>
                <a:cs typeface="Arial"/>
              </a:rPr>
              <a:t>​</a:t>
            </a:r>
          </a:p>
          <a:p>
            <a:pPr>
              <a:buChar char="•"/>
            </a:pPr>
            <a:endParaRPr lang="en-CA">
              <a:latin typeface="Century Gothic"/>
              <a:cs typeface="Arial"/>
            </a:endParaRPr>
          </a:p>
          <a:p>
            <a:pPr>
              <a:buChar char="•"/>
            </a:pPr>
            <a:endParaRPr lang="en-CA">
              <a:latin typeface="Century Gothic"/>
              <a:cs typeface="Arial"/>
            </a:endParaRPr>
          </a:p>
          <a:p>
            <a:pPr lvl="1">
              <a:buChar char="•"/>
            </a:pPr>
            <a:r>
              <a:rPr lang="en-CA">
                <a:latin typeface="Century Gothic"/>
                <a:cs typeface="Arial"/>
              </a:rPr>
              <a:t>Prevent </a:t>
            </a:r>
            <a:r>
              <a:rPr lang="en-CA" b="1">
                <a:latin typeface="Century Gothic"/>
                <a:cs typeface="Arial"/>
              </a:rPr>
              <a:t>seizures</a:t>
            </a:r>
            <a:r>
              <a:rPr lang="en-US">
                <a:latin typeface="Century Gothic"/>
                <a:cs typeface="Arial"/>
              </a:rPr>
              <a:t> ​</a:t>
            </a:r>
          </a:p>
          <a:p>
            <a:pPr>
              <a:buChar char="•"/>
            </a:pPr>
            <a:endParaRPr lang="en-US">
              <a:latin typeface="Century Gothic"/>
              <a:cs typeface="Arial"/>
            </a:endParaRPr>
          </a:p>
          <a:p>
            <a:pPr>
              <a:buChar char="•"/>
            </a:pPr>
            <a:endParaRPr lang="en-US">
              <a:latin typeface="Century Gothic"/>
              <a:cs typeface="Arial"/>
            </a:endParaRPr>
          </a:p>
          <a:p>
            <a:pPr lvl="1">
              <a:buChar char="•"/>
            </a:pPr>
            <a:r>
              <a:rPr lang="en-CA" b="1">
                <a:latin typeface="Century Gothic"/>
                <a:cs typeface="Arial"/>
              </a:rPr>
              <a:t>Quit smoking</a:t>
            </a:r>
            <a:r>
              <a:rPr lang="en-US">
                <a:latin typeface="Century Gothic"/>
                <a:cs typeface="Arial"/>
              </a:rPr>
              <a:t> ​</a:t>
            </a:r>
          </a:p>
          <a:p>
            <a:pPr>
              <a:buChar char="•"/>
            </a:pPr>
            <a:endParaRPr lang="en-US">
              <a:latin typeface="Century Gothic"/>
              <a:cs typeface="Arial"/>
            </a:endParaRPr>
          </a:p>
          <a:p>
            <a:pPr>
              <a:buChar char="•"/>
            </a:pPr>
            <a:endParaRPr lang="en-US">
              <a:latin typeface="Century Gothic"/>
              <a:cs typeface="Arial"/>
            </a:endParaRPr>
          </a:p>
          <a:p>
            <a:pPr lvl="1">
              <a:buChar char="•"/>
            </a:pPr>
            <a:r>
              <a:rPr lang="en-CA">
                <a:latin typeface="Century Gothic"/>
                <a:cs typeface="Arial"/>
              </a:rPr>
              <a:t>Prevent </a:t>
            </a:r>
            <a:r>
              <a:rPr lang="en-CA" b="1">
                <a:latin typeface="Century Gothic"/>
                <a:cs typeface="Arial"/>
              </a:rPr>
              <a:t>constipation</a:t>
            </a:r>
            <a:r>
              <a:rPr lang="en-US" b="1">
                <a:latin typeface="Century Gothic"/>
                <a:cs typeface="Arial"/>
              </a:rPr>
              <a:t> </a:t>
            </a:r>
            <a:r>
              <a:rPr lang="en-US">
                <a:latin typeface="Century Gothic"/>
                <a:cs typeface="Arial"/>
              </a:rPr>
              <a:t>​</a:t>
            </a:r>
          </a:p>
          <a:p>
            <a:pPr>
              <a:buChar char="•"/>
            </a:pPr>
            <a:endParaRPr lang="en-US">
              <a:latin typeface="Century Gothic"/>
              <a:cs typeface="Arial"/>
            </a:endParaRPr>
          </a:p>
          <a:p>
            <a:pPr>
              <a:buChar char="•"/>
            </a:pPr>
            <a:endParaRPr lang="en-US">
              <a:latin typeface="Century Gothic"/>
              <a:cs typeface="Arial"/>
            </a:endParaRPr>
          </a:p>
          <a:p>
            <a:pPr lvl="1">
              <a:buChar char="•"/>
            </a:pPr>
            <a:r>
              <a:rPr lang="en-CA">
                <a:latin typeface="Century Gothic"/>
                <a:cs typeface="Arial"/>
              </a:rPr>
              <a:t>Manage </a:t>
            </a:r>
            <a:r>
              <a:rPr lang="en-CA" b="1">
                <a:latin typeface="Century Gothic"/>
                <a:cs typeface="Arial"/>
              </a:rPr>
              <a:t>nerve pain</a:t>
            </a:r>
          </a:p>
        </p:txBody>
      </p:sp>
      <p:pic>
        <p:nvPicPr>
          <p:cNvPr id="14" name="Picture 16">
            <a:extLst>
              <a:ext uri="{FF2B5EF4-FFF2-40B4-BE49-F238E27FC236}">
                <a16:creationId xmlns:a16="http://schemas.microsoft.com/office/drawing/2014/main" id="{E0730793-5B94-37BF-6F59-08510E26995B}"/>
              </a:ext>
            </a:extLst>
          </p:cNvPr>
          <p:cNvPicPr>
            <a:picLocks noChangeAspect="1"/>
          </p:cNvPicPr>
          <p:nvPr/>
        </p:nvPicPr>
        <p:blipFill>
          <a:blip r:embed="rId14"/>
          <a:stretch>
            <a:fillRect/>
          </a:stretch>
        </p:blipFill>
        <p:spPr>
          <a:xfrm>
            <a:off x="57453" y="2216451"/>
            <a:ext cx="659192" cy="635002"/>
          </a:xfrm>
          <a:prstGeom prst="rect">
            <a:avLst/>
          </a:prstGeom>
        </p:spPr>
      </p:pic>
      <p:pic>
        <p:nvPicPr>
          <p:cNvPr id="17" name="Picture 19">
            <a:extLst>
              <a:ext uri="{FF2B5EF4-FFF2-40B4-BE49-F238E27FC236}">
                <a16:creationId xmlns:a16="http://schemas.microsoft.com/office/drawing/2014/main" id="{27ABA654-A9CE-82A2-1A1D-E0C93E40C630}"/>
              </a:ext>
            </a:extLst>
          </p:cNvPr>
          <p:cNvPicPr>
            <a:picLocks noChangeAspect="1"/>
          </p:cNvPicPr>
          <p:nvPr/>
        </p:nvPicPr>
        <p:blipFill>
          <a:blip r:embed="rId15"/>
          <a:stretch>
            <a:fillRect/>
          </a:stretch>
        </p:blipFill>
        <p:spPr>
          <a:xfrm>
            <a:off x="3565071" y="3111499"/>
            <a:ext cx="562429" cy="538239"/>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6D9013D2-E57F-C1F6-0AE8-8B60237C067E}"/>
              </a:ext>
            </a:extLst>
          </p:cNvPr>
          <p:cNvPicPr>
            <a:picLocks noChangeAspect="1"/>
          </p:cNvPicPr>
          <p:nvPr/>
        </p:nvPicPr>
        <p:blipFill rotWithShape="1">
          <a:blip r:embed="rId16"/>
          <a:srcRect l="5498" t="4166" r="6780" b="2083"/>
          <a:stretch/>
        </p:blipFill>
        <p:spPr>
          <a:xfrm>
            <a:off x="1701465" y="78596"/>
            <a:ext cx="651740" cy="571503"/>
          </a:xfrm>
          <a:prstGeom prst="rect">
            <a:avLst/>
          </a:prstGeom>
        </p:spPr>
      </p:pic>
    </p:spTree>
    <p:extLst>
      <p:ext uri="{BB962C8B-B14F-4D97-AF65-F5344CB8AC3E}">
        <p14:creationId xmlns:p14="http://schemas.microsoft.com/office/powerpoint/2010/main" val="286498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5951738" y="167061"/>
            <a:ext cx="831403" cy="832037"/>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13552" y="238801"/>
            <a:ext cx="5002980" cy="461702"/>
          </a:xfrm>
          <a:prstGeom prst="rect">
            <a:avLst/>
          </a:prstGeom>
          <a:noFill/>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endParaRPr lang="en-CA" sz="2471" b="1">
              <a:latin typeface="Century Gothic"/>
            </a:endParaRPr>
          </a:p>
        </p:txBody>
      </p:sp>
      <p:sp>
        <p:nvSpPr>
          <p:cNvPr id="2" name="TextBox 1">
            <a:extLst>
              <a:ext uri="{FF2B5EF4-FFF2-40B4-BE49-F238E27FC236}">
                <a16:creationId xmlns:a16="http://schemas.microsoft.com/office/drawing/2014/main" id="{D5BD7835-87FC-8958-09F9-213880FD3769}"/>
              </a:ext>
            </a:extLst>
          </p:cNvPr>
          <p:cNvSpPr txBox="1"/>
          <p:nvPr/>
        </p:nvSpPr>
        <p:spPr>
          <a:xfrm>
            <a:off x="-2996532" y="909941"/>
            <a:ext cx="2420471" cy="271522"/>
          </a:xfrm>
          <a:prstGeom prst="rect">
            <a:avLst/>
          </a:prstGeom>
          <a:noFill/>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endParaRPr lang="en-US" sz="1235">
              <a:latin typeface="Arial"/>
              <a:cs typeface="Arial"/>
            </a:endParaRPr>
          </a:p>
        </p:txBody>
      </p:sp>
      <p:pic>
        <p:nvPicPr>
          <p:cNvPr id="15" name="Picture 15">
            <a:extLst>
              <a:ext uri="{FF2B5EF4-FFF2-40B4-BE49-F238E27FC236}">
                <a16:creationId xmlns:a16="http://schemas.microsoft.com/office/drawing/2014/main" id="{596967BD-A83F-DA44-352E-BD9A96228C7C}"/>
              </a:ext>
            </a:extLst>
          </p:cNvPr>
          <p:cNvPicPr>
            <a:picLocks noChangeAspect="1"/>
          </p:cNvPicPr>
          <p:nvPr/>
        </p:nvPicPr>
        <p:blipFill>
          <a:blip r:embed="rId3"/>
          <a:stretch>
            <a:fillRect/>
          </a:stretch>
        </p:blipFill>
        <p:spPr>
          <a:xfrm>
            <a:off x="205644" y="4768355"/>
            <a:ext cx="641452" cy="663325"/>
          </a:xfrm>
          <a:prstGeom prst="rect">
            <a:avLst/>
          </a:prstGeom>
        </p:spPr>
      </p:pic>
      <p:pic>
        <p:nvPicPr>
          <p:cNvPr id="16" name="Picture 16">
            <a:extLst>
              <a:ext uri="{FF2B5EF4-FFF2-40B4-BE49-F238E27FC236}">
                <a16:creationId xmlns:a16="http://schemas.microsoft.com/office/drawing/2014/main" id="{80BDBD5C-DC21-C142-4830-A01F84B1B235}"/>
              </a:ext>
            </a:extLst>
          </p:cNvPr>
          <p:cNvPicPr>
            <a:picLocks noChangeAspect="1"/>
          </p:cNvPicPr>
          <p:nvPr/>
        </p:nvPicPr>
        <p:blipFill>
          <a:blip r:embed="rId4"/>
          <a:stretch>
            <a:fillRect/>
          </a:stretch>
        </p:blipFill>
        <p:spPr>
          <a:xfrm>
            <a:off x="319772" y="3196729"/>
            <a:ext cx="463094" cy="506036"/>
          </a:xfrm>
          <a:prstGeom prst="rect">
            <a:avLst/>
          </a:prstGeom>
        </p:spPr>
      </p:pic>
      <p:pic>
        <p:nvPicPr>
          <p:cNvPr id="18" name="Picture 18">
            <a:extLst>
              <a:ext uri="{FF2B5EF4-FFF2-40B4-BE49-F238E27FC236}">
                <a16:creationId xmlns:a16="http://schemas.microsoft.com/office/drawing/2014/main" id="{0369D169-7703-1B85-EAD9-8D83525E53C0}"/>
              </a:ext>
            </a:extLst>
          </p:cNvPr>
          <p:cNvPicPr>
            <a:picLocks noChangeAspect="1"/>
          </p:cNvPicPr>
          <p:nvPr/>
        </p:nvPicPr>
        <p:blipFill>
          <a:blip r:embed="rId5"/>
          <a:stretch>
            <a:fillRect/>
          </a:stretch>
        </p:blipFill>
        <p:spPr>
          <a:xfrm>
            <a:off x="50269" y="5524898"/>
            <a:ext cx="830737" cy="831595"/>
          </a:xfrm>
          <a:prstGeom prst="rect">
            <a:avLst/>
          </a:prstGeom>
        </p:spPr>
      </p:pic>
      <p:pic>
        <p:nvPicPr>
          <p:cNvPr id="5" name="Picture 4">
            <a:extLst>
              <a:ext uri="{FF2B5EF4-FFF2-40B4-BE49-F238E27FC236}">
                <a16:creationId xmlns:a16="http://schemas.microsoft.com/office/drawing/2014/main" id="{68230FF2-60F3-0185-615E-7BA79A1877A8}"/>
              </a:ext>
            </a:extLst>
          </p:cNvPr>
          <p:cNvPicPr>
            <a:picLocks noChangeAspect="1"/>
          </p:cNvPicPr>
          <p:nvPr/>
        </p:nvPicPr>
        <p:blipFill>
          <a:blip r:embed="rId6"/>
          <a:stretch>
            <a:fillRect/>
          </a:stretch>
        </p:blipFill>
        <p:spPr>
          <a:xfrm>
            <a:off x="281705" y="7303832"/>
            <a:ext cx="529973" cy="529973"/>
          </a:xfrm>
          <a:prstGeom prst="rect">
            <a:avLst/>
          </a:prstGeom>
        </p:spPr>
      </p:pic>
      <p:pic>
        <p:nvPicPr>
          <p:cNvPr id="11" name="Picture 7">
            <a:extLst>
              <a:ext uri="{FF2B5EF4-FFF2-40B4-BE49-F238E27FC236}">
                <a16:creationId xmlns:a16="http://schemas.microsoft.com/office/drawing/2014/main" id="{486DFB3D-4ED0-3980-9B97-D8178A1F40D0}"/>
              </a:ext>
            </a:extLst>
          </p:cNvPr>
          <p:cNvPicPr>
            <a:picLocks noChangeAspect="1"/>
          </p:cNvPicPr>
          <p:nvPr/>
        </p:nvPicPr>
        <p:blipFill>
          <a:blip r:embed="rId7"/>
          <a:stretch>
            <a:fillRect/>
          </a:stretch>
        </p:blipFill>
        <p:spPr>
          <a:xfrm>
            <a:off x="209144" y="8001127"/>
            <a:ext cx="743544" cy="743544"/>
          </a:xfrm>
          <a:prstGeom prst="rect">
            <a:avLst/>
          </a:prstGeom>
        </p:spPr>
      </p:pic>
      <p:pic>
        <p:nvPicPr>
          <p:cNvPr id="4" name="Picture 7">
            <a:extLst>
              <a:ext uri="{FF2B5EF4-FFF2-40B4-BE49-F238E27FC236}">
                <a16:creationId xmlns:a16="http://schemas.microsoft.com/office/drawing/2014/main" id="{BE7B8266-9CC1-3FFA-4A91-0858E7DB99C8}"/>
              </a:ext>
            </a:extLst>
          </p:cNvPr>
          <p:cNvPicPr>
            <a:picLocks noChangeAspect="1"/>
          </p:cNvPicPr>
          <p:nvPr/>
        </p:nvPicPr>
        <p:blipFill>
          <a:blip r:embed="rId8"/>
          <a:stretch>
            <a:fillRect/>
          </a:stretch>
        </p:blipFill>
        <p:spPr>
          <a:xfrm>
            <a:off x="123263" y="3921936"/>
            <a:ext cx="842419" cy="842419"/>
          </a:xfrm>
          <a:prstGeom prst="rect">
            <a:avLst/>
          </a:prstGeom>
        </p:spPr>
      </p:pic>
      <p:pic>
        <p:nvPicPr>
          <p:cNvPr id="12" name="Picture 18">
            <a:extLst>
              <a:ext uri="{FF2B5EF4-FFF2-40B4-BE49-F238E27FC236}">
                <a16:creationId xmlns:a16="http://schemas.microsoft.com/office/drawing/2014/main" id="{B29C0470-BA8E-A353-0356-A72CE944C7C3}"/>
              </a:ext>
            </a:extLst>
          </p:cNvPr>
          <p:cNvPicPr>
            <a:picLocks noChangeAspect="1"/>
          </p:cNvPicPr>
          <p:nvPr/>
        </p:nvPicPr>
        <p:blipFill>
          <a:blip r:embed="rId9"/>
          <a:stretch>
            <a:fillRect/>
          </a:stretch>
        </p:blipFill>
        <p:spPr>
          <a:xfrm>
            <a:off x="303638" y="1552598"/>
            <a:ext cx="565569" cy="577434"/>
          </a:xfrm>
          <a:prstGeom prst="rect">
            <a:avLst/>
          </a:prstGeom>
        </p:spPr>
      </p:pic>
      <p:pic>
        <p:nvPicPr>
          <p:cNvPr id="19" name="Picture 20">
            <a:extLst>
              <a:ext uri="{FF2B5EF4-FFF2-40B4-BE49-F238E27FC236}">
                <a16:creationId xmlns:a16="http://schemas.microsoft.com/office/drawing/2014/main" id="{1E76293C-A693-6823-E95B-D235E6CBA1BB}"/>
              </a:ext>
            </a:extLst>
          </p:cNvPr>
          <p:cNvPicPr>
            <a:picLocks noChangeAspect="1"/>
          </p:cNvPicPr>
          <p:nvPr/>
        </p:nvPicPr>
        <p:blipFill>
          <a:blip r:embed="rId10"/>
          <a:stretch>
            <a:fillRect/>
          </a:stretch>
        </p:blipFill>
        <p:spPr>
          <a:xfrm>
            <a:off x="295933" y="6477205"/>
            <a:ext cx="518108" cy="518108"/>
          </a:xfrm>
          <a:prstGeom prst="rect">
            <a:avLst/>
          </a:prstGeom>
        </p:spPr>
      </p:pic>
      <p:pic>
        <p:nvPicPr>
          <p:cNvPr id="21" name="Picture 21">
            <a:extLst>
              <a:ext uri="{FF2B5EF4-FFF2-40B4-BE49-F238E27FC236}">
                <a16:creationId xmlns:a16="http://schemas.microsoft.com/office/drawing/2014/main" id="{A3F4F56D-9169-F772-DEEA-EC2F291A0243}"/>
              </a:ext>
            </a:extLst>
          </p:cNvPr>
          <p:cNvPicPr>
            <a:picLocks noChangeAspect="1"/>
          </p:cNvPicPr>
          <p:nvPr/>
        </p:nvPicPr>
        <p:blipFill>
          <a:blip r:embed="rId11"/>
          <a:stretch>
            <a:fillRect/>
          </a:stretch>
        </p:blipFill>
        <p:spPr>
          <a:xfrm>
            <a:off x="257975" y="697039"/>
            <a:ext cx="684219" cy="660489"/>
          </a:xfrm>
          <a:prstGeom prst="rect">
            <a:avLst/>
          </a:prstGeom>
        </p:spPr>
      </p:pic>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B84106C3-211A-E700-9796-FA7551BF53CD}"/>
                  </a:ext>
                </a:extLst>
              </p14:cNvPr>
              <p14:cNvContentPartPr/>
              <p14:nvPr/>
            </p14:nvContentPartPr>
            <p14:xfrm>
              <a:off x="-335" y="2659148"/>
              <a:ext cx="2950" cy="2950"/>
            </p14:xfrm>
          </p:contentPart>
        </mc:Choice>
        <mc:Fallback xmlns="">
          <p:pic>
            <p:nvPicPr>
              <p:cNvPr id="14" name="Ink 13">
                <a:extLst>
                  <a:ext uri="{FF2B5EF4-FFF2-40B4-BE49-F238E27FC236}">
                    <a16:creationId xmlns:a16="http://schemas.microsoft.com/office/drawing/2014/main" id="{B84106C3-211A-E700-9796-FA7551BF53CD}"/>
                  </a:ext>
                </a:extLst>
              </p:cNvPr>
              <p:cNvPicPr/>
              <p:nvPr/>
            </p:nvPicPr>
            <p:blipFill>
              <a:blip r:embed="rId13"/>
              <a:stretch>
                <a:fillRect/>
              </a:stretch>
            </p:blipFill>
            <p:spPr>
              <a:xfrm>
                <a:off x="-147835" y="2629648"/>
                <a:ext cx="295000" cy="61360"/>
              </a:xfrm>
              <a:prstGeom prst="rect">
                <a:avLst/>
              </a:prstGeom>
            </p:spPr>
          </p:pic>
        </mc:Fallback>
      </mc:AlternateContent>
      <p:pic>
        <p:nvPicPr>
          <p:cNvPr id="8" name="Picture 8" descr="A picture containing text&#10;&#10;Description automatically generated">
            <a:extLst>
              <a:ext uri="{FF2B5EF4-FFF2-40B4-BE49-F238E27FC236}">
                <a16:creationId xmlns:a16="http://schemas.microsoft.com/office/drawing/2014/main" id="{0E229139-30B5-A8C5-A8C0-D2F17DA34D1F}"/>
              </a:ext>
            </a:extLst>
          </p:cNvPr>
          <p:cNvPicPr>
            <a:picLocks noChangeAspect="1"/>
          </p:cNvPicPr>
          <p:nvPr/>
        </p:nvPicPr>
        <p:blipFill>
          <a:blip r:embed="rId14"/>
          <a:stretch>
            <a:fillRect/>
          </a:stretch>
        </p:blipFill>
        <p:spPr>
          <a:xfrm>
            <a:off x="131986" y="2364023"/>
            <a:ext cx="742950" cy="609600"/>
          </a:xfrm>
          <a:prstGeom prst="rect">
            <a:avLst/>
          </a:prstGeom>
        </p:spPr>
      </p:pic>
      <p:sp>
        <p:nvSpPr>
          <p:cNvPr id="7" name="TextBox 1">
            <a:extLst>
              <a:ext uri="{FF2B5EF4-FFF2-40B4-BE49-F238E27FC236}">
                <a16:creationId xmlns:a16="http://schemas.microsoft.com/office/drawing/2014/main" id="{324E8E7C-07ED-5B53-5CA3-08C8AE0EF914}"/>
              </a:ext>
            </a:extLst>
          </p:cNvPr>
          <p:cNvSpPr txBox="1"/>
          <p:nvPr/>
        </p:nvSpPr>
        <p:spPr>
          <a:xfrm>
            <a:off x="420775" y="60334"/>
            <a:ext cx="551624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Mon équipe </a:t>
            </a:r>
            <a:r>
              <a:rPr lang="en-CA" sz="2800" b="1" err="1">
                <a:latin typeface="Century Gothic"/>
              </a:rPr>
              <a:t>interprofessionelle</a:t>
            </a:r>
            <a:endParaRPr lang="en-CA" sz="2800" b="1">
              <a:latin typeface="Century Gothic"/>
            </a:endParaRPr>
          </a:p>
        </p:txBody>
      </p:sp>
      <p:sp>
        <p:nvSpPr>
          <p:cNvPr id="9" name="TextBox 1">
            <a:extLst>
              <a:ext uri="{FF2B5EF4-FFF2-40B4-BE49-F238E27FC236}">
                <a16:creationId xmlns:a16="http://schemas.microsoft.com/office/drawing/2014/main" id="{3A821A6F-1101-3EEA-BDBF-0717537C4770}"/>
              </a:ext>
            </a:extLst>
          </p:cNvPr>
          <p:cNvSpPr txBox="1"/>
          <p:nvPr/>
        </p:nvSpPr>
        <p:spPr>
          <a:xfrm>
            <a:off x="828827" y="641792"/>
            <a:ext cx="6212539" cy="87725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err="1">
                <a:latin typeface="Century Gothic"/>
                <a:cs typeface="Calibri"/>
              </a:rPr>
              <a:t>Médecin</a:t>
            </a:r>
            <a:r>
              <a:rPr lang="en-US" b="1">
                <a:latin typeface="Century Gothic"/>
                <a:cs typeface="Calibri"/>
              </a:rPr>
              <a:t>:</a:t>
            </a:r>
            <a:endParaRPr lang="en-US">
              <a:latin typeface="Calibri" panose="020F0502020204030204"/>
              <a:cs typeface="Calibri"/>
            </a:endParaRPr>
          </a:p>
          <a:p>
            <a:pPr>
              <a:lnSpc>
                <a:spcPct val="150000"/>
              </a:lnSpc>
            </a:pPr>
            <a:r>
              <a:rPr lang="en-US" b="1">
                <a:latin typeface="Century Gothic"/>
                <a:cs typeface="Calibri"/>
              </a:rPr>
              <a:t>____________________________________________________</a:t>
            </a:r>
            <a:endParaRPr lang="en-US"/>
          </a:p>
          <a:p>
            <a:pPr>
              <a:lnSpc>
                <a:spcPct val="150000"/>
              </a:lnSpc>
            </a:pPr>
            <a:r>
              <a:rPr lang="en-US" b="1" err="1">
                <a:latin typeface="Century Gothic"/>
                <a:ea typeface="+mn-lt"/>
                <a:cs typeface="+mn-lt"/>
              </a:rPr>
              <a:t>Physiatre</a:t>
            </a:r>
            <a:r>
              <a:rPr lang="en-US" b="1">
                <a:latin typeface="Century Gothic"/>
                <a:ea typeface="+mn-lt"/>
                <a:cs typeface="+mn-lt"/>
              </a:rPr>
              <a:t>:</a:t>
            </a:r>
            <a:endParaRPr lang="en-US">
              <a:latin typeface="Calibri" panose="020F0502020204030204"/>
              <a:ea typeface="+mn-lt"/>
              <a:cs typeface="+mn-lt"/>
            </a:endParaRPr>
          </a:p>
          <a:p>
            <a:pPr>
              <a:lnSpc>
                <a:spcPct val="150000"/>
              </a:lnSpc>
            </a:pPr>
            <a:r>
              <a:rPr lang="en-US" b="1">
                <a:latin typeface="Century Gothic"/>
                <a:ea typeface="+mn-lt"/>
                <a:cs typeface="+mn-lt"/>
              </a:rPr>
              <a:t>____________________________________________________</a:t>
            </a:r>
            <a:endParaRPr lang="en-US"/>
          </a:p>
          <a:p>
            <a:pPr>
              <a:lnSpc>
                <a:spcPct val="150000"/>
              </a:lnSpc>
            </a:pPr>
            <a:r>
              <a:rPr lang="en-US" b="1" err="1">
                <a:latin typeface="Century Gothic"/>
                <a:ea typeface="+mn-lt"/>
                <a:cs typeface="+mn-lt"/>
              </a:rPr>
              <a:t>Pharmaciste</a:t>
            </a:r>
            <a:r>
              <a:rPr lang="en-US" b="1">
                <a:latin typeface="Century Gothic"/>
                <a:ea typeface="+mn-lt"/>
                <a:cs typeface="+mn-lt"/>
              </a:rPr>
              <a:t>: </a:t>
            </a:r>
            <a:endParaRPr lang="en-US">
              <a:latin typeface="Calibri" panose="020F0502020204030204"/>
              <a:ea typeface="+mn-lt"/>
              <a:cs typeface="+mn-lt"/>
            </a:endParaRPr>
          </a:p>
          <a:p>
            <a:pPr>
              <a:lnSpc>
                <a:spcPct val="150000"/>
              </a:lnSpc>
            </a:pPr>
            <a:r>
              <a:rPr lang="en-US" b="1">
                <a:latin typeface="Century Gothic"/>
                <a:ea typeface="+mn-lt"/>
                <a:cs typeface="+mn-lt"/>
              </a:rPr>
              <a:t>____________________________________________________</a:t>
            </a:r>
            <a:endParaRPr lang="en-US"/>
          </a:p>
          <a:p>
            <a:pPr>
              <a:lnSpc>
                <a:spcPct val="150000"/>
              </a:lnSpc>
            </a:pPr>
            <a:r>
              <a:rPr lang="en-US" b="1" err="1">
                <a:latin typeface="Century Gothic"/>
                <a:ea typeface="+mn-lt"/>
                <a:cs typeface="+mn-lt"/>
              </a:rPr>
              <a:t>Ergothérapeute</a:t>
            </a:r>
            <a:r>
              <a:rPr lang="en-US" b="1">
                <a:latin typeface="Century Gothic"/>
                <a:ea typeface="+mn-lt"/>
                <a:cs typeface="+mn-lt"/>
              </a:rPr>
              <a:t> (OT): </a:t>
            </a:r>
            <a:endParaRPr lang="en-US">
              <a:latin typeface="Calibri" panose="020F0502020204030204"/>
              <a:ea typeface="+mn-lt"/>
              <a:cs typeface="+mn-lt"/>
            </a:endParaRPr>
          </a:p>
          <a:p>
            <a:pPr>
              <a:lnSpc>
                <a:spcPct val="150000"/>
              </a:lnSpc>
            </a:pPr>
            <a:r>
              <a:rPr lang="en-US" b="1">
                <a:latin typeface="Century Gothic"/>
                <a:ea typeface="+mn-lt"/>
                <a:cs typeface="+mn-lt"/>
              </a:rPr>
              <a:t>____________________________________________________</a:t>
            </a:r>
            <a:endParaRPr lang="en-US"/>
          </a:p>
          <a:p>
            <a:pPr>
              <a:lnSpc>
                <a:spcPct val="150000"/>
              </a:lnSpc>
            </a:pPr>
            <a:r>
              <a:rPr lang="en-US" b="1" err="1">
                <a:latin typeface="Century Gothic"/>
                <a:cs typeface="Calibri"/>
              </a:rPr>
              <a:t>Physiothérapeute</a:t>
            </a:r>
            <a:r>
              <a:rPr lang="en-US" b="1">
                <a:latin typeface="Century Gothic"/>
                <a:cs typeface="Calibri"/>
              </a:rPr>
              <a:t> (PT): </a:t>
            </a:r>
            <a:endParaRPr lang="en-US"/>
          </a:p>
          <a:p>
            <a:pPr>
              <a:lnSpc>
                <a:spcPct val="150000"/>
              </a:lnSpc>
            </a:pPr>
            <a:r>
              <a:rPr lang="en-US" b="1">
                <a:latin typeface="Century Gothic"/>
                <a:cs typeface="Calibri"/>
              </a:rPr>
              <a:t>____________________________________________________</a:t>
            </a:r>
            <a:endParaRPr lang="en-US"/>
          </a:p>
          <a:p>
            <a:pPr>
              <a:lnSpc>
                <a:spcPct val="150000"/>
              </a:lnSpc>
            </a:pPr>
            <a:r>
              <a:rPr lang="en-US" b="1" err="1">
                <a:latin typeface="Century Gothic"/>
                <a:cs typeface="Calibri"/>
              </a:rPr>
              <a:t>Orthophoniste</a:t>
            </a:r>
            <a:r>
              <a:rPr lang="en-US" b="1">
                <a:latin typeface="Century Gothic"/>
                <a:cs typeface="Calibri"/>
              </a:rPr>
              <a:t> (SLP): </a:t>
            </a:r>
            <a:endParaRPr lang="en-US"/>
          </a:p>
          <a:p>
            <a:pPr>
              <a:lnSpc>
                <a:spcPct val="150000"/>
              </a:lnSpc>
            </a:pPr>
            <a:r>
              <a:rPr lang="en-US" b="1">
                <a:latin typeface="Century Gothic"/>
                <a:cs typeface="Calibri"/>
              </a:rPr>
              <a:t>____________________________________________________</a:t>
            </a:r>
            <a:endParaRPr lang="en-US"/>
          </a:p>
          <a:p>
            <a:pPr>
              <a:lnSpc>
                <a:spcPct val="150000"/>
              </a:lnSpc>
            </a:pPr>
            <a:r>
              <a:rPr lang="en-US" b="1" err="1">
                <a:latin typeface="Century Gothic"/>
                <a:cs typeface="Calibri"/>
              </a:rPr>
              <a:t>Travailleur</a:t>
            </a:r>
            <a:r>
              <a:rPr lang="en-US" b="1">
                <a:latin typeface="Century Gothic"/>
                <a:cs typeface="Calibri"/>
              </a:rPr>
              <a:t>(</a:t>
            </a:r>
            <a:r>
              <a:rPr lang="en-US" b="1" err="1">
                <a:latin typeface="Century Gothic"/>
                <a:cs typeface="Calibri"/>
              </a:rPr>
              <a:t>euse</a:t>
            </a:r>
            <a:r>
              <a:rPr lang="en-US" b="1">
                <a:latin typeface="Century Gothic"/>
                <a:cs typeface="Calibri"/>
              </a:rPr>
              <a:t>) </a:t>
            </a:r>
            <a:r>
              <a:rPr lang="en-US" b="1" err="1">
                <a:latin typeface="Century Gothic"/>
                <a:cs typeface="Calibri"/>
              </a:rPr>
              <a:t>Socale</a:t>
            </a:r>
            <a:r>
              <a:rPr lang="en-US" b="1">
                <a:latin typeface="Century Gothic"/>
                <a:cs typeface="Calibri"/>
              </a:rPr>
              <a:t> (SW): </a:t>
            </a:r>
            <a:endParaRPr lang="en-US"/>
          </a:p>
          <a:p>
            <a:pPr>
              <a:lnSpc>
                <a:spcPct val="150000"/>
              </a:lnSpc>
            </a:pPr>
            <a:r>
              <a:rPr lang="en-US" b="1">
                <a:latin typeface="Century Gothic"/>
                <a:cs typeface="Calibri"/>
              </a:rPr>
              <a:t>____________________________________________________</a:t>
            </a:r>
            <a:endParaRPr lang="en-US"/>
          </a:p>
          <a:p>
            <a:pPr>
              <a:lnSpc>
                <a:spcPct val="150000"/>
              </a:lnSpc>
            </a:pPr>
            <a:r>
              <a:rPr lang="en-US" b="1" err="1">
                <a:latin typeface="Century Gothic"/>
                <a:cs typeface="Calibri"/>
              </a:rPr>
              <a:t>Diététicien</a:t>
            </a:r>
            <a:r>
              <a:rPr lang="en-US" b="1">
                <a:latin typeface="Century Gothic"/>
                <a:cs typeface="Calibri"/>
              </a:rPr>
              <a:t>(ne) (RD): </a:t>
            </a:r>
            <a:endParaRPr lang="en-US"/>
          </a:p>
          <a:p>
            <a:pPr>
              <a:lnSpc>
                <a:spcPct val="150000"/>
              </a:lnSpc>
            </a:pPr>
            <a:r>
              <a:rPr lang="en-US" b="1">
                <a:latin typeface="Century Gothic"/>
                <a:cs typeface="Calibri"/>
              </a:rPr>
              <a:t>____________________________________________________</a:t>
            </a:r>
            <a:endParaRPr lang="en-US"/>
          </a:p>
          <a:p>
            <a:pPr>
              <a:lnSpc>
                <a:spcPct val="150000"/>
              </a:lnSpc>
            </a:pPr>
            <a:r>
              <a:rPr lang="en-US" b="1">
                <a:latin typeface="Century Gothic"/>
                <a:cs typeface="Calibri"/>
              </a:rPr>
              <a:t>Assistant(e) </a:t>
            </a:r>
            <a:r>
              <a:rPr lang="en-US" b="1" err="1">
                <a:latin typeface="Century Gothic"/>
                <a:cs typeface="Calibri"/>
              </a:rPr>
              <a:t>en</a:t>
            </a:r>
            <a:r>
              <a:rPr lang="en-US" b="1">
                <a:latin typeface="Century Gothic"/>
                <a:cs typeface="Calibri"/>
              </a:rPr>
              <a:t> </a:t>
            </a:r>
            <a:r>
              <a:rPr lang="en-US" b="1" err="1">
                <a:latin typeface="Century Gothic"/>
                <a:cs typeface="Calibri"/>
              </a:rPr>
              <a:t>orthophonie</a:t>
            </a:r>
            <a:r>
              <a:rPr lang="en-US" b="1">
                <a:latin typeface="Century Gothic"/>
                <a:cs typeface="Calibri"/>
              </a:rPr>
              <a:t> (CDA): </a:t>
            </a:r>
          </a:p>
          <a:p>
            <a:pPr>
              <a:lnSpc>
                <a:spcPct val="150000"/>
              </a:lnSpc>
            </a:pPr>
            <a:r>
              <a:rPr lang="en-US" b="1">
                <a:latin typeface="Century Gothic"/>
                <a:cs typeface="Calibri"/>
              </a:rPr>
              <a:t>____________________________________________________</a:t>
            </a:r>
            <a:endParaRPr lang="en-US"/>
          </a:p>
          <a:p>
            <a:pPr>
              <a:lnSpc>
                <a:spcPct val="150000"/>
              </a:lnSpc>
            </a:pPr>
            <a:r>
              <a:rPr lang="en-US" b="1">
                <a:latin typeface="Century Gothic"/>
                <a:cs typeface="Calibri"/>
              </a:rPr>
              <a:t>Assistant(e) de </a:t>
            </a:r>
            <a:r>
              <a:rPr lang="en-US" b="1" err="1">
                <a:latin typeface="Century Gothic"/>
                <a:cs typeface="Calibri"/>
              </a:rPr>
              <a:t>réadaptation</a:t>
            </a:r>
            <a:r>
              <a:rPr lang="en-US" b="1">
                <a:latin typeface="Century Gothic"/>
                <a:cs typeface="Calibri"/>
              </a:rPr>
              <a:t> (RA):  </a:t>
            </a:r>
          </a:p>
          <a:p>
            <a:pPr>
              <a:lnSpc>
                <a:spcPct val="150000"/>
              </a:lnSpc>
            </a:pPr>
            <a:r>
              <a:rPr lang="en-US" b="1">
                <a:latin typeface="Century Gothic"/>
                <a:cs typeface="Calibri"/>
              </a:rPr>
              <a:t>____________________________________________________</a:t>
            </a:r>
            <a:endParaRPr lang="en-US"/>
          </a:p>
          <a:p>
            <a:pPr>
              <a:lnSpc>
                <a:spcPct val="150000"/>
              </a:lnSpc>
            </a:pPr>
            <a:r>
              <a:rPr lang="en-US" b="1">
                <a:latin typeface="Century Gothic"/>
                <a:cs typeface="Calibri"/>
              </a:rPr>
              <a:t>_____________</a:t>
            </a:r>
            <a:endParaRPr lang="en-US"/>
          </a:p>
        </p:txBody>
      </p:sp>
    </p:spTree>
    <p:extLst>
      <p:ext uri="{BB962C8B-B14F-4D97-AF65-F5344CB8AC3E}">
        <p14:creationId xmlns:p14="http://schemas.microsoft.com/office/powerpoint/2010/main" val="375032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sp>
        <p:nvSpPr>
          <p:cNvPr id="6" name="TextBox 2">
            <a:extLst>
              <a:ext uri="{FF2B5EF4-FFF2-40B4-BE49-F238E27FC236}">
                <a16:creationId xmlns:a16="http://schemas.microsoft.com/office/drawing/2014/main" id="{CAC44566-0339-B8E7-F211-B4576D13763C}"/>
              </a:ext>
            </a:extLst>
          </p:cNvPr>
          <p:cNvSpPr txBox="1"/>
          <p:nvPr/>
        </p:nvSpPr>
        <p:spPr>
          <a:xfrm>
            <a:off x="1242997" y="1120589"/>
            <a:ext cx="5572459" cy="71128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err="1">
                <a:latin typeface="Century Gothic"/>
                <a:cs typeface="Calibri"/>
              </a:rPr>
              <a:t>Médecin</a:t>
            </a:r>
            <a:r>
              <a:rPr lang="en-US" b="1">
                <a:latin typeface="Century Gothic"/>
                <a:cs typeface="Calibri"/>
              </a:rPr>
              <a:t>:</a:t>
            </a:r>
            <a:endParaRPr lang="en-US"/>
          </a:p>
          <a:p>
            <a:pPr>
              <a:lnSpc>
                <a:spcPct val="150000"/>
              </a:lnSpc>
            </a:pPr>
            <a:r>
              <a:rPr lang="en-US" b="1">
                <a:latin typeface="Century Gothic"/>
                <a:cs typeface="Calibri"/>
              </a:rPr>
              <a:t>_______________________________________________</a:t>
            </a:r>
            <a:endParaRPr lang="en-US"/>
          </a:p>
          <a:p>
            <a:pPr>
              <a:lnSpc>
                <a:spcPct val="150000"/>
              </a:lnSpc>
            </a:pPr>
            <a:endParaRPr lang="en-US" b="1">
              <a:latin typeface="Century Gothic"/>
              <a:ea typeface="+mn-lt"/>
              <a:cs typeface="+mn-lt"/>
            </a:endParaRPr>
          </a:p>
          <a:p>
            <a:pPr>
              <a:lnSpc>
                <a:spcPct val="150000"/>
              </a:lnSpc>
            </a:pPr>
            <a:r>
              <a:rPr lang="en-US" b="1" err="1">
                <a:latin typeface="Century Gothic"/>
                <a:ea typeface="+mn-lt"/>
                <a:cs typeface="+mn-lt"/>
              </a:rPr>
              <a:t>Physiatre</a:t>
            </a:r>
            <a:r>
              <a:rPr lang="en-US" b="1">
                <a:latin typeface="Century Gothic"/>
                <a:ea typeface="+mn-lt"/>
                <a:cs typeface="+mn-lt"/>
              </a:rPr>
              <a:t>:</a:t>
            </a:r>
            <a:endParaRPr lang="en-US">
              <a:latin typeface="Calibri" panose="020F0502020204030204"/>
              <a:ea typeface="+mn-lt"/>
              <a:cs typeface="+mn-lt"/>
            </a:endParaRPr>
          </a:p>
          <a:p>
            <a:pPr>
              <a:lnSpc>
                <a:spcPct val="150000"/>
              </a:lnSpc>
            </a:pPr>
            <a:r>
              <a:rPr lang="en-US">
                <a:ea typeface="+mn-lt"/>
                <a:cs typeface="+mn-lt"/>
              </a:rPr>
              <a:t>_______________________________________________</a:t>
            </a:r>
            <a:endParaRPr lang="en-US">
              <a:ea typeface="Calibri"/>
              <a:cs typeface="Calibri"/>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Pharmacist: </a:t>
            </a:r>
            <a:endParaRPr lang="en-US">
              <a:latin typeface="Calibri" panose="020F0502020204030204"/>
              <a:ea typeface="+mn-lt"/>
              <a:cs typeface="+mn-lt"/>
            </a:endParaRPr>
          </a:p>
          <a:p>
            <a:pPr>
              <a:lnSpc>
                <a:spcPct val="150000"/>
              </a:lnSpc>
            </a:pPr>
            <a:r>
              <a:rPr lang="en-US">
                <a:ea typeface="+mn-lt"/>
                <a:cs typeface="+mn-lt"/>
              </a:rPr>
              <a:t>_______________________________________________</a:t>
            </a:r>
            <a:endParaRPr lang="en-US"/>
          </a:p>
          <a:p>
            <a:pPr>
              <a:lnSpc>
                <a:spcPct val="150000"/>
              </a:lnSpc>
            </a:pPr>
            <a:endParaRPr lang="en-US" b="1">
              <a:latin typeface="Century Gothic"/>
              <a:ea typeface="Calibri"/>
              <a:cs typeface="Calibri"/>
            </a:endParaRPr>
          </a:p>
          <a:p>
            <a:pPr>
              <a:lnSpc>
                <a:spcPct val="150000"/>
              </a:lnSpc>
            </a:pPr>
            <a:r>
              <a:rPr lang="en-US" b="1" err="1">
                <a:latin typeface="Century Gothic"/>
                <a:cs typeface="Calibri"/>
              </a:rPr>
              <a:t>Diététicien</a:t>
            </a:r>
            <a:r>
              <a:rPr lang="en-US" b="1">
                <a:latin typeface="Century Gothic"/>
                <a:cs typeface="Calibri"/>
              </a:rPr>
              <a:t>(ne) (RD): </a:t>
            </a:r>
            <a:endParaRPr lang="en-US"/>
          </a:p>
          <a:p>
            <a:pPr>
              <a:lnSpc>
                <a:spcPct val="150000"/>
              </a:lnSpc>
            </a:pPr>
            <a:r>
              <a:rPr lang="en-US">
                <a:latin typeface="Calibri"/>
                <a:cs typeface="Calibri"/>
              </a:rPr>
              <a:t>_______________________________________________</a:t>
            </a:r>
            <a:endParaRPr lang="en-US"/>
          </a:p>
          <a:p>
            <a:pPr>
              <a:lnSpc>
                <a:spcPct val="150000"/>
              </a:lnSpc>
            </a:pPr>
            <a:endParaRPr lang="en-US" b="1">
              <a:latin typeface="Century Gothic"/>
              <a:ea typeface="Calibri" panose="020F0502020204030204"/>
              <a:cs typeface="Calibri" panose="020F0502020204030204"/>
            </a:endParaRPr>
          </a:p>
          <a:p>
            <a:pPr>
              <a:lnSpc>
                <a:spcPct val="150000"/>
              </a:lnSpc>
            </a:pPr>
            <a:r>
              <a:rPr lang="en-US" b="1" err="1">
                <a:latin typeface="Century Gothic"/>
                <a:ea typeface="Calibri" panose="020F0502020204030204"/>
                <a:cs typeface="Calibri" panose="020F0502020204030204"/>
              </a:rPr>
              <a:t>Travailleur</a:t>
            </a:r>
            <a:r>
              <a:rPr lang="en-US" b="1">
                <a:latin typeface="Century Gothic"/>
                <a:ea typeface="Calibri" panose="020F0502020204030204"/>
                <a:cs typeface="Calibri" panose="020F0502020204030204"/>
              </a:rPr>
              <a:t>(</a:t>
            </a:r>
            <a:r>
              <a:rPr lang="en-US" b="1" err="1">
                <a:latin typeface="Century Gothic"/>
                <a:ea typeface="Calibri" panose="020F0502020204030204"/>
                <a:cs typeface="Calibri" panose="020F0502020204030204"/>
              </a:rPr>
              <a:t>euse</a:t>
            </a:r>
            <a:r>
              <a:rPr lang="en-US" b="1">
                <a:latin typeface="Century Gothic"/>
                <a:ea typeface="Calibri" panose="020F0502020204030204"/>
                <a:cs typeface="Calibri" panose="020F0502020204030204"/>
              </a:rPr>
              <a:t>) </a:t>
            </a:r>
            <a:r>
              <a:rPr lang="en-US" b="1" err="1">
                <a:latin typeface="Century Gothic"/>
                <a:ea typeface="Calibri" panose="020F0502020204030204"/>
                <a:cs typeface="Calibri" panose="020F0502020204030204"/>
              </a:rPr>
              <a:t>Socale</a:t>
            </a:r>
            <a:r>
              <a:rPr lang="en-US" b="1">
                <a:latin typeface="Century Gothic"/>
                <a:ea typeface="Calibri" panose="020F0502020204030204"/>
                <a:cs typeface="Calibri" panose="020F0502020204030204"/>
              </a:rPr>
              <a:t> (SW): </a:t>
            </a:r>
            <a:endParaRPr lang="en-US">
              <a:ea typeface="Calibri"/>
              <a:cs typeface="Calibri"/>
            </a:endParaRPr>
          </a:p>
          <a:p>
            <a:pPr>
              <a:lnSpc>
                <a:spcPct val="150000"/>
              </a:lnSpc>
            </a:pPr>
            <a:r>
              <a:rPr lang="en-US">
                <a:latin typeface="Calibri"/>
                <a:cs typeface="Calibri" panose="020F0502020204030204"/>
              </a:rPr>
              <a:t>_______________________________________________</a:t>
            </a:r>
            <a:endParaRPr lang="en-US"/>
          </a:p>
          <a:p>
            <a:pPr>
              <a:lnSpc>
                <a:spcPct val="150000"/>
              </a:lnSpc>
            </a:pPr>
            <a:endParaRPr lang="en-US" b="1">
              <a:latin typeface="Century Gothic"/>
              <a:ea typeface="Calibri"/>
              <a:cs typeface="Calibri"/>
            </a:endParaRPr>
          </a:p>
          <a:p>
            <a:pPr>
              <a:lnSpc>
                <a:spcPct val="150000"/>
              </a:lnSpc>
            </a:pPr>
            <a:r>
              <a:rPr lang="en-US" b="1" err="1">
                <a:solidFill>
                  <a:srgbClr val="3C3C3C"/>
                </a:solidFill>
                <a:latin typeface="Century Gothic"/>
                <a:cs typeface="Arial"/>
              </a:rPr>
              <a:t>Techniciens</a:t>
            </a:r>
            <a:r>
              <a:rPr lang="en-US" b="1">
                <a:solidFill>
                  <a:srgbClr val="3C3C3C"/>
                </a:solidFill>
                <a:latin typeface="Century Gothic"/>
                <a:cs typeface="Arial"/>
              </a:rPr>
              <a:t> </a:t>
            </a:r>
            <a:r>
              <a:rPr lang="en-US" b="1" err="1">
                <a:solidFill>
                  <a:srgbClr val="3C3C3C"/>
                </a:solidFill>
                <a:latin typeface="Century Gothic"/>
                <a:cs typeface="Arial"/>
              </a:rPr>
              <a:t>en</a:t>
            </a:r>
            <a:r>
              <a:rPr lang="en-US" b="1">
                <a:solidFill>
                  <a:srgbClr val="303030"/>
                </a:solidFill>
                <a:latin typeface="Century Gothic"/>
                <a:cs typeface="Arial"/>
              </a:rPr>
              <a:t> t</a:t>
            </a:r>
            <a:r>
              <a:rPr lang="en-US" b="1">
                <a:solidFill>
                  <a:srgbClr val="242424"/>
                </a:solidFill>
                <a:latin typeface="Century Gothic"/>
                <a:cs typeface="Arial"/>
              </a:rPr>
              <a:t>ravai</a:t>
            </a:r>
            <a:r>
              <a:rPr lang="en-US" b="1">
                <a:solidFill>
                  <a:srgbClr val="181818"/>
                </a:solidFill>
                <a:latin typeface="Century Gothic"/>
                <a:cs typeface="Arial"/>
              </a:rPr>
              <a:t>l social (SSW</a:t>
            </a:r>
            <a:r>
              <a:rPr lang="en-US" b="1">
                <a:latin typeface="Century Gothic"/>
              </a:rPr>
              <a:t>): </a:t>
            </a:r>
            <a:endParaRPr lang="en-US">
              <a:latin typeface="Century Gothic"/>
            </a:endParaRPr>
          </a:p>
          <a:p>
            <a:pPr>
              <a:lnSpc>
                <a:spcPct val="150000"/>
              </a:lnSpc>
            </a:pPr>
            <a:r>
              <a:rPr lang="en-US">
                <a:latin typeface="Calibri"/>
                <a:cs typeface="Calibri"/>
              </a:rPr>
              <a:t>_______________________________________________</a:t>
            </a:r>
            <a:endParaRPr lang="en-US"/>
          </a:p>
        </p:txBody>
      </p:sp>
      <p:pic>
        <p:nvPicPr>
          <p:cNvPr id="7" name="Picture 6">
            <a:extLst>
              <a:ext uri="{FF2B5EF4-FFF2-40B4-BE49-F238E27FC236}">
                <a16:creationId xmlns:a16="http://schemas.microsoft.com/office/drawing/2014/main" id="{DD0FA5A9-8EBF-4710-B085-876FA2F0177C}"/>
              </a:ext>
            </a:extLst>
          </p:cNvPr>
          <p:cNvPicPr>
            <a:picLocks noChangeAspect="1"/>
          </p:cNvPicPr>
          <p:nvPr/>
        </p:nvPicPr>
        <p:blipFill>
          <a:blip r:embed="rId3"/>
          <a:stretch>
            <a:fillRect/>
          </a:stretch>
        </p:blipFill>
        <p:spPr>
          <a:xfrm>
            <a:off x="200151" y="6123991"/>
            <a:ext cx="1090726" cy="1051458"/>
          </a:xfrm>
          <a:prstGeom prst="rect">
            <a:avLst/>
          </a:prstGeom>
        </p:spPr>
      </p:pic>
      <p:pic>
        <p:nvPicPr>
          <p:cNvPr id="8" name="Picture 7">
            <a:extLst>
              <a:ext uri="{FF2B5EF4-FFF2-40B4-BE49-F238E27FC236}">
                <a16:creationId xmlns:a16="http://schemas.microsoft.com/office/drawing/2014/main" id="{CB8DC0CB-E297-2C86-FAF1-4F1E7413812A}"/>
              </a:ext>
            </a:extLst>
          </p:cNvPr>
          <p:cNvPicPr>
            <a:picLocks noChangeAspect="1"/>
          </p:cNvPicPr>
          <p:nvPr/>
        </p:nvPicPr>
        <p:blipFill>
          <a:blip r:embed="rId4"/>
          <a:stretch>
            <a:fillRect/>
          </a:stretch>
        </p:blipFill>
        <p:spPr>
          <a:xfrm>
            <a:off x="291866" y="2204019"/>
            <a:ext cx="951896" cy="1033000"/>
          </a:xfrm>
          <a:prstGeom prst="rect">
            <a:avLst/>
          </a:prstGeom>
        </p:spPr>
      </p:pic>
      <p:pic>
        <p:nvPicPr>
          <p:cNvPr id="9" name="Picture 8">
            <a:extLst>
              <a:ext uri="{FF2B5EF4-FFF2-40B4-BE49-F238E27FC236}">
                <a16:creationId xmlns:a16="http://schemas.microsoft.com/office/drawing/2014/main" id="{E41B76F4-6E6B-A6AE-3772-2C90A0461AE7}"/>
              </a:ext>
            </a:extLst>
          </p:cNvPr>
          <p:cNvPicPr>
            <a:picLocks noChangeAspect="1"/>
          </p:cNvPicPr>
          <p:nvPr/>
        </p:nvPicPr>
        <p:blipFill>
          <a:blip r:embed="rId5"/>
          <a:stretch>
            <a:fillRect/>
          </a:stretch>
        </p:blipFill>
        <p:spPr>
          <a:xfrm>
            <a:off x="244395" y="4747135"/>
            <a:ext cx="1006009" cy="952372"/>
          </a:xfrm>
          <a:prstGeom prst="rect">
            <a:avLst/>
          </a:prstGeom>
        </p:spPr>
      </p:pic>
      <p:pic>
        <p:nvPicPr>
          <p:cNvPr id="10" name="Picture 9">
            <a:extLst>
              <a:ext uri="{FF2B5EF4-FFF2-40B4-BE49-F238E27FC236}">
                <a16:creationId xmlns:a16="http://schemas.microsoft.com/office/drawing/2014/main" id="{493AC748-DC20-5110-3630-66ED226A99A2}"/>
              </a:ext>
            </a:extLst>
          </p:cNvPr>
          <p:cNvPicPr>
            <a:picLocks noChangeAspect="1"/>
          </p:cNvPicPr>
          <p:nvPr/>
        </p:nvPicPr>
        <p:blipFill>
          <a:blip r:embed="rId6"/>
          <a:stretch>
            <a:fillRect/>
          </a:stretch>
        </p:blipFill>
        <p:spPr>
          <a:xfrm>
            <a:off x="207504" y="1028049"/>
            <a:ext cx="951568" cy="951831"/>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59A8E11-B95E-68FE-B094-A51EEA14D41D}"/>
              </a:ext>
            </a:extLst>
          </p:cNvPr>
          <p:cNvPicPr>
            <a:picLocks noChangeAspect="1"/>
          </p:cNvPicPr>
          <p:nvPr/>
        </p:nvPicPr>
        <p:blipFill rotWithShape="1">
          <a:blip r:embed="rId7"/>
          <a:srcRect r="6803" b="-1154"/>
          <a:stretch/>
        </p:blipFill>
        <p:spPr>
          <a:xfrm>
            <a:off x="130744" y="3576326"/>
            <a:ext cx="1158054" cy="999633"/>
          </a:xfrm>
          <a:prstGeom prst="rect">
            <a:avLst/>
          </a:prstGeom>
        </p:spPr>
      </p:pic>
      <p:pic>
        <p:nvPicPr>
          <p:cNvPr id="12" name="Picture 11">
            <a:extLst>
              <a:ext uri="{FF2B5EF4-FFF2-40B4-BE49-F238E27FC236}">
                <a16:creationId xmlns:a16="http://schemas.microsoft.com/office/drawing/2014/main" id="{07E373B3-762D-5675-2398-EAA10CC64B74}"/>
              </a:ext>
            </a:extLst>
          </p:cNvPr>
          <p:cNvPicPr>
            <a:picLocks noChangeAspect="1"/>
          </p:cNvPicPr>
          <p:nvPr/>
        </p:nvPicPr>
        <p:blipFill>
          <a:blip r:embed="rId8"/>
          <a:stretch>
            <a:fillRect/>
          </a:stretch>
        </p:blipFill>
        <p:spPr>
          <a:xfrm>
            <a:off x="412358" y="7486820"/>
            <a:ext cx="735106" cy="735106"/>
          </a:xfrm>
          <a:prstGeom prst="rect">
            <a:avLst/>
          </a:prstGeom>
        </p:spPr>
      </p:pic>
      <p:sp>
        <p:nvSpPr>
          <p:cNvPr id="3" name="TextBox 1">
            <a:extLst>
              <a:ext uri="{FF2B5EF4-FFF2-40B4-BE49-F238E27FC236}">
                <a16:creationId xmlns:a16="http://schemas.microsoft.com/office/drawing/2014/main" id="{8231385F-C116-FB71-9A5D-E6AEE547ADDA}"/>
              </a:ext>
            </a:extLst>
          </p:cNvPr>
          <p:cNvSpPr txBox="1"/>
          <p:nvPr/>
        </p:nvSpPr>
        <p:spPr>
          <a:xfrm>
            <a:off x="420775" y="60334"/>
            <a:ext cx="551624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Mon équipe </a:t>
            </a:r>
            <a:r>
              <a:rPr lang="en-CA" sz="2800" b="1" err="1">
                <a:latin typeface="Century Gothic"/>
              </a:rPr>
              <a:t>interprofessionelle</a:t>
            </a:r>
            <a:endParaRPr lang="en-CA" sz="2800" b="1">
              <a:latin typeface="Century Gothic"/>
            </a:endParaRPr>
          </a:p>
        </p:txBody>
      </p:sp>
    </p:spTree>
    <p:extLst>
      <p:ext uri="{BB962C8B-B14F-4D97-AF65-F5344CB8AC3E}">
        <p14:creationId xmlns:p14="http://schemas.microsoft.com/office/powerpoint/2010/main" val="413739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sp>
        <p:nvSpPr>
          <p:cNvPr id="6" name="TextBox 2">
            <a:extLst>
              <a:ext uri="{FF2B5EF4-FFF2-40B4-BE49-F238E27FC236}">
                <a16:creationId xmlns:a16="http://schemas.microsoft.com/office/drawing/2014/main" id="{CAC44566-0339-B8E7-F211-B4576D13763C}"/>
              </a:ext>
            </a:extLst>
          </p:cNvPr>
          <p:cNvSpPr txBox="1"/>
          <p:nvPr/>
        </p:nvSpPr>
        <p:spPr>
          <a:xfrm>
            <a:off x="1290021" y="1102659"/>
            <a:ext cx="5572459" cy="75283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err="1">
                <a:latin typeface="Century Gothic"/>
                <a:cs typeface="Calibri"/>
              </a:rPr>
              <a:t>Ergothérapeute</a:t>
            </a:r>
            <a:r>
              <a:rPr lang="en-US" b="1">
                <a:latin typeface="Century Gothic"/>
                <a:cs typeface="Calibri"/>
              </a:rPr>
              <a:t> (OT): </a:t>
            </a:r>
            <a:endParaRPr lang="en-US"/>
          </a:p>
          <a:p>
            <a:pPr>
              <a:lnSpc>
                <a:spcPct val="150000"/>
              </a:lnSpc>
            </a:pPr>
            <a:r>
              <a:rPr lang="en-US" b="1">
                <a:latin typeface="Century Gothic"/>
                <a:cs typeface="Calibri"/>
              </a:rPr>
              <a:t>_______________________________________________</a:t>
            </a:r>
            <a:endParaRPr lang="en-US"/>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err="1">
                <a:latin typeface="Century Gothic"/>
                <a:ea typeface="+mn-lt"/>
                <a:cs typeface="+mn-lt"/>
              </a:rPr>
              <a:t>Physiothérapeute</a:t>
            </a:r>
            <a:r>
              <a:rPr lang="en-US" b="1">
                <a:latin typeface="Century Gothic"/>
                <a:ea typeface="+mn-lt"/>
                <a:cs typeface="+mn-lt"/>
              </a:rPr>
              <a:t> (PT):</a:t>
            </a:r>
            <a:endParaRPr lang="en-US"/>
          </a:p>
          <a:p>
            <a:pPr>
              <a:lnSpc>
                <a:spcPct val="150000"/>
              </a:lnSpc>
            </a:pPr>
            <a:r>
              <a:rPr lang="en-US">
                <a:ea typeface="+mn-lt"/>
                <a:cs typeface="+mn-lt"/>
              </a:rPr>
              <a:t>_______________________________________________</a:t>
            </a:r>
            <a:endParaRPr lang="en-US"/>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Assistant(e) de </a:t>
            </a:r>
            <a:r>
              <a:rPr lang="en-US" b="1" err="1">
                <a:latin typeface="Century Gothic"/>
                <a:ea typeface="+mn-lt"/>
                <a:cs typeface="+mn-lt"/>
              </a:rPr>
              <a:t>réadaptation</a:t>
            </a:r>
            <a:r>
              <a:rPr lang="en-US" b="1">
                <a:latin typeface="Century Gothic"/>
                <a:ea typeface="+mn-lt"/>
                <a:cs typeface="+mn-lt"/>
              </a:rPr>
              <a:t> (RA): </a:t>
            </a:r>
            <a:endParaRPr lang="en-US"/>
          </a:p>
          <a:p>
            <a:pPr>
              <a:lnSpc>
                <a:spcPct val="150000"/>
              </a:lnSpc>
            </a:pPr>
            <a:r>
              <a:rPr lang="en-US">
                <a:ea typeface="+mn-lt"/>
                <a:cs typeface="+mn-lt"/>
              </a:rPr>
              <a:t>_______________________________________________</a:t>
            </a:r>
            <a:endParaRPr lang="en-US"/>
          </a:p>
          <a:p>
            <a:pPr>
              <a:lnSpc>
                <a:spcPct val="150000"/>
              </a:lnSpc>
            </a:pPr>
            <a:endParaRPr lang="en-US" b="1">
              <a:latin typeface="Century Gothic"/>
              <a:ea typeface="Calibri"/>
              <a:cs typeface="Calibri"/>
            </a:endParaRPr>
          </a:p>
          <a:p>
            <a:pPr>
              <a:lnSpc>
                <a:spcPct val="150000"/>
              </a:lnSpc>
            </a:pPr>
            <a:endParaRPr lang="en-US" b="1">
              <a:latin typeface="Century Gothic"/>
              <a:cs typeface="Calibri"/>
            </a:endParaRPr>
          </a:p>
          <a:p>
            <a:pPr>
              <a:lnSpc>
                <a:spcPct val="150000"/>
              </a:lnSpc>
            </a:pPr>
            <a:r>
              <a:rPr lang="en-US" b="1" err="1">
                <a:latin typeface="Century Gothic"/>
                <a:cs typeface="Calibri"/>
              </a:rPr>
              <a:t>Orthophoniste</a:t>
            </a:r>
            <a:r>
              <a:rPr lang="en-US" b="1">
                <a:latin typeface="Century Gothic"/>
                <a:cs typeface="Calibri"/>
              </a:rPr>
              <a:t> (SLP): </a:t>
            </a:r>
            <a:endParaRPr lang="en-US"/>
          </a:p>
          <a:p>
            <a:pPr>
              <a:lnSpc>
                <a:spcPct val="150000"/>
              </a:lnSpc>
            </a:pPr>
            <a:r>
              <a:rPr lang="en-US">
                <a:latin typeface="Calibri"/>
                <a:cs typeface="Calibri"/>
              </a:rPr>
              <a:t>_______________________________________________</a:t>
            </a:r>
            <a:endParaRPr lang="en-US"/>
          </a:p>
          <a:p>
            <a:pPr>
              <a:lnSpc>
                <a:spcPct val="150000"/>
              </a:lnSpc>
            </a:pPr>
            <a:endParaRPr lang="en-US" b="1">
              <a:latin typeface="Century Gothic"/>
              <a:ea typeface="Calibri" panose="020F0502020204030204"/>
              <a:cs typeface="Calibri" panose="020F0502020204030204"/>
            </a:endParaRPr>
          </a:p>
          <a:p>
            <a:pPr>
              <a:lnSpc>
                <a:spcPct val="150000"/>
              </a:lnSpc>
            </a:pPr>
            <a:endParaRPr lang="en-US" b="1">
              <a:latin typeface="Century Gothic"/>
              <a:ea typeface="Calibri" panose="020F0502020204030204"/>
              <a:cs typeface="Calibri" panose="020F0502020204030204"/>
            </a:endParaRPr>
          </a:p>
          <a:p>
            <a:pPr>
              <a:lnSpc>
                <a:spcPct val="150000"/>
              </a:lnSpc>
            </a:pPr>
            <a:r>
              <a:rPr lang="en-US" b="1">
                <a:latin typeface="Century Gothic"/>
                <a:ea typeface="Calibri" panose="020F0502020204030204"/>
                <a:cs typeface="Calibri" panose="020F0502020204030204"/>
              </a:rPr>
              <a:t>Assistant(e) </a:t>
            </a:r>
            <a:r>
              <a:rPr lang="en-US" b="1" err="1">
                <a:latin typeface="Century Gothic"/>
                <a:ea typeface="Calibri" panose="020F0502020204030204"/>
                <a:cs typeface="Calibri" panose="020F0502020204030204"/>
              </a:rPr>
              <a:t>en</a:t>
            </a:r>
            <a:r>
              <a:rPr lang="en-US" b="1">
                <a:latin typeface="Century Gothic"/>
                <a:ea typeface="Calibri" panose="020F0502020204030204"/>
                <a:cs typeface="Calibri" panose="020F0502020204030204"/>
              </a:rPr>
              <a:t> </a:t>
            </a:r>
            <a:r>
              <a:rPr lang="en-US" b="1" err="1">
                <a:latin typeface="Century Gothic"/>
                <a:ea typeface="Calibri" panose="020F0502020204030204"/>
                <a:cs typeface="Calibri" panose="020F0502020204030204"/>
              </a:rPr>
              <a:t>orthophonie</a:t>
            </a:r>
            <a:r>
              <a:rPr lang="en-US" b="1">
                <a:latin typeface="Century Gothic"/>
                <a:ea typeface="Calibri" panose="020F0502020204030204"/>
                <a:cs typeface="Calibri" panose="020F0502020204030204"/>
              </a:rPr>
              <a:t> (CDA): </a:t>
            </a:r>
            <a:endParaRPr lang="en-US"/>
          </a:p>
          <a:p>
            <a:pPr>
              <a:lnSpc>
                <a:spcPct val="150000"/>
              </a:lnSpc>
            </a:pPr>
            <a:r>
              <a:rPr lang="en-US">
                <a:latin typeface="Calibri"/>
                <a:cs typeface="Calibri" panose="020F0502020204030204"/>
              </a:rPr>
              <a:t>_______________________________________________</a:t>
            </a:r>
            <a:endParaRPr lang="en-US"/>
          </a:p>
        </p:txBody>
      </p:sp>
      <p:pic>
        <p:nvPicPr>
          <p:cNvPr id="7" name="Picture 6">
            <a:extLst>
              <a:ext uri="{FF2B5EF4-FFF2-40B4-BE49-F238E27FC236}">
                <a16:creationId xmlns:a16="http://schemas.microsoft.com/office/drawing/2014/main" id="{9328DCF6-5C18-3CC0-18EF-752374BE36C8}"/>
              </a:ext>
            </a:extLst>
          </p:cNvPr>
          <p:cNvPicPr>
            <a:picLocks noChangeAspect="1"/>
          </p:cNvPicPr>
          <p:nvPr/>
        </p:nvPicPr>
        <p:blipFill>
          <a:blip r:embed="rId3"/>
          <a:stretch>
            <a:fillRect/>
          </a:stretch>
        </p:blipFill>
        <p:spPr>
          <a:xfrm>
            <a:off x="127635" y="2444115"/>
            <a:ext cx="1323975" cy="1524000"/>
          </a:xfrm>
          <a:prstGeom prst="rect">
            <a:avLst/>
          </a:prstGeom>
        </p:spPr>
      </p:pic>
      <p:pic>
        <p:nvPicPr>
          <p:cNvPr id="8" name="Picture 7">
            <a:extLst>
              <a:ext uri="{FF2B5EF4-FFF2-40B4-BE49-F238E27FC236}">
                <a16:creationId xmlns:a16="http://schemas.microsoft.com/office/drawing/2014/main" id="{F55E8E19-C41D-2F32-B176-9DBAF76C1F68}"/>
              </a:ext>
            </a:extLst>
          </p:cNvPr>
          <p:cNvPicPr>
            <a:picLocks noChangeAspect="1"/>
          </p:cNvPicPr>
          <p:nvPr/>
        </p:nvPicPr>
        <p:blipFill>
          <a:blip r:embed="rId4"/>
          <a:stretch>
            <a:fillRect/>
          </a:stretch>
        </p:blipFill>
        <p:spPr>
          <a:xfrm>
            <a:off x="300990" y="1078230"/>
            <a:ext cx="923925" cy="942975"/>
          </a:xfrm>
          <a:prstGeom prst="rect">
            <a:avLst/>
          </a:prstGeom>
        </p:spPr>
      </p:pic>
      <p:pic>
        <p:nvPicPr>
          <p:cNvPr id="9" name="Picture 8">
            <a:extLst>
              <a:ext uri="{FF2B5EF4-FFF2-40B4-BE49-F238E27FC236}">
                <a16:creationId xmlns:a16="http://schemas.microsoft.com/office/drawing/2014/main" id="{4608F5CC-71D0-0CBE-7330-97E57BD49658}"/>
              </a:ext>
            </a:extLst>
          </p:cNvPr>
          <p:cNvPicPr>
            <a:picLocks noChangeAspect="1"/>
          </p:cNvPicPr>
          <p:nvPr/>
        </p:nvPicPr>
        <p:blipFill>
          <a:blip r:embed="rId5"/>
          <a:stretch>
            <a:fillRect/>
          </a:stretch>
        </p:blipFill>
        <p:spPr>
          <a:xfrm>
            <a:off x="123825" y="4223385"/>
            <a:ext cx="1285875" cy="1276350"/>
          </a:xfrm>
          <a:prstGeom prst="rect">
            <a:avLst/>
          </a:prstGeom>
        </p:spPr>
      </p:pic>
      <p:pic>
        <p:nvPicPr>
          <p:cNvPr id="10" name="Picture 9">
            <a:extLst>
              <a:ext uri="{FF2B5EF4-FFF2-40B4-BE49-F238E27FC236}">
                <a16:creationId xmlns:a16="http://schemas.microsoft.com/office/drawing/2014/main" id="{F3F8236C-72B4-46D4-3124-B2644580120B}"/>
              </a:ext>
            </a:extLst>
          </p:cNvPr>
          <p:cNvPicPr>
            <a:picLocks noChangeAspect="1"/>
          </p:cNvPicPr>
          <p:nvPr/>
        </p:nvPicPr>
        <p:blipFill>
          <a:blip r:embed="rId6"/>
          <a:stretch>
            <a:fillRect/>
          </a:stretch>
        </p:blipFill>
        <p:spPr>
          <a:xfrm>
            <a:off x="114300" y="5920740"/>
            <a:ext cx="1285875" cy="1209675"/>
          </a:xfrm>
          <a:prstGeom prst="rect">
            <a:avLst/>
          </a:prstGeom>
        </p:spPr>
      </p:pic>
      <p:pic>
        <p:nvPicPr>
          <p:cNvPr id="11" name="Picture 10">
            <a:extLst>
              <a:ext uri="{FF2B5EF4-FFF2-40B4-BE49-F238E27FC236}">
                <a16:creationId xmlns:a16="http://schemas.microsoft.com/office/drawing/2014/main" id="{1B2340A7-6DDD-D9E6-EF5B-76F030DBC556}"/>
              </a:ext>
            </a:extLst>
          </p:cNvPr>
          <p:cNvPicPr>
            <a:picLocks noChangeAspect="1"/>
          </p:cNvPicPr>
          <p:nvPr/>
        </p:nvPicPr>
        <p:blipFill>
          <a:blip r:embed="rId7"/>
          <a:stretch>
            <a:fillRect/>
          </a:stretch>
        </p:blipFill>
        <p:spPr>
          <a:xfrm>
            <a:off x="241935" y="7679055"/>
            <a:ext cx="1057275" cy="1076325"/>
          </a:xfrm>
          <a:prstGeom prst="rect">
            <a:avLst/>
          </a:prstGeom>
        </p:spPr>
      </p:pic>
      <p:sp>
        <p:nvSpPr>
          <p:cNvPr id="13" name="TextBox 1">
            <a:extLst>
              <a:ext uri="{FF2B5EF4-FFF2-40B4-BE49-F238E27FC236}">
                <a16:creationId xmlns:a16="http://schemas.microsoft.com/office/drawing/2014/main" id="{8E0DB321-B694-D205-465A-1FC552568E39}"/>
              </a:ext>
            </a:extLst>
          </p:cNvPr>
          <p:cNvSpPr txBox="1"/>
          <p:nvPr/>
        </p:nvSpPr>
        <p:spPr>
          <a:xfrm>
            <a:off x="420775" y="60334"/>
            <a:ext cx="551624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Mon équipe </a:t>
            </a:r>
            <a:r>
              <a:rPr lang="en-CA" sz="2800" b="1" err="1">
                <a:latin typeface="Century Gothic"/>
              </a:rPr>
              <a:t>interprofessionelle</a:t>
            </a:r>
            <a:endParaRPr lang="en-CA" sz="2800" b="1">
              <a:latin typeface="Century Gothic"/>
            </a:endParaRPr>
          </a:p>
        </p:txBody>
      </p:sp>
    </p:spTree>
    <p:extLst>
      <p:ext uri="{BB962C8B-B14F-4D97-AF65-F5344CB8AC3E}">
        <p14:creationId xmlns:p14="http://schemas.microsoft.com/office/powerpoint/2010/main" val="406742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E5ABE0-B778-A0EA-4989-8D1ACC7659DB}"/>
              </a:ext>
            </a:extLst>
          </p:cNvPr>
          <p:cNvSpPr txBox="1"/>
          <p:nvPr/>
        </p:nvSpPr>
        <p:spPr>
          <a:xfrm>
            <a:off x="499330" y="266280"/>
            <a:ext cx="6131514" cy="90640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err="1">
                <a:solidFill>
                  <a:srgbClr val="990033"/>
                </a:solidFill>
                <a:latin typeface="Century Gothic"/>
                <a:cs typeface="Segoe UI"/>
              </a:rPr>
              <a:t>P</a:t>
            </a:r>
            <a:r>
              <a:rPr lang="en-US" b="1" err="1">
                <a:solidFill>
                  <a:srgbClr val="990033"/>
                </a:solidFill>
                <a:latin typeface="Century Gothic"/>
                <a:cs typeface="Segoe UI"/>
              </a:rPr>
              <a:t>hysio</a:t>
            </a:r>
            <a:r>
              <a:rPr lang="en-US" sz="2500" b="1" err="1">
                <a:solidFill>
                  <a:srgbClr val="990033"/>
                </a:solidFill>
                <a:latin typeface="Century Gothic"/>
                <a:cs typeface="Segoe UI"/>
              </a:rPr>
              <a:t>t</a:t>
            </a:r>
            <a:r>
              <a:rPr lang="en-US" b="1" err="1">
                <a:solidFill>
                  <a:srgbClr val="990033"/>
                </a:solidFill>
                <a:latin typeface="Century Gothic"/>
                <a:cs typeface="Segoe UI"/>
              </a:rPr>
              <a:t>hérapeute</a:t>
            </a:r>
            <a:r>
              <a:rPr lang="en-US" b="1">
                <a:solidFill>
                  <a:srgbClr val="990033"/>
                </a:solidFill>
                <a:latin typeface="Century Gothic"/>
                <a:cs typeface="Segoe UI"/>
              </a:rPr>
              <a:t> </a:t>
            </a:r>
            <a:r>
              <a:rPr lang="en-US" sz="2500" b="1">
                <a:solidFill>
                  <a:srgbClr val="990033"/>
                </a:solidFill>
                <a:latin typeface="Century Gothic"/>
                <a:cs typeface="Segoe UI"/>
              </a:rPr>
              <a:t>(PT) </a:t>
            </a:r>
            <a:r>
              <a:rPr lang="en-US">
                <a:solidFill>
                  <a:srgbClr val="990033"/>
                </a:solidFill>
                <a:latin typeface="Century Gothic"/>
                <a:cs typeface="Arial"/>
              </a:rPr>
              <a:t> </a:t>
            </a:r>
            <a:endParaRPr lang="en-US">
              <a:solidFill>
                <a:srgbClr val="000000"/>
              </a:solidFill>
              <a:latin typeface="Century Gothic"/>
              <a:cs typeface="Arial"/>
            </a:endParaRPr>
          </a:p>
          <a:p>
            <a:endParaRPr lang="en-US">
              <a:latin typeface="Century Gothic"/>
              <a:cs typeface="Arial"/>
            </a:endParaRPr>
          </a:p>
          <a:p>
            <a:r>
              <a:rPr lang="en-US">
                <a:latin typeface="Century Gothic"/>
                <a:ea typeface="+mn-lt"/>
                <a:cs typeface="+mn-lt"/>
              </a:rPr>
              <a:t>Les </a:t>
            </a:r>
            <a:r>
              <a:rPr lang="en-US" b="1" err="1">
                <a:latin typeface="Century Gothic"/>
                <a:ea typeface="+mn-lt"/>
                <a:cs typeface="+mn-lt"/>
              </a:rPr>
              <a:t>Physiothérapeutes</a:t>
            </a:r>
            <a:r>
              <a:rPr lang="en-US">
                <a:latin typeface="Century Gothic"/>
                <a:ea typeface="+mn-lt"/>
                <a:cs typeface="+mn-lt"/>
              </a:rPr>
              <a:t> </a:t>
            </a:r>
            <a:r>
              <a:rPr lang="en-US" err="1">
                <a:latin typeface="Century Gothic"/>
                <a:ea typeface="+mn-lt"/>
                <a:cs typeface="+mn-lt"/>
              </a:rPr>
              <a:t>aident</a:t>
            </a:r>
            <a:r>
              <a:rPr lang="en-US">
                <a:latin typeface="Century Gothic"/>
                <a:ea typeface="+mn-lt"/>
                <a:cs typeface="+mn-lt"/>
              </a:rPr>
              <a:t> à </a:t>
            </a:r>
          </a:p>
          <a:p>
            <a:r>
              <a:rPr lang="en-US" err="1">
                <a:latin typeface="Century Gothic"/>
                <a:ea typeface="+mn-lt"/>
                <a:cs typeface="+mn-lt"/>
              </a:rPr>
              <a:t>améliorer</a:t>
            </a:r>
            <a:r>
              <a:rPr lang="en-US">
                <a:latin typeface="Century Gothic"/>
                <a:ea typeface="+mn-lt"/>
                <a:cs typeface="+mn-lt"/>
              </a:rPr>
              <a:t> la</a:t>
            </a:r>
            <a:r>
              <a:rPr lang="en-US" b="1">
                <a:latin typeface="Century Gothic"/>
                <a:ea typeface="+mn-lt"/>
                <a:cs typeface="+mn-lt"/>
              </a:rPr>
              <a:t> </a:t>
            </a:r>
            <a:r>
              <a:rPr lang="en-US" b="1" err="1">
                <a:latin typeface="Century Gothic"/>
                <a:ea typeface="+mn-lt"/>
                <a:cs typeface="+mn-lt"/>
              </a:rPr>
              <a:t>mobilité</a:t>
            </a:r>
            <a:r>
              <a:rPr lang="en-US" b="1">
                <a:latin typeface="Century Gothic"/>
                <a:ea typeface="+mn-lt"/>
                <a:cs typeface="+mn-lt"/>
              </a:rPr>
              <a:t> </a:t>
            </a:r>
            <a:r>
              <a:rPr lang="en-US" b="1" err="1">
                <a:latin typeface="Century Gothic"/>
                <a:ea typeface="+mn-lt"/>
                <a:cs typeface="+mn-lt"/>
              </a:rPr>
              <a:t>fonctionnelle</a:t>
            </a:r>
            <a:r>
              <a:rPr lang="en-US">
                <a:latin typeface="Century Gothic"/>
                <a:ea typeface="+mn-lt"/>
                <a:cs typeface="+mn-lt"/>
              </a:rPr>
              <a:t>.</a:t>
            </a:r>
            <a:endParaRPr lang="en-US">
              <a:latin typeface="Century Gothic"/>
              <a:cs typeface="Calibri"/>
            </a:endParaRPr>
          </a:p>
          <a:p>
            <a:r>
              <a:rPr lang="en-US">
                <a:latin typeface="Century Gothic"/>
                <a:cs typeface="Segoe UI"/>
              </a:rPr>
              <a:t>  </a:t>
            </a:r>
            <a:r>
              <a:rPr lang="en-US">
                <a:latin typeface="Century Gothic"/>
                <a:cs typeface="Arial"/>
              </a:rPr>
              <a:t> </a:t>
            </a:r>
            <a:endParaRPr lang="en-US">
              <a:cs typeface="Calibri"/>
            </a:endParaRPr>
          </a:p>
          <a:p>
            <a:endParaRPr lang="en-US">
              <a:latin typeface="Century Gothic"/>
              <a:cs typeface="Arial"/>
            </a:endParaRPr>
          </a:p>
          <a:p>
            <a:r>
              <a:rPr lang="en-US" err="1">
                <a:latin typeface="Century Gothic"/>
                <a:cs typeface="Arial"/>
              </a:rPr>
              <a:t>Votre</a:t>
            </a:r>
            <a:r>
              <a:rPr lang="en-US">
                <a:latin typeface="Century Gothic"/>
                <a:cs typeface="Arial"/>
              </a:rPr>
              <a:t> </a:t>
            </a:r>
            <a:r>
              <a:rPr lang="en-US" b="1" err="1">
                <a:latin typeface="Century Gothic"/>
                <a:cs typeface="Arial"/>
              </a:rPr>
              <a:t>physiothérapeute</a:t>
            </a:r>
            <a:r>
              <a:rPr lang="en-US">
                <a:latin typeface="Century Gothic"/>
                <a:cs typeface="Arial"/>
              </a:rPr>
              <a:t> </a:t>
            </a:r>
            <a:r>
              <a:rPr lang="en-US" err="1">
                <a:latin typeface="Century Gothic"/>
                <a:cs typeface="Arial"/>
              </a:rPr>
              <a:t>va</a:t>
            </a:r>
            <a:r>
              <a:rPr lang="en-US">
                <a:latin typeface="Century Gothic"/>
                <a:cs typeface="Arial"/>
              </a:rPr>
              <a:t>: </a:t>
            </a:r>
          </a:p>
          <a:p>
            <a:endParaRPr lang="en-US">
              <a:latin typeface="Century Gothic"/>
              <a:cs typeface="Arial"/>
            </a:endParaRPr>
          </a:p>
          <a:p>
            <a:pPr marL="742950" lvl="1" indent="-285750">
              <a:buFont typeface="Arial"/>
              <a:buChar char="•"/>
            </a:pPr>
            <a:r>
              <a:rPr lang="en-US" b="1" err="1">
                <a:latin typeface="Century Gothic"/>
                <a:ea typeface="+mn-lt"/>
                <a:cs typeface="+mn-lt"/>
              </a:rPr>
              <a:t>Évaluer</a:t>
            </a:r>
            <a:r>
              <a:rPr lang="en-US">
                <a:latin typeface="Century Gothic"/>
                <a:ea typeface="+mn-lt"/>
                <a:cs typeface="+mn-lt"/>
              </a:rPr>
              <a:t> la </a:t>
            </a:r>
            <a:r>
              <a:rPr lang="en-US" b="1" err="1">
                <a:latin typeface="Century Gothic"/>
                <a:ea typeface="+mn-lt"/>
                <a:cs typeface="+mn-lt"/>
              </a:rPr>
              <a:t>mobilité</a:t>
            </a:r>
            <a:endParaRPr lang="en-US" b="1">
              <a:latin typeface="Century Gothic"/>
              <a:cs typeface="Calibri" panose="020F0502020204030204"/>
            </a:endParaRPr>
          </a:p>
          <a:p>
            <a:pPr marL="285750" indent="-285750">
              <a:buFont typeface="Arial"/>
              <a:buChar char="•"/>
            </a:pPr>
            <a:endParaRPr lang="en-US" b="1">
              <a:latin typeface="Century Gothic"/>
              <a:cs typeface="Arial"/>
            </a:endParaRPr>
          </a:p>
          <a:p>
            <a:pPr marL="742950" lvl="1" indent="-285750">
              <a:buFont typeface="Arial"/>
              <a:buChar char="•"/>
            </a:pPr>
            <a:r>
              <a:rPr lang="en-US" b="1">
                <a:latin typeface="Century Gothic"/>
                <a:ea typeface="+mn-lt"/>
                <a:cs typeface="+mn-lt"/>
              </a:rPr>
              <a:t>Revoir les </a:t>
            </a:r>
            <a:r>
              <a:rPr lang="en-US" b="1" err="1">
                <a:latin typeface="Century Gothic"/>
                <a:ea typeface="+mn-lt"/>
                <a:cs typeface="+mn-lt"/>
              </a:rPr>
              <a:t>objectifs</a:t>
            </a:r>
            <a:r>
              <a:rPr lang="en-US">
                <a:latin typeface="Century Gothic"/>
                <a:ea typeface="+mn-lt"/>
                <a:cs typeface="+mn-lt"/>
              </a:rPr>
              <a:t>, les </a:t>
            </a:r>
            <a:r>
              <a:rPr lang="en-US" err="1">
                <a:latin typeface="Century Gothic"/>
                <a:ea typeface="+mn-lt"/>
                <a:cs typeface="+mn-lt"/>
              </a:rPr>
              <a:t>capacités</a:t>
            </a:r>
            <a:r>
              <a:rPr lang="en-US">
                <a:latin typeface="Century Gothic"/>
                <a:ea typeface="+mn-lt"/>
                <a:cs typeface="+mn-lt"/>
              </a:rPr>
              <a:t> et les </a:t>
            </a:r>
            <a:r>
              <a:rPr lang="en-US" err="1">
                <a:latin typeface="Century Gothic"/>
                <a:ea typeface="+mn-lt"/>
                <a:cs typeface="+mn-lt"/>
              </a:rPr>
              <a:t>besoins</a:t>
            </a:r>
            <a:r>
              <a:rPr lang="en-US">
                <a:latin typeface="Century Gothic"/>
                <a:ea typeface="+mn-lt"/>
                <a:cs typeface="+mn-lt"/>
              </a:rPr>
              <a:t> de la </a:t>
            </a:r>
            <a:r>
              <a:rPr lang="en-US" err="1">
                <a:latin typeface="Century Gothic"/>
                <a:ea typeface="+mn-lt"/>
                <a:cs typeface="+mn-lt"/>
              </a:rPr>
              <a:t>thérapie</a:t>
            </a:r>
            <a:endParaRPr lang="en-US">
              <a:latin typeface="Century Gothic"/>
              <a:cs typeface="Calibri" panose="020F0502020204030204"/>
            </a:endParaRPr>
          </a:p>
          <a:p>
            <a:pPr marL="742950" lvl="1" indent="-285750">
              <a:buFont typeface="Arial"/>
              <a:buChar char="•"/>
            </a:pPr>
            <a:endParaRPr lang="en-US">
              <a:latin typeface="Century Gothic"/>
              <a:cs typeface="Calibri" panose="020F0502020204030204"/>
            </a:endParaRPr>
          </a:p>
          <a:p>
            <a:pPr marL="742950" lvl="1" indent="-285750">
              <a:buFont typeface="Arial"/>
              <a:buChar char="•"/>
            </a:pPr>
            <a:r>
              <a:rPr lang="en-US" b="1" err="1">
                <a:latin typeface="Century Gothic"/>
                <a:ea typeface="+mn-lt"/>
                <a:cs typeface="+mn-lt"/>
              </a:rPr>
              <a:t>Créer</a:t>
            </a:r>
            <a:r>
              <a:rPr lang="en-US">
                <a:latin typeface="Century Gothic"/>
                <a:ea typeface="+mn-lt"/>
                <a:cs typeface="+mn-lt"/>
              </a:rPr>
              <a:t> un </a:t>
            </a:r>
            <a:r>
              <a:rPr lang="en-US" b="1" err="1">
                <a:latin typeface="Century Gothic"/>
                <a:ea typeface="+mn-lt"/>
                <a:cs typeface="+mn-lt"/>
              </a:rPr>
              <a:t>programme</a:t>
            </a:r>
            <a:r>
              <a:rPr lang="en-US" b="1">
                <a:latin typeface="Century Gothic"/>
                <a:ea typeface="+mn-lt"/>
                <a:cs typeface="+mn-lt"/>
              </a:rPr>
              <a:t> de </a:t>
            </a:r>
            <a:r>
              <a:rPr lang="en-US" b="1" err="1">
                <a:latin typeface="Century Gothic"/>
                <a:ea typeface="+mn-lt"/>
                <a:cs typeface="+mn-lt"/>
              </a:rPr>
              <a:t>thérapie</a:t>
            </a:r>
            <a:r>
              <a:rPr lang="en-US">
                <a:latin typeface="Century Gothic"/>
                <a:ea typeface="+mn-lt"/>
                <a:cs typeface="+mn-lt"/>
              </a:rPr>
              <a:t> pour </a:t>
            </a:r>
            <a:r>
              <a:rPr lang="en-US" err="1">
                <a:latin typeface="Century Gothic"/>
                <a:ea typeface="+mn-lt"/>
                <a:cs typeface="+mn-lt"/>
              </a:rPr>
              <a:t>vous</a:t>
            </a:r>
            <a:endParaRPr lang="en-US">
              <a:latin typeface="Century Gothic"/>
              <a:cs typeface="Calibri" panose="020F0502020204030204"/>
            </a:endParaRPr>
          </a:p>
          <a:p>
            <a:pPr marL="285750" indent="-285750">
              <a:buFont typeface="Arial"/>
              <a:buChar char="•"/>
            </a:pPr>
            <a:endParaRPr lang="en-US">
              <a:latin typeface="Century Gothic"/>
              <a:cs typeface="Arial"/>
            </a:endParaRPr>
          </a:p>
          <a:p>
            <a:pPr marL="742950" lvl="1" indent="-285750">
              <a:buFont typeface="Arial"/>
              <a:buChar char="•"/>
            </a:pPr>
            <a:r>
              <a:rPr lang="en-US" b="1" err="1">
                <a:latin typeface="Century Gothic"/>
                <a:ea typeface="+mn-lt"/>
                <a:cs typeface="+mn-lt"/>
              </a:rPr>
              <a:t>Fournir</a:t>
            </a:r>
            <a:r>
              <a:rPr lang="en-US">
                <a:latin typeface="Century Gothic"/>
                <a:ea typeface="+mn-lt"/>
                <a:cs typeface="+mn-lt"/>
              </a:rPr>
              <a:t> des </a:t>
            </a:r>
            <a:r>
              <a:rPr lang="en-US" b="1" err="1">
                <a:latin typeface="Century Gothic"/>
                <a:ea typeface="+mn-lt"/>
                <a:cs typeface="+mn-lt"/>
              </a:rPr>
              <a:t>exercices</a:t>
            </a:r>
            <a:r>
              <a:rPr lang="en-US">
                <a:latin typeface="Century Gothic"/>
                <a:ea typeface="+mn-lt"/>
                <a:cs typeface="+mn-lt"/>
              </a:rPr>
              <a:t> à </a:t>
            </a:r>
            <a:r>
              <a:rPr lang="en-US" err="1">
                <a:latin typeface="Century Gothic"/>
                <a:ea typeface="+mn-lt"/>
                <a:cs typeface="+mn-lt"/>
              </a:rPr>
              <a:t>pratiquer</a:t>
            </a:r>
            <a:r>
              <a:rPr lang="en-US">
                <a:latin typeface="Century Gothic"/>
                <a:ea typeface="+mn-lt"/>
                <a:cs typeface="+mn-lt"/>
              </a:rPr>
              <a:t> </a:t>
            </a:r>
            <a:r>
              <a:rPr lang="en-US" err="1">
                <a:latin typeface="Century Gothic"/>
                <a:ea typeface="+mn-lt"/>
                <a:cs typeface="+mn-lt"/>
              </a:rPr>
              <a:t>seul</a:t>
            </a:r>
            <a:endParaRPr lang="en-US">
              <a:latin typeface="Century Gothic"/>
              <a:ea typeface="+mn-lt"/>
              <a:cs typeface="+mn-lt"/>
            </a:endParaRPr>
          </a:p>
          <a:p>
            <a:endParaRPr lang="en-US">
              <a:latin typeface="Century Gothic"/>
              <a:cs typeface="Arial"/>
            </a:endParaRPr>
          </a:p>
          <a:p>
            <a:endParaRPr lang="en-US">
              <a:latin typeface="Century Gothic"/>
              <a:ea typeface="+mn-lt"/>
              <a:cs typeface="Arial"/>
            </a:endParaRPr>
          </a:p>
          <a:p>
            <a:pPr algn="ctr"/>
            <a:r>
              <a:rPr lang="en-US" b="1" u="sng">
                <a:latin typeface="Century Gothic"/>
                <a:ea typeface="+mn-lt"/>
                <a:cs typeface="Arial"/>
              </a:rPr>
              <a:t>M</a:t>
            </a:r>
            <a:r>
              <a:rPr lang="en-US" b="1" u="sng">
                <a:latin typeface="Century Gothic"/>
                <a:ea typeface="+mn-lt"/>
                <a:cs typeface="+mn-lt"/>
              </a:rPr>
              <a:t>ots-</a:t>
            </a:r>
            <a:r>
              <a:rPr lang="en-US" b="1" u="sng" err="1">
                <a:latin typeface="Century Gothic"/>
                <a:ea typeface="+mn-lt"/>
                <a:cs typeface="+mn-lt"/>
              </a:rPr>
              <a:t>clés</a:t>
            </a:r>
            <a:r>
              <a:rPr lang="en-US" b="1" u="sng">
                <a:latin typeface="Century Gothic"/>
                <a:ea typeface="+mn-lt"/>
                <a:cs typeface="+mn-lt"/>
              </a:rPr>
              <a:t>:</a:t>
            </a:r>
          </a:p>
          <a:p>
            <a:pPr algn="ctr"/>
            <a:endParaRPr lang="en-US">
              <a:latin typeface="Century Gothic"/>
              <a:cs typeface="Arial"/>
            </a:endParaRPr>
          </a:p>
          <a:p>
            <a:pPr lvl="2">
              <a:buFont typeface="Arial"/>
              <a:buChar char="•"/>
            </a:pPr>
            <a:r>
              <a:rPr lang="en-US" b="1" err="1">
                <a:latin typeface="Century Gothic"/>
                <a:cs typeface="Arial"/>
              </a:rPr>
              <a:t>Neuroplasticité</a:t>
            </a:r>
            <a:r>
              <a:rPr lang="en-US">
                <a:latin typeface="Century Gothic"/>
                <a:cs typeface="Arial"/>
              </a:rPr>
              <a:t> – </a:t>
            </a:r>
            <a:r>
              <a:rPr lang="en-US">
                <a:latin typeface="Century Gothic"/>
                <a:ea typeface="+mn-lt"/>
                <a:cs typeface="+mn-lt"/>
              </a:rPr>
              <a:t>le </a:t>
            </a:r>
            <a:r>
              <a:rPr lang="en-US" b="1" err="1">
                <a:latin typeface="Century Gothic"/>
                <a:ea typeface="+mn-lt"/>
                <a:cs typeface="+mn-lt"/>
              </a:rPr>
              <a:t>cerveau</a:t>
            </a:r>
            <a:r>
              <a:rPr lang="en-US" b="1">
                <a:latin typeface="Century Gothic"/>
                <a:ea typeface="+mn-lt"/>
                <a:cs typeface="+mn-lt"/>
              </a:rPr>
              <a:t> </a:t>
            </a:r>
            <a:r>
              <a:rPr lang="en-US" b="1" err="1">
                <a:latin typeface="Century Gothic"/>
                <a:ea typeface="+mn-lt"/>
                <a:cs typeface="+mn-lt"/>
              </a:rPr>
              <a:t>peut</a:t>
            </a:r>
            <a:r>
              <a:rPr lang="en-US" b="1">
                <a:latin typeface="Century Gothic"/>
                <a:ea typeface="+mn-lt"/>
                <a:cs typeface="+mn-lt"/>
              </a:rPr>
              <a:t> </a:t>
            </a:r>
            <a:r>
              <a:rPr lang="en-US" b="1" err="1">
                <a:latin typeface="Century Gothic"/>
                <a:ea typeface="+mn-lt"/>
                <a:cs typeface="+mn-lt"/>
              </a:rPr>
              <a:t>guérir</a:t>
            </a:r>
            <a:r>
              <a:rPr lang="en-US">
                <a:latin typeface="Century Gothic"/>
                <a:ea typeface="+mn-lt"/>
                <a:cs typeface="+mn-lt"/>
              </a:rPr>
              <a:t> et </a:t>
            </a:r>
            <a:r>
              <a:rPr lang="en-US" b="1" err="1">
                <a:latin typeface="Century Gothic"/>
                <a:ea typeface="+mn-lt"/>
                <a:cs typeface="+mn-lt"/>
              </a:rPr>
              <a:t>établir</a:t>
            </a:r>
            <a:r>
              <a:rPr lang="en-US">
                <a:latin typeface="Century Gothic"/>
                <a:ea typeface="+mn-lt"/>
                <a:cs typeface="+mn-lt"/>
              </a:rPr>
              <a:t> de </a:t>
            </a:r>
            <a:r>
              <a:rPr lang="en-US" b="1" err="1">
                <a:latin typeface="Century Gothic"/>
                <a:ea typeface="+mn-lt"/>
                <a:cs typeface="+mn-lt"/>
              </a:rPr>
              <a:t>nouvelles</a:t>
            </a:r>
            <a:r>
              <a:rPr lang="en-US" b="1">
                <a:latin typeface="Century Gothic"/>
                <a:ea typeface="+mn-lt"/>
                <a:cs typeface="+mn-lt"/>
              </a:rPr>
              <a:t> </a:t>
            </a:r>
            <a:r>
              <a:rPr lang="en-US" b="1" err="1">
                <a:latin typeface="Century Gothic"/>
                <a:ea typeface="+mn-lt"/>
                <a:cs typeface="+mn-lt"/>
              </a:rPr>
              <a:t>connexions</a:t>
            </a:r>
            <a:r>
              <a:rPr lang="en-US">
                <a:latin typeface="Century Gothic"/>
                <a:ea typeface="+mn-lt"/>
                <a:cs typeface="+mn-lt"/>
              </a:rPr>
              <a:t>.</a:t>
            </a:r>
            <a:endParaRPr lang="en-US">
              <a:latin typeface="Century Gothic"/>
              <a:cs typeface="Arial"/>
            </a:endParaRPr>
          </a:p>
          <a:p>
            <a:endParaRPr lang="en-US">
              <a:latin typeface="Century Gothic"/>
              <a:cs typeface="Arial"/>
            </a:endParaRPr>
          </a:p>
          <a:p>
            <a:pPr lvl="2">
              <a:buFont typeface="Arial"/>
              <a:buChar char="•"/>
            </a:pPr>
            <a:r>
              <a:rPr lang="en-US" b="1">
                <a:latin typeface="Century Gothic"/>
                <a:cs typeface="Arial"/>
              </a:rPr>
              <a:t>Intention </a:t>
            </a:r>
            <a:r>
              <a:rPr lang="en-US">
                <a:latin typeface="Century Gothic"/>
                <a:cs typeface="Arial"/>
              </a:rPr>
              <a:t>– </a:t>
            </a:r>
            <a:r>
              <a:rPr lang="en-US" b="1" err="1">
                <a:latin typeface="Century Gothic"/>
                <a:ea typeface="+mn-lt"/>
                <a:cs typeface="+mn-lt"/>
              </a:rPr>
              <a:t>Pratiquer</a:t>
            </a:r>
            <a:r>
              <a:rPr lang="en-US" b="1">
                <a:latin typeface="Century Gothic"/>
                <a:ea typeface="+mn-lt"/>
                <a:cs typeface="+mn-lt"/>
              </a:rPr>
              <a:t> le </a:t>
            </a:r>
            <a:r>
              <a:rPr lang="en-US" b="1" err="1">
                <a:latin typeface="Century Gothic"/>
                <a:ea typeface="+mn-lt"/>
                <a:cs typeface="+mn-lt"/>
              </a:rPr>
              <a:t>mouvement</a:t>
            </a:r>
            <a:r>
              <a:rPr lang="en-US">
                <a:latin typeface="Century Gothic"/>
                <a:ea typeface="+mn-lt"/>
                <a:cs typeface="+mn-lt"/>
              </a:rPr>
              <a:t> aide à </a:t>
            </a:r>
            <a:r>
              <a:rPr lang="en-US" b="1" err="1">
                <a:latin typeface="Century Gothic"/>
                <a:ea typeface="+mn-lt"/>
                <a:cs typeface="+mn-lt"/>
              </a:rPr>
              <a:t>guérir</a:t>
            </a:r>
            <a:r>
              <a:rPr lang="en-US" b="1">
                <a:latin typeface="Century Gothic"/>
                <a:ea typeface="+mn-lt"/>
                <a:cs typeface="+mn-lt"/>
              </a:rPr>
              <a:t> la communication</a:t>
            </a:r>
            <a:r>
              <a:rPr lang="en-US">
                <a:latin typeface="Century Gothic"/>
                <a:ea typeface="+mn-lt"/>
                <a:cs typeface="+mn-lt"/>
              </a:rPr>
              <a:t> </a:t>
            </a:r>
            <a:r>
              <a:rPr lang="en-US" err="1">
                <a:latin typeface="Century Gothic"/>
                <a:ea typeface="+mn-lt"/>
                <a:cs typeface="+mn-lt"/>
              </a:rPr>
              <a:t>cerveau</a:t>
            </a:r>
            <a:r>
              <a:rPr lang="en-US">
                <a:latin typeface="Century Gothic"/>
                <a:ea typeface="+mn-lt"/>
                <a:cs typeface="+mn-lt"/>
              </a:rPr>
              <a:t> → muscles.</a:t>
            </a:r>
          </a:p>
          <a:p>
            <a:pPr lvl="2"/>
            <a:r>
              <a:rPr lang="en-US" err="1">
                <a:latin typeface="Century Gothic"/>
                <a:ea typeface="+mn-lt"/>
                <a:cs typeface="+mn-lt"/>
              </a:rPr>
              <a:t>Exercez-vous</a:t>
            </a:r>
            <a:r>
              <a:rPr lang="en-US">
                <a:latin typeface="Century Gothic"/>
                <a:ea typeface="+mn-lt"/>
                <a:cs typeface="+mn-lt"/>
              </a:rPr>
              <a:t> à </a:t>
            </a:r>
            <a:r>
              <a:rPr lang="en-US" err="1">
                <a:latin typeface="Century Gothic"/>
                <a:ea typeface="+mn-lt"/>
                <a:cs typeface="+mn-lt"/>
              </a:rPr>
              <a:t>pratiquer</a:t>
            </a:r>
            <a:r>
              <a:rPr lang="en-US">
                <a:latin typeface="Century Gothic"/>
                <a:ea typeface="+mn-lt"/>
                <a:cs typeface="+mn-lt"/>
              </a:rPr>
              <a:t>!</a:t>
            </a:r>
          </a:p>
          <a:p>
            <a:endParaRPr lang="en-US">
              <a:latin typeface="Century Gothic"/>
              <a:cs typeface="Arial"/>
            </a:endParaRPr>
          </a:p>
          <a:p>
            <a:pPr lvl="2">
              <a:buChar char="•"/>
            </a:pPr>
            <a:r>
              <a:rPr lang="en-US" b="1">
                <a:latin typeface="Century Gothic"/>
                <a:cs typeface="Arial"/>
              </a:rPr>
              <a:t>Participation </a:t>
            </a:r>
            <a:r>
              <a:rPr lang="en-US">
                <a:latin typeface="Century Gothic"/>
                <a:cs typeface="Arial"/>
              </a:rPr>
              <a:t>– </a:t>
            </a:r>
            <a:r>
              <a:rPr lang="en-US" b="1" err="1">
                <a:latin typeface="Century Gothic"/>
                <a:ea typeface="+mn-lt"/>
                <a:cs typeface="+mn-lt"/>
              </a:rPr>
              <a:t>N’abandonnez</a:t>
            </a:r>
            <a:r>
              <a:rPr lang="en-US" b="1">
                <a:latin typeface="Century Gothic"/>
                <a:ea typeface="+mn-lt"/>
                <a:cs typeface="+mn-lt"/>
              </a:rPr>
              <a:t> pas!</a:t>
            </a:r>
            <a:r>
              <a:rPr lang="en-US">
                <a:latin typeface="Century Gothic"/>
                <a:ea typeface="+mn-lt"/>
                <a:cs typeface="+mn-lt"/>
              </a:rPr>
              <a:t> Nous </a:t>
            </a:r>
            <a:r>
              <a:rPr lang="en-US" err="1">
                <a:latin typeface="Century Gothic"/>
                <a:ea typeface="+mn-lt"/>
                <a:cs typeface="+mn-lt"/>
              </a:rPr>
              <a:t>vous</a:t>
            </a:r>
            <a:r>
              <a:rPr lang="en-US">
                <a:latin typeface="Century Gothic"/>
                <a:ea typeface="+mn-lt"/>
                <a:cs typeface="+mn-lt"/>
              </a:rPr>
              <a:t> guidons tout au long de la </a:t>
            </a:r>
            <a:r>
              <a:rPr lang="en-US" err="1">
                <a:latin typeface="Century Gothic"/>
                <a:ea typeface="+mn-lt"/>
                <a:cs typeface="+mn-lt"/>
              </a:rPr>
              <a:t>réadaptation</a:t>
            </a:r>
            <a:r>
              <a:rPr lang="en-US">
                <a:latin typeface="Century Gothic"/>
                <a:ea typeface="+mn-lt"/>
                <a:cs typeface="+mn-lt"/>
              </a:rPr>
              <a:t> pour maximiser la </a:t>
            </a:r>
            <a:r>
              <a:rPr lang="en-US" err="1">
                <a:latin typeface="Century Gothic"/>
                <a:ea typeface="+mn-lt"/>
                <a:cs typeface="+mn-lt"/>
              </a:rPr>
              <a:t>guérison</a:t>
            </a:r>
            <a:r>
              <a:rPr lang="en-US">
                <a:latin typeface="Century Gothic"/>
                <a:ea typeface="+mn-lt"/>
                <a:cs typeface="+mn-lt"/>
              </a:rPr>
              <a:t>.</a:t>
            </a:r>
            <a:endParaRPr lang="en-US">
              <a:latin typeface="Century Gothic"/>
            </a:endParaRPr>
          </a:p>
          <a:p>
            <a:pPr lvl="2"/>
            <a:r>
              <a:rPr lang="en-US" b="1" err="1">
                <a:latin typeface="Century Gothic"/>
                <a:ea typeface="+mn-lt"/>
                <a:cs typeface="+mn-lt"/>
              </a:rPr>
              <a:t>Continuez</a:t>
            </a:r>
            <a:r>
              <a:rPr lang="en-US" b="1">
                <a:latin typeface="Century Gothic"/>
                <a:ea typeface="+mn-lt"/>
                <a:cs typeface="+mn-lt"/>
              </a:rPr>
              <a:t> </a:t>
            </a:r>
            <a:r>
              <a:rPr lang="en-US" b="1" err="1">
                <a:latin typeface="Century Gothic"/>
                <a:ea typeface="+mn-lt"/>
                <a:cs typeface="+mn-lt"/>
              </a:rPr>
              <a:t>d’essayer</a:t>
            </a:r>
            <a:r>
              <a:rPr lang="en-US" b="1">
                <a:latin typeface="Century Gothic"/>
                <a:ea typeface="+mn-lt"/>
                <a:cs typeface="+mn-lt"/>
              </a:rPr>
              <a:t>!</a:t>
            </a:r>
            <a:endParaRPr lang="en-US" b="1">
              <a:latin typeface="Century Gothic"/>
            </a:endParaRPr>
          </a:p>
        </p:txBody>
      </p:sp>
      <p:pic>
        <p:nvPicPr>
          <p:cNvPr id="3" name="Picture 21" descr="Icon&#10;&#10;Description automatically generated">
            <a:extLst>
              <a:ext uri="{FF2B5EF4-FFF2-40B4-BE49-F238E27FC236}">
                <a16:creationId xmlns:a16="http://schemas.microsoft.com/office/drawing/2014/main" id="{5451B094-E53E-B508-8DAE-C7D8CB12BDE5}"/>
              </a:ext>
            </a:extLst>
          </p:cNvPr>
          <p:cNvPicPr>
            <a:picLocks noChangeAspect="1"/>
          </p:cNvPicPr>
          <p:nvPr/>
        </p:nvPicPr>
        <p:blipFill>
          <a:blip r:embed="rId2"/>
          <a:stretch>
            <a:fillRect/>
          </a:stretch>
        </p:blipFill>
        <p:spPr>
          <a:xfrm>
            <a:off x="5918922" y="-3897"/>
            <a:ext cx="942975" cy="942975"/>
          </a:xfrm>
          <a:prstGeom prst="rect">
            <a:avLst/>
          </a:prstGeom>
        </p:spPr>
      </p:pic>
      <p:pic>
        <p:nvPicPr>
          <p:cNvPr id="2" name="Picture 5">
            <a:extLst>
              <a:ext uri="{FF2B5EF4-FFF2-40B4-BE49-F238E27FC236}">
                <a16:creationId xmlns:a16="http://schemas.microsoft.com/office/drawing/2014/main" id="{99051DA0-CA10-4866-C138-FF4E4F1BC19B}"/>
              </a:ext>
            </a:extLst>
          </p:cNvPr>
          <p:cNvPicPr>
            <a:picLocks noChangeAspect="1"/>
          </p:cNvPicPr>
          <p:nvPr/>
        </p:nvPicPr>
        <p:blipFill>
          <a:blip r:embed="rId3"/>
          <a:stretch>
            <a:fillRect/>
          </a:stretch>
        </p:blipFill>
        <p:spPr>
          <a:xfrm>
            <a:off x="3283325" y="159939"/>
            <a:ext cx="621418" cy="609193"/>
          </a:xfrm>
          <a:prstGeom prst="rect">
            <a:avLst/>
          </a:prstGeom>
        </p:spPr>
      </p:pic>
      <p:pic>
        <p:nvPicPr>
          <p:cNvPr id="6" name="Picture 6">
            <a:extLst>
              <a:ext uri="{FF2B5EF4-FFF2-40B4-BE49-F238E27FC236}">
                <a16:creationId xmlns:a16="http://schemas.microsoft.com/office/drawing/2014/main" id="{637ED689-8397-37F2-033A-3EB6038E2F74}"/>
              </a:ext>
            </a:extLst>
          </p:cNvPr>
          <p:cNvPicPr>
            <a:picLocks noChangeAspect="1"/>
          </p:cNvPicPr>
          <p:nvPr/>
        </p:nvPicPr>
        <p:blipFill>
          <a:blip r:embed="rId4"/>
          <a:stretch>
            <a:fillRect/>
          </a:stretch>
        </p:blipFill>
        <p:spPr>
          <a:xfrm>
            <a:off x="434992" y="2507061"/>
            <a:ext cx="535845" cy="523621"/>
          </a:xfrm>
          <a:prstGeom prst="rect">
            <a:avLst/>
          </a:prstGeom>
        </p:spPr>
      </p:pic>
      <p:pic>
        <p:nvPicPr>
          <p:cNvPr id="7" name="Picture 7">
            <a:extLst>
              <a:ext uri="{FF2B5EF4-FFF2-40B4-BE49-F238E27FC236}">
                <a16:creationId xmlns:a16="http://schemas.microsoft.com/office/drawing/2014/main" id="{531129B9-45CD-E65E-F376-124FD0686F36}"/>
              </a:ext>
            </a:extLst>
          </p:cNvPr>
          <p:cNvPicPr>
            <a:picLocks noChangeAspect="1"/>
          </p:cNvPicPr>
          <p:nvPr/>
        </p:nvPicPr>
        <p:blipFill>
          <a:blip r:embed="rId5"/>
          <a:stretch>
            <a:fillRect/>
          </a:stretch>
        </p:blipFill>
        <p:spPr>
          <a:xfrm>
            <a:off x="211486" y="3542689"/>
            <a:ext cx="982860" cy="1031758"/>
          </a:xfrm>
          <a:prstGeom prst="rect">
            <a:avLst/>
          </a:prstGeom>
        </p:spPr>
      </p:pic>
      <p:pic>
        <p:nvPicPr>
          <p:cNvPr id="9" name="Picture 9">
            <a:extLst>
              <a:ext uri="{FF2B5EF4-FFF2-40B4-BE49-F238E27FC236}">
                <a16:creationId xmlns:a16="http://schemas.microsoft.com/office/drawing/2014/main" id="{72B5828B-F763-7317-45AD-7AD6956C282C}"/>
              </a:ext>
            </a:extLst>
          </p:cNvPr>
          <p:cNvPicPr>
            <a:picLocks noChangeAspect="1"/>
          </p:cNvPicPr>
          <p:nvPr/>
        </p:nvPicPr>
        <p:blipFill>
          <a:blip r:embed="rId6"/>
          <a:stretch>
            <a:fillRect/>
          </a:stretch>
        </p:blipFill>
        <p:spPr>
          <a:xfrm>
            <a:off x="496115" y="3240538"/>
            <a:ext cx="425825" cy="413600"/>
          </a:xfrm>
          <a:prstGeom prst="rect">
            <a:avLst/>
          </a:prstGeom>
        </p:spPr>
      </p:pic>
      <p:pic>
        <p:nvPicPr>
          <p:cNvPr id="10" name="Picture 10">
            <a:extLst>
              <a:ext uri="{FF2B5EF4-FFF2-40B4-BE49-F238E27FC236}">
                <a16:creationId xmlns:a16="http://schemas.microsoft.com/office/drawing/2014/main" id="{F0585230-891D-479B-6B32-B8DD10DE4C6C}"/>
              </a:ext>
            </a:extLst>
          </p:cNvPr>
          <p:cNvPicPr>
            <a:picLocks noChangeAspect="1"/>
          </p:cNvPicPr>
          <p:nvPr/>
        </p:nvPicPr>
        <p:blipFill>
          <a:blip r:embed="rId7"/>
          <a:stretch>
            <a:fillRect/>
          </a:stretch>
        </p:blipFill>
        <p:spPr>
          <a:xfrm>
            <a:off x="398318" y="4267404"/>
            <a:ext cx="633642" cy="596969"/>
          </a:xfrm>
          <a:prstGeom prst="rect">
            <a:avLst/>
          </a:prstGeom>
        </p:spPr>
      </p:pic>
      <p:pic>
        <p:nvPicPr>
          <p:cNvPr id="11" name="Picture 11">
            <a:extLst>
              <a:ext uri="{FF2B5EF4-FFF2-40B4-BE49-F238E27FC236}">
                <a16:creationId xmlns:a16="http://schemas.microsoft.com/office/drawing/2014/main" id="{69B89338-C417-4AA5-B0DD-4ACE8263207E}"/>
              </a:ext>
            </a:extLst>
          </p:cNvPr>
          <p:cNvPicPr>
            <a:picLocks noChangeAspect="1"/>
          </p:cNvPicPr>
          <p:nvPr/>
        </p:nvPicPr>
        <p:blipFill>
          <a:blip r:embed="rId8"/>
          <a:stretch>
            <a:fillRect/>
          </a:stretch>
        </p:blipFill>
        <p:spPr>
          <a:xfrm>
            <a:off x="4616454" y="932699"/>
            <a:ext cx="711387" cy="686810"/>
          </a:xfrm>
          <a:prstGeom prst="rect">
            <a:avLst/>
          </a:prstGeom>
        </p:spPr>
      </p:pic>
      <p:pic>
        <p:nvPicPr>
          <p:cNvPr id="12" name="Picture 12">
            <a:extLst>
              <a:ext uri="{FF2B5EF4-FFF2-40B4-BE49-F238E27FC236}">
                <a16:creationId xmlns:a16="http://schemas.microsoft.com/office/drawing/2014/main" id="{B86EECA0-06D2-30BC-EED7-83286742978B}"/>
              </a:ext>
            </a:extLst>
          </p:cNvPr>
          <p:cNvPicPr>
            <a:picLocks noChangeAspect="1"/>
          </p:cNvPicPr>
          <p:nvPr/>
        </p:nvPicPr>
        <p:blipFill>
          <a:blip r:embed="rId9"/>
          <a:stretch>
            <a:fillRect/>
          </a:stretch>
        </p:blipFill>
        <p:spPr>
          <a:xfrm>
            <a:off x="401782" y="5531427"/>
            <a:ext cx="920105" cy="905028"/>
          </a:xfrm>
          <a:prstGeom prst="rect">
            <a:avLst/>
          </a:prstGeom>
        </p:spPr>
      </p:pic>
      <p:pic>
        <p:nvPicPr>
          <p:cNvPr id="14" name="Picture 14">
            <a:extLst>
              <a:ext uri="{FF2B5EF4-FFF2-40B4-BE49-F238E27FC236}">
                <a16:creationId xmlns:a16="http://schemas.microsoft.com/office/drawing/2014/main" id="{DFE69FDD-A2AA-44EC-3EB2-2DAD47E99F14}"/>
              </a:ext>
            </a:extLst>
          </p:cNvPr>
          <p:cNvPicPr>
            <a:picLocks noChangeAspect="1"/>
          </p:cNvPicPr>
          <p:nvPr/>
        </p:nvPicPr>
        <p:blipFill>
          <a:blip r:embed="rId10"/>
          <a:stretch>
            <a:fillRect/>
          </a:stretch>
        </p:blipFill>
        <p:spPr>
          <a:xfrm>
            <a:off x="307983" y="6328597"/>
            <a:ext cx="1095478" cy="1071029"/>
          </a:xfrm>
          <a:prstGeom prst="rect">
            <a:avLst/>
          </a:prstGeom>
        </p:spPr>
      </p:pic>
      <p:pic>
        <p:nvPicPr>
          <p:cNvPr id="15" name="Picture 15">
            <a:extLst>
              <a:ext uri="{FF2B5EF4-FFF2-40B4-BE49-F238E27FC236}">
                <a16:creationId xmlns:a16="http://schemas.microsoft.com/office/drawing/2014/main" id="{279CE103-379F-C7B7-E957-4206769F54CD}"/>
              </a:ext>
            </a:extLst>
          </p:cNvPr>
          <p:cNvPicPr>
            <a:picLocks noChangeAspect="1"/>
          </p:cNvPicPr>
          <p:nvPr/>
        </p:nvPicPr>
        <p:blipFill>
          <a:blip r:embed="rId11"/>
          <a:stretch>
            <a:fillRect/>
          </a:stretch>
        </p:blipFill>
        <p:spPr>
          <a:xfrm>
            <a:off x="484960" y="7789158"/>
            <a:ext cx="753749" cy="741524"/>
          </a:xfrm>
          <a:prstGeom prst="rect">
            <a:avLst/>
          </a:prstGeom>
        </p:spPr>
      </p:pic>
      <p:pic>
        <p:nvPicPr>
          <p:cNvPr id="4" name="Picture 7">
            <a:extLst>
              <a:ext uri="{FF2B5EF4-FFF2-40B4-BE49-F238E27FC236}">
                <a16:creationId xmlns:a16="http://schemas.microsoft.com/office/drawing/2014/main" id="{417F1A20-719E-F3C6-761C-2B09C979ABED}"/>
              </a:ext>
            </a:extLst>
          </p:cNvPr>
          <p:cNvPicPr>
            <a:picLocks noChangeAspect="1"/>
          </p:cNvPicPr>
          <p:nvPr/>
        </p:nvPicPr>
        <p:blipFill>
          <a:blip r:embed="rId12"/>
          <a:stretch>
            <a:fillRect/>
          </a:stretch>
        </p:blipFill>
        <p:spPr>
          <a:xfrm>
            <a:off x="2307296" y="5304489"/>
            <a:ext cx="622905" cy="610810"/>
          </a:xfrm>
          <a:prstGeom prst="rect">
            <a:avLst/>
          </a:prstGeom>
        </p:spPr>
      </p:pic>
    </p:spTree>
    <p:extLst>
      <p:ext uri="{BB962C8B-B14F-4D97-AF65-F5344CB8AC3E}">
        <p14:creationId xmlns:p14="http://schemas.microsoft.com/office/powerpoint/2010/main" val="301677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6A0D282-755E-38A7-A444-DC1134957F6A}"/>
              </a:ext>
            </a:extLst>
          </p:cNvPr>
          <p:cNvSpPr txBox="1"/>
          <p:nvPr/>
        </p:nvSpPr>
        <p:spPr>
          <a:xfrm>
            <a:off x="590717" y="1277417"/>
            <a:ext cx="2743200" cy="3294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buChar char="•"/>
            </a:pPr>
            <a:r>
              <a:rPr lang="en-US" b="1" err="1">
                <a:solidFill>
                  <a:srgbClr val="990033"/>
                </a:solidFill>
                <a:latin typeface="Century Gothic"/>
                <a:cs typeface="Arial"/>
              </a:rPr>
              <a:t>Compétences</a:t>
            </a:r>
            <a:r>
              <a:rPr lang="en-US" b="1">
                <a:solidFill>
                  <a:srgbClr val="990033"/>
                </a:solidFill>
                <a:latin typeface="Century Gothic"/>
                <a:cs typeface="Arial"/>
              </a:rPr>
              <a:t>:</a:t>
            </a:r>
            <a:r>
              <a:rPr lang="en-US">
                <a:solidFill>
                  <a:srgbClr val="990033"/>
                </a:solidFill>
                <a:latin typeface="Century Gothic"/>
                <a:cs typeface="Arial"/>
              </a:rPr>
              <a:t>  ​</a:t>
            </a:r>
            <a:endParaRPr lang="en-US">
              <a:cs typeface="Calibri" panose="020F0502020204030204"/>
            </a:endParaRPr>
          </a:p>
          <a:p>
            <a:pPr lvl="1">
              <a:lnSpc>
                <a:spcPct val="250000"/>
              </a:lnSpc>
              <a:buChar char="•"/>
            </a:pPr>
            <a:r>
              <a:rPr lang="en-US">
                <a:latin typeface="Century Gothic"/>
                <a:cs typeface="Arial"/>
              </a:rPr>
              <a:t>Physiques</a:t>
            </a:r>
          </a:p>
          <a:p>
            <a:pPr lvl="1">
              <a:lnSpc>
                <a:spcPct val="250000"/>
              </a:lnSpc>
              <a:buChar char="•"/>
            </a:pPr>
            <a:r>
              <a:rPr lang="en-US">
                <a:latin typeface="Century Gothic"/>
                <a:cs typeface="Arial"/>
              </a:rPr>
              <a:t>Cognitive​s</a:t>
            </a:r>
          </a:p>
          <a:p>
            <a:pPr lvl="1">
              <a:lnSpc>
                <a:spcPct val="250000"/>
              </a:lnSpc>
              <a:buChar char="•"/>
            </a:pPr>
            <a:r>
              <a:rPr lang="en-US" err="1">
                <a:latin typeface="Century Gothic"/>
                <a:cs typeface="Arial"/>
              </a:rPr>
              <a:t>Perceptuels</a:t>
            </a:r>
          </a:p>
          <a:p>
            <a:pPr lvl="1">
              <a:lnSpc>
                <a:spcPct val="250000"/>
              </a:lnSpc>
              <a:buChar char="•"/>
            </a:pPr>
            <a:r>
              <a:rPr lang="en-US" err="1">
                <a:latin typeface="Century Gothic"/>
                <a:cs typeface="Arial"/>
              </a:rPr>
              <a:t>Sensorielles</a:t>
            </a:r>
          </a:p>
        </p:txBody>
      </p:sp>
      <p:sp>
        <p:nvSpPr>
          <p:cNvPr id="5" name="TextBox 4">
            <a:extLst>
              <a:ext uri="{FF2B5EF4-FFF2-40B4-BE49-F238E27FC236}">
                <a16:creationId xmlns:a16="http://schemas.microsoft.com/office/drawing/2014/main" id="{5DF4DC8E-E38F-1EC1-9601-3411F6E58D95}"/>
              </a:ext>
            </a:extLst>
          </p:cNvPr>
          <p:cNvSpPr txBox="1"/>
          <p:nvPr/>
        </p:nvSpPr>
        <p:spPr>
          <a:xfrm>
            <a:off x="243139" y="67952"/>
            <a:ext cx="655934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500" b="1" err="1">
                <a:solidFill>
                  <a:srgbClr val="990033"/>
                </a:solidFill>
                <a:latin typeface="Century Gothic"/>
                <a:cs typeface="Arial"/>
              </a:rPr>
              <a:t>É</a:t>
            </a:r>
            <a:r>
              <a:rPr lang="en-CA" b="1" err="1">
                <a:solidFill>
                  <a:srgbClr val="990033"/>
                </a:solidFill>
                <a:latin typeface="Century Gothic"/>
                <a:cs typeface="Arial"/>
              </a:rPr>
              <a:t>rgothérapeute</a:t>
            </a:r>
            <a:r>
              <a:rPr lang="en-CA" b="1">
                <a:solidFill>
                  <a:srgbClr val="990033"/>
                </a:solidFill>
                <a:latin typeface="Century Gothic"/>
                <a:cs typeface="Arial"/>
              </a:rPr>
              <a:t> </a:t>
            </a:r>
            <a:r>
              <a:rPr lang="en-CA" sz="2500" b="1">
                <a:solidFill>
                  <a:srgbClr val="990033"/>
                </a:solidFill>
                <a:latin typeface="Century Gothic"/>
                <a:cs typeface="Arial"/>
              </a:rPr>
              <a:t>(OT)</a:t>
            </a:r>
            <a:r>
              <a:rPr lang="en-US" sz="2500">
                <a:solidFill>
                  <a:srgbClr val="990033"/>
                </a:solidFill>
                <a:latin typeface="Century Gothic"/>
                <a:cs typeface="Arial"/>
              </a:rPr>
              <a:t> </a:t>
            </a:r>
            <a:endParaRPr lang="en-US" sz="2500">
              <a:cs typeface="Calibri" panose="020F0502020204030204"/>
            </a:endParaRPr>
          </a:p>
        </p:txBody>
      </p:sp>
      <p:sp>
        <p:nvSpPr>
          <p:cNvPr id="25" name="TextBox 24">
            <a:extLst>
              <a:ext uri="{FF2B5EF4-FFF2-40B4-BE49-F238E27FC236}">
                <a16:creationId xmlns:a16="http://schemas.microsoft.com/office/drawing/2014/main" id="{2FE5CCFA-6FB8-46D4-E0A9-0295A3866ED2}"/>
              </a:ext>
            </a:extLst>
          </p:cNvPr>
          <p:cNvSpPr txBox="1"/>
          <p:nvPr/>
        </p:nvSpPr>
        <p:spPr>
          <a:xfrm>
            <a:off x="3188518" y="862272"/>
            <a:ext cx="4389820" cy="43458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cs typeface="Segoe UI"/>
              </a:rPr>
              <a:t>​</a:t>
            </a:r>
            <a:endParaRPr lang="en-US"/>
          </a:p>
          <a:p>
            <a:pPr>
              <a:lnSpc>
                <a:spcPct val="200000"/>
              </a:lnSpc>
              <a:buFont typeface="Arial"/>
              <a:buChar char="•"/>
            </a:pPr>
            <a:r>
              <a:rPr lang="en-US" b="1" err="1">
                <a:solidFill>
                  <a:srgbClr val="990033"/>
                </a:solidFill>
                <a:latin typeface="Century Gothic"/>
                <a:cs typeface="Arial"/>
              </a:rPr>
              <a:t>Activitiés</a:t>
            </a:r>
            <a:r>
              <a:rPr lang="en-US" b="1">
                <a:solidFill>
                  <a:srgbClr val="990033"/>
                </a:solidFill>
                <a:latin typeface="Century Gothic"/>
                <a:cs typeface="Arial"/>
              </a:rPr>
              <a:t> </a:t>
            </a:r>
            <a:r>
              <a:rPr lang="en-US" b="1" err="1">
                <a:solidFill>
                  <a:srgbClr val="990033"/>
                </a:solidFill>
                <a:latin typeface="Century Gothic"/>
                <a:cs typeface="Arial"/>
              </a:rPr>
              <a:t>quotidiennes</a:t>
            </a:r>
            <a:r>
              <a:rPr lang="en-US" b="1">
                <a:solidFill>
                  <a:srgbClr val="990033"/>
                </a:solidFill>
                <a:latin typeface="Century Gothic"/>
                <a:cs typeface="Arial"/>
              </a:rPr>
              <a:t> (ADLs) </a:t>
            </a:r>
            <a:r>
              <a:rPr lang="en-US">
                <a:solidFill>
                  <a:srgbClr val="990033"/>
                </a:solidFill>
                <a:latin typeface="Century Gothic"/>
                <a:cs typeface="Arial"/>
              </a:rPr>
              <a:t>​</a:t>
            </a:r>
          </a:p>
          <a:p>
            <a:pPr lvl="2">
              <a:lnSpc>
                <a:spcPct val="250000"/>
              </a:lnSpc>
              <a:buChar char="•"/>
            </a:pPr>
            <a:r>
              <a:rPr lang="en-US">
                <a:latin typeface="Century Gothic"/>
                <a:cs typeface="Arial"/>
              </a:rPr>
              <a:t>Se laver</a:t>
            </a:r>
          </a:p>
          <a:p>
            <a:pPr lvl="2">
              <a:lnSpc>
                <a:spcPct val="250000"/>
              </a:lnSpc>
              <a:buChar char="•"/>
            </a:pPr>
            <a:r>
              <a:rPr lang="en-US" err="1">
                <a:latin typeface="Century Gothic"/>
                <a:cs typeface="Arial"/>
              </a:rPr>
              <a:t>S'habiller</a:t>
            </a:r>
            <a:endParaRPr lang="en-US">
              <a:latin typeface="Century Gothic"/>
              <a:cs typeface="Arial"/>
            </a:endParaRPr>
          </a:p>
          <a:p>
            <a:pPr lvl="2">
              <a:lnSpc>
                <a:spcPct val="250000"/>
              </a:lnSpc>
              <a:buChar char="•"/>
            </a:pPr>
            <a:r>
              <a:rPr lang="en-US">
                <a:latin typeface="Century Gothic"/>
                <a:cs typeface="Arial"/>
              </a:rPr>
              <a:t>La toilette</a:t>
            </a:r>
          </a:p>
          <a:p>
            <a:pPr lvl="2">
              <a:lnSpc>
                <a:spcPct val="250000"/>
              </a:lnSpc>
              <a:buChar char="•"/>
            </a:pPr>
            <a:r>
              <a:rPr lang="en-US" err="1">
                <a:latin typeface="Century Gothic"/>
                <a:cs typeface="Arial"/>
              </a:rPr>
              <a:t>Cuisiner</a:t>
            </a:r>
            <a:r>
              <a:rPr lang="en-US">
                <a:latin typeface="Century Gothic"/>
                <a:cs typeface="Arial"/>
              </a:rPr>
              <a:t> ​</a:t>
            </a:r>
          </a:p>
          <a:p>
            <a:pPr lvl="2">
              <a:lnSpc>
                <a:spcPct val="250000"/>
              </a:lnSpc>
              <a:buChar char="•"/>
            </a:pPr>
            <a:r>
              <a:rPr lang="en-US" sz="1400">
                <a:latin typeface="Century Gothic"/>
                <a:cs typeface="Arial"/>
              </a:rPr>
              <a:t>Gestion des </a:t>
            </a:r>
            <a:r>
              <a:rPr lang="en-US" sz="1400" err="1">
                <a:latin typeface="Century Gothic"/>
                <a:cs typeface="Arial"/>
              </a:rPr>
              <a:t>médicaments</a:t>
            </a:r>
            <a:r>
              <a:rPr lang="en-US" sz="1400">
                <a:latin typeface="Century Gothic"/>
                <a:cs typeface="Arial"/>
              </a:rPr>
              <a:t> ​</a:t>
            </a:r>
            <a:endParaRPr lang="en-US" sz="1400">
              <a:ea typeface="Calibri" panose="020F0502020204030204"/>
              <a:cs typeface="Calibri" panose="020F0502020204030204"/>
            </a:endParaRPr>
          </a:p>
        </p:txBody>
      </p:sp>
      <p:pic>
        <p:nvPicPr>
          <p:cNvPr id="7" name="Picture 21" descr="Icon&#10;&#10;Description automatically generated">
            <a:extLst>
              <a:ext uri="{FF2B5EF4-FFF2-40B4-BE49-F238E27FC236}">
                <a16:creationId xmlns:a16="http://schemas.microsoft.com/office/drawing/2014/main" id="{352FC876-FD74-A6D6-DDB3-58B73C90E1EB}"/>
              </a:ext>
            </a:extLst>
          </p:cNvPr>
          <p:cNvPicPr>
            <a:picLocks noChangeAspect="1"/>
          </p:cNvPicPr>
          <p:nvPr/>
        </p:nvPicPr>
        <p:blipFill>
          <a:blip r:embed="rId2"/>
          <a:stretch>
            <a:fillRect/>
          </a:stretch>
        </p:blipFill>
        <p:spPr>
          <a:xfrm>
            <a:off x="6230649" y="-3897"/>
            <a:ext cx="631248" cy="631248"/>
          </a:xfrm>
          <a:prstGeom prst="rect">
            <a:avLst/>
          </a:prstGeom>
        </p:spPr>
      </p:pic>
      <p:sp>
        <p:nvSpPr>
          <p:cNvPr id="8" name="TextBox 7">
            <a:extLst>
              <a:ext uri="{FF2B5EF4-FFF2-40B4-BE49-F238E27FC236}">
                <a16:creationId xmlns:a16="http://schemas.microsoft.com/office/drawing/2014/main" id="{E305BEB2-2CE9-52FB-A584-A62CCA79778A}"/>
              </a:ext>
            </a:extLst>
          </p:cNvPr>
          <p:cNvSpPr txBox="1"/>
          <p:nvPr/>
        </p:nvSpPr>
        <p:spPr>
          <a:xfrm>
            <a:off x="238991" y="556501"/>
            <a:ext cx="62522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Les </a:t>
            </a:r>
            <a:r>
              <a:rPr lang="en-CA" b="1" err="1">
                <a:latin typeface="Century Gothic"/>
              </a:rPr>
              <a:t>Érgothérapeutes</a:t>
            </a:r>
            <a:r>
              <a:rPr lang="en-US">
                <a:latin typeface="Century Gothic"/>
              </a:rPr>
              <a:t> (OT) </a:t>
            </a:r>
            <a:r>
              <a:rPr lang="en-US" err="1">
                <a:latin typeface="Century Gothic"/>
                <a:ea typeface="+mn-lt"/>
                <a:cs typeface="+mn-lt"/>
              </a:rPr>
              <a:t>aident</a:t>
            </a:r>
            <a:r>
              <a:rPr lang="en-US">
                <a:latin typeface="Century Gothic"/>
                <a:ea typeface="+mn-lt"/>
                <a:cs typeface="+mn-lt"/>
              </a:rPr>
              <a:t> à</a:t>
            </a:r>
            <a:r>
              <a:rPr lang="en-US" b="1">
                <a:latin typeface="Century Gothic"/>
                <a:ea typeface="+mn-lt"/>
                <a:cs typeface="+mn-lt"/>
              </a:rPr>
              <a:t> </a:t>
            </a:r>
            <a:r>
              <a:rPr lang="en-US" b="1" err="1">
                <a:latin typeface="Century Gothic"/>
                <a:ea typeface="+mn-lt"/>
                <a:cs typeface="+mn-lt"/>
              </a:rPr>
              <a:t>améliorer</a:t>
            </a:r>
            <a:r>
              <a:rPr lang="en-US">
                <a:latin typeface="Century Gothic"/>
                <a:ea typeface="+mn-lt"/>
                <a:cs typeface="+mn-lt"/>
              </a:rPr>
              <a:t> les </a:t>
            </a:r>
            <a:r>
              <a:rPr lang="en-US" b="1" err="1">
                <a:latin typeface="Century Gothic"/>
                <a:ea typeface="+mn-lt"/>
                <a:cs typeface="+mn-lt"/>
              </a:rPr>
              <a:t>compétences</a:t>
            </a:r>
            <a:r>
              <a:rPr lang="en-US">
                <a:latin typeface="Century Gothic"/>
                <a:ea typeface="+mn-lt"/>
                <a:cs typeface="+mn-lt"/>
              </a:rPr>
              <a:t>, à faire des </a:t>
            </a:r>
            <a:r>
              <a:rPr lang="en-US" b="1" err="1">
                <a:latin typeface="Century Gothic"/>
                <a:ea typeface="+mn-lt"/>
                <a:cs typeface="+mn-lt"/>
              </a:rPr>
              <a:t>activités</a:t>
            </a:r>
            <a:r>
              <a:rPr lang="en-US" b="1">
                <a:latin typeface="Century Gothic"/>
                <a:ea typeface="+mn-lt"/>
                <a:cs typeface="+mn-lt"/>
              </a:rPr>
              <a:t> </a:t>
            </a:r>
            <a:r>
              <a:rPr lang="en-US" b="1" err="1">
                <a:latin typeface="Century Gothic"/>
                <a:ea typeface="+mn-lt"/>
                <a:cs typeface="+mn-lt"/>
              </a:rPr>
              <a:t>quotidiennes</a:t>
            </a:r>
            <a:r>
              <a:rPr lang="en-US">
                <a:latin typeface="Century Gothic"/>
                <a:ea typeface="+mn-lt"/>
                <a:cs typeface="+mn-lt"/>
              </a:rPr>
              <a:t> et </a:t>
            </a:r>
            <a:r>
              <a:rPr lang="en-US" err="1">
                <a:latin typeface="Century Gothic"/>
                <a:ea typeface="+mn-lt"/>
                <a:cs typeface="+mn-lt"/>
              </a:rPr>
              <a:t>suggérer</a:t>
            </a:r>
            <a:r>
              <a:rPr lang="en-US">
                <a:latin typeface="Century Gothic"/>
                <a:ea typeface="+mn-lt"/>
                <a:cs typeface="+mn-lt"/>
              </a:rPr>
              <a:t> de </a:t>
            </a:r>
            <a:r>
              <a:rPr lang="en-US" err="1">
                <a:latin typeface="Century Gothic"/>
                <a:ea typeface="+mn-lt"/>
                <a:cs typeface="+mn-lt"/>
              </a:rPr>
              <a:t>l’</a:t>
            </a:r>
            <a:r>
              <a:rPr lang="en-US" b="1" err="1">
                <a:latin typeface="Century Gothic"/>
                <a:ea typeface="+mn-lt"/>
                <a:cs typeface="+mn-lt"/>
              </a:rPr>
              <a:t>équipement</a:t>
            </a:r>
            <a:r>
              <a:rPr lang="en-US" b="1">
                <a:latin typeface="Century Gothic"/>
                <a:ea typeface="+mn-lt"/>
                <a:cs typeface="+mn-lt"/>
              </a:rPr>
              <a:t> pour aider</a:t>
            </a:r>
            <a:r>
              <a:rPr lang="en-US">
                <a:latin typeface="Century Gothic"/>
                <a:ea typeface="+mn-lt"/>
                <a:cs typeface="+mn-lt"/>
              </a:rPr>
              <a:t>. </a:t>
            </a:r>
            <a:endParaRPr lang="en-US">
              <a:latin typeface="Century Gothic"/>
            </a:endParaRPr>
          </a:p>
        </p:txBody>
      </p:sp>
      <p:pic>
        <p:nvPicPr>
          <p:cNvPr id="3" name="Picture 5">
            <a:extLst>
              <a:ext uri="{FF2B5EF4-FFF2-40B4-BE49-F238E27FC236}">
                <a16:creationId xmlns:a16="http://schemas.microsoft.com/office/drawing/2014/main" id="{20A2F8C4-CFB7-5F2B-4358-BCA77C2EE44E}"/>
              </a:ext>
            </a:extLst>
          </p:cNvPr>
          <p:cNvPicPr>
            <a:picLocks noChangeAspect="1"/>
          </p:cNvPicPr>
          <p:nvPr/>
        </p:nvPicPr>
        <p:blipFill>
          <a:blip r:embed="rId3"/>
          <a:stretch>
            <a:fillRect/>
          </a:stretch>
        </p:blipFill>
        <p:spPr>
          <a:xfrm>
            <a:off x="2134700" y="6981917"/>
            <a:ext cx="334050" cy="342985"/>
          </a:xfrm>
          <a:prstGeom prst="rect">
            <a:avLst/>
          </a:prstGeom>
        </p:spPr>
      </p:pic>
      <p:pic>
        <p:nvPicPr>
          <p:cNvPr id="6" name="Picture 8">
            <a:extLst>
              <a:ext uri="{FF2B5EF4-FFF2-40B4-BE49-F238E27FC236}">
                <a16:creationId xmlns:a16="http://schemas.microsoft.com/office/drawing/2014/main" id="{5D7778A2-1CEC-E2BE-E063-7E078A145D5C}"/>
              </a:ext>
            </a:extLst>
          </p:cNvPr>
          <p:cNvPicPr>
            <a:picLocks noChangeAspect="1"/>
          </p:cNvPicPr>
          <p:nvPr/>
        </p:nvPicPr>
        <p:blipFill>
          <a:blip r:embed="rId4"/>
          <a:stretch>
            <a:fillRect/>
          </a:stretch>
        </p:blipFill>
        <p:spPr>
          <a:xfrm>
            <a:off x="2079796" y="8643424"/>
            <a:ext cx="386479" cy="385889"/>
          </a:xfrm>
          <a:prstGeom prst="rect">
            <a:avLst/>
          </a:prstGeom>
        </p:spPr>
      </p:pic>
      <p:pic>
        <p:nvPicPr>
          <p:cNvPr id="9" name="Picture 9">
            <a:extLst>
              <a:ext uri="{FF2B5EF4-FFF2-40B4-BE49-F238E27FC236}">
                <a16:creationId xmlns:a16="http://schemas.microsoft.com/office/drawing/2014/main" id="{3364EBCF-BA99-7C04-C220-2F8F83611455}"/>
              </a:ext>
            </a:extLst>
          </p:cNvPr>
          <p:cNvPicPr>
            <a:picLocks noChangeAspect="1"/>
          </p:cNvPicPr>
          <p:nvPr/>
        </p:nvPicPr>
        <p:blipFill>
          <a:blip r:embed="rId5"/>
          <a:stretch>
            <a:fillRect/>
          </a:stretch>
        </p:blipFill>
        <p:spPr>
          <a:xfrm>
            <a:off x="2077883" y="8108730"/>
            <a:ext cx="344878" cy="286349"/>
          </a:xfrm>
          <a:prstGeom prst="rect">
            <a:avLst/>
          </a:prstGeom>
        </p:spPr>
      </p:pic>
      <p:pic>
        <p:nvPicPr>
          <p:cNvPr id="10" name="Picture 10">
            <a:extLst>
              <a:ext uri="{FF2B5EF4-FFF2-40B4-BE49-F238E27FC236}">
                <a16:creationId xmlns:a16="http://schemas.microsoft.com/office/drawing/2014/main" id="{4303EC68-F228-AFA6-90F9-41B289C84D49}"/>
              </a:ext>
            </a:extLst>
          </p:cNvPr>
          <p:cNvPicPr>
            <a:picLocks noChangeAspect="1"/>
          </p:cNvPicPr>
          <p:nvPr/>
        </p:nvPicPr>
        <p:blipFill>
          <a:blip r:embed="rId6"/>
          <a:stretch>
            <a:fillRect/>
          </a:stretch>
        </p:blipFill>
        <p:spPr>
          <a:xfrm>
            <a:off x="2098933" y="5815067"/>
            <a:ext cx="415330" cy="405215"/>
          </a:xfrm>
          <a:prstGeom prst="rect">
            <a:avLst/>
          </a:prstGeom>
        </p:spPr>
      </p:pic>
      <p:pic>
        <p:nvPicPr>
          <p:cNvPr id="12" name="Picture 16">
            <a:extLst>
              <a:ext uri="{FF2B5EF4-FFF2-40B4-BE49-F238E27FC236}">
                <a16:creationId xmlns:a16="http://schemas.microsoft.com/office/drawing/2014/main" id="{DCA13393-F2DA-48EF-E4DE-B3ED91E39343}"/>
              </a:ext>
            </a:extLst>
          </p:cNvPr>
          <p:cNvPicPr>
            <a:picLocks noChangeAspect="1"/>
          </p:cNvPicPr>
          <p:nvPr/>
        </p:nvPicPr>
        <p:blipFill>
          <a:blip r:embed="rId7"/>
          <a:stretch>
            <a:fillRect/>
          </a:stretch>
        </p:blipFill>
        <p:spPr>
          <a:xfrm>
            <a:off x="3828231" y="103906"/>
            <a:ext cx="463094" cy="506036"/>
          </a:xfrm>
          <a:prstGeom prst="rect">
            <a:avLst/>
          </a:prstGeom>
        </p:spPr>
      </p:pic>
      <p:pic>
        <p:nvPicPr>
          <p:cNvPr id="14" name="Picture 21" descr="Icon&#10;&#10;Description automatically generated">
            <a:extLst>
              <a:ext uri="{FF2B5EF4-FFF2-40B4-BE49-F238E27FC236}">
                <a16:creationId xmlns:a16="http://schemas.microsoft.com/office/drawing/2014/main" id="{6C893ACE-E1C5-E011-D429-DE248BA76320}"/>
              </a:ext>
            </a:extLst>
          </p:cNvPr>
          <p:cNvPicPr>
            <a:picLocks noChangeAspect="1"/>
          </p:cNvPicPr>
          <p:nvPr/>
        </p:nvPicPr>
        <p:blipFill>
          <a:blip r:embed="rId2"/>
          <a:stretch>
            <a:fillRect/>
          </a:stretch>
        </p:blipFill>
        <p:spPr>
          <a:xfrm>
            <a:off x="6224129" y="1808"/>
            <a:ext cx="631248" cy="631248"/>
          </a:xfrm>
          <a:prstGeom prst="rect">
            <a:avLst/>
          </a:prstGeom>
        </p:spPr>
      </p:pic>
      <p:pic>
        <p:nvPicPr>
          <p:cNvPr id="2" name="Picture 12">
            <a:extLst>
              <a:ext uri="{FF2B5EF4-FFF2-40B4-BE49-F238E27FC236}">
                <a16:creationId xmlns:a16="http://schemas.microsoft.com/office/drawing/2014/main" id="{EB91017B-8F23-359F-DDFD-69B0E2142FB6}"/>
              </a:ext>
            </a:extLst>
          </p:cNvPr>
          <p:cNvPicPr>
            <a:picLocks noChangeAspect="1"/>
          </p:cNvPicPr>
          <p:nvPr/>
        </p:nvPicPr>
        <p:blipFill>
          <a:blip r:embed="rId8"/>
          <a:stretch>
            <a:fillRect/>
          </a:stretch>
        </p:blipFill>
        <p:spPr>
          <a:xfrm flipH="1">
            <a:off x="669561" y="3510138"/>
            <a:ext cx="515470" cy="499172"/>
          </a:xfrm>
          <a:prstGeom prst="rect">
            <a:avLst/>
          </a:prstGeom>
        </p:spPr>
      </p:pic>
      <p:pic>
        <p:nvPicPr>
          <p:cNvPr id="15" name="Picture 15">
            <a:extLst>
              <a:ext uri="{FF2B5EF4-FFF2-40B4-BE49-F238E27FC236}">
                <a16:creationId xmlns:a16="http://schemas.microsoft.com/office/drawing/2014/main" id="{D6370B24-095E-C3CC-0DCD-04097F2CCC33}"/>
              </a:ext>
            </a:extLst>
          </p:cNvPr>
          <p:cNvPicPr>
            <a:picLocks noChangeAspect="1"/>
          </p:cNvPicPr>
          <p:nvPr/>
        </p:nvPicPr>
        <p:blipFill>
          <a:blip r:embed="rId9"/>
          <a:stretch>
            <a:fillRect/>
          </a:stretch>
        </p:blipFill>
        <p:spPr>
          <a:xfrm flipH="1">
            <a:off x="730436" y="2790216"/>
            <a:ext cx="381000" cy="376926"/>
          </a:xfrm>
          <a:prstGeom prst="rect">
            <a:avLst/>
          </a:prstGeom>
        </p:spPr>
      </p:pic>
      <p:pic>
        <p:nvPicPr>
          <p:cNvPr id="16" name="Picture 16">
            <a:extLst>
              <a:ext uri="{FF2B5EF4-FFF2-40B4-BE49-F238E27FC236}">
                <a16:creationId xmlns:a16="http://schemas.microsoft.com/office/drawing/2014/main" id="{82C97194-800E-DE3D-0E8A-D61107D588AD}"/>
              </a:ext>
            </a:extLst>
          </p:cNvPr>
          <p:cNvPicPr>
            <a:picLocks noChangeAspect="1"/>
          </p:cNvPicPr>
          <p:nvPr/>
        </p:nvPicPr>
        <p:blipFill>
          <a:blip r:embed="rId10"/>
          <a:stretch>
            <a:fillRect/>
          </a:stretch>
        </p:blipFill>
        <p:spPr>
          <a:xfrm>
            <a:off x="567311" y="1928429"/>
            <a:ext cx="658092" cy="658092"/>
          </a:xfrm>
          <a:prstGeom prst="rect">
            <a:avLst/>
          </a:prstGeom>
        </p:spPr>
      </p:pic>
      <p:pic>
        <p:nvPicPr>
          <p:cNvPr id="18" name="Picture 18">
            <a:extLst>
              <a:ext uri="{FF2B5EF4-FFF2-40B4-BE49-F238E27FC236}">
                <a16:creationId xmlns:a16="http://schemas.microsoft.com/office/drawing/2014/main" id="{C5AD7BF3-7726-8503-1F3E-4C622DAD04AE}"/>
              </a:ext>
            </a:extLst>
          </p:cNvPr>
          <p:cNvPicPr>
            <a:picLocks noChangeAspect="1"/>
          </p:cNvPicPr>
          <p:nvPr/>
        </p:nvPicPr>
        <p:blipFill>
          <a:blip r:embed="rId11"/>
          <a:stretch>
            <a:fillRect/>
          </a:stretch>
        </p:blipFill>
        <p:spPr>
          <a:xfrm>
            <a:off x="588666" y="4115927"/>
            <a:ext cx="609193" cy="572519"/>
          </a:xfrm>
          <a:prstGeom prst="rect">
            <a:avLst/>
          </a:prstGeom>
        </p:spPr>
      </p:pic>
      <p:pic>
        <p:nvPicPr>
          <p:cNvPr id="19" name="Picture 19">
            <a:extLst>
              <a:ext uri="{FF2B5EF4-FFF2-40B4-BE49-F238E27FC236}">
                <a16:creationId xmlns:a16="http://schemas.microsoft.com/office/drawing/2014/main" id="{147D6942-5A10-1122-DC9A-F5F1C6B93897}"/>
              </a:ext>
            </a:extLst>
          </p:cNvPr>
          <p:cNvPicPr>
            <a:picLocks noChangeAspect="1"/>
          </p:cNvPicPr>
          <p:nvPr/>
        </p:nvPicPr>
        <p:blipFill>
          <a:blip r:embed="rId12"/>
          <a:stretch>
            <a:fillRect/>
          </a:stretch>
        </p:blipFill>
        <p:spPr>
          <a:xfrm rot="13560000">
            <a:off x="1773276" y="7417708"/>
            <a:ext cx="652683" cy="616009"/>
          </a:xfrm>
          <a:prstGeom prst="rect">
            <a:avLst/>
          </a:prstGeom>
        </p:spPr>
      </p:pic>
      <p:pic>
        <p:nvPicPr>
          <p:cNvPr id="22" name="Picture 22">
            <a:extLst>
              <a:ext uri="{FF2B5EF4-FFF2-40B4-BE49-F238E27FC236}">
                <a16:creationId xmlns:a16="http://schemas.microsoft.com/office/drawing/2014/main" id="{B95BDF39-94A6-4374-CF04-F8B84C23A246}"/>
              </a:ext>
            </a:extLst>
          </p:cNvPr>
          <p:cNvPicPr>
            <a:picLocks noChangeAspect="1"/>
          </p:cNvPicPr>
          <p:nvPr/>
        </p:nvPicPr>
        <p:blipFill>
          <a:blip r:embed="rId13"/>
          <a:stretch>
            <a:fillRect/>
          </a:stretch>
        </p:blipFill>
        <p:spPr>
          <a:xfrm>
            <a:off x="1987606" y="6448582"/>
            <a:ext cx="525983" cy="356219"/>
          </a:xfrm>
          <a:prstGeom prst="rect">
            <a:avLst/>
          </a:prstGeom>
        </p:spPr>
      </p:pic>
      <p:sp>
        <p:nvSpPr>
          <p:cNvPr id="26" name="TextBox 25">
            <a:extLst>
              <a:ext uri="{FF2B5EF4-FFF2-40B4-BE49-F238E27FC236}">
                <a16:creationId xmlns:a16="http://schemas.microsoft.com/office/drawing/2014/main" id="{22B9DBC9-0EFC-66AD-30CA-8E48232E95C3}"/>
              </a:ext>
            </a:extLst>
          </p:cNvPr>
          <p:cNvSpPr txBox="1"/>
          <p:nvPr/>
        </p:nvSpPr>
        <p:spPr>
          <a:xfrm>
            <a:off x="1958885" y="5153942"/>
            <a:ext cx="3422072" cy="39446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buChar char="•"/>
            </a:pPr>
            <a:r>
              <a:rPr lang="en-US" b="1" dirty="0">
                <a:solidFill>
                  <a:srgbClr val="990033"/>
                </a:solidFill>
                <a:latin typeface="Century Gothic"/>
                <a:cs typeface="Arial"/>
              </a:rPr>
              <a:t>Équipement</a:t>
            </a:r>
            <a:r>
              <a:rPr lang="en-US" dirty="0">
                <a:latin typeface="Century Gothic"/>
                <a:cs typeface="Arial"/>
              </a:rPr>
              <a:t>: ​​</a:t>
            </a:r>
            <a:endParaRPr lang="en-US" dirty="0">
              <a:cs typeface="Calibri" panose="020F0502020204030204"/>
            </a:endParaRPr>
          </a:p>
          <a:p>
            <a:pPr lvl="1">
              <a:lnSpc>
                <a:spcPct val="200000"/>
              </a:lnSpc>
              <a:buChar char="•"/>
            </a:pPr>
            <a:r>
              <a:rPr lang="en-US" dirty="0">
                <a:latin typeface="Century Gothic"/>
                <a:cs typeface="Arial"/>
              </a:rPr>
              <a:t>Banc de </a:t>
            </a:r>
            <a:r>
              <a:rPr lang="en-US" dirty="0" err="1">
                <a:latin typeface="Century Gothic"/>
                <a:cs typeface="Arial"/>
              </a:rPr>
              <a:t>bain</a:t>
            </a:r>
          </a:p>
          <a:p>
            <a:pPr lvl="1">
              <a:lnSpc>
                <a:spcPct val="200000"/>
              </a:lnSpc>
              <a:buChar char="•"/>
            </a:pPr>
            <a:r>
              <a:rPr lang="en-US" dirty="0" err="1">
                <a:latin typeface="Century Gothic"/>
                <a:cs typeface="Arial"/>
              </a:rPr>
              <a:t>Rehausser</a:t>
            </a:r>
            <a:r>
              <a:rPr lang="en-US" dirty="0">
                <a:latin typeface="Century Gothic"/>
                <a:cs typeface="Arial"/>
              </a:rPr>
              <a:t> de toilettes</a:t>
            </a:r>
          </a:p>
          <a:p>
            <a:pPr lvl="1">
              <a:lnSpc>
                <a:spcPct val="200000"/>
              </a:lnSpc>
              <a:buChar char="•"/>
            </a:pPr>
            <a:r>
              <a:rPr lang="en-US" dirty="0">
                <a:latin typeface="Century Gothic"/>
                <a:cs typeface="Arial"/>
              </a:rPr>
              <a:t>Barres d&lt;</a:t>
            </a:r>
            <a:r>
              <a:rPr lang="en-US" dirty="0" err="1">
                <a:latin typeface="Century Gothic"/>
                <a:cs typeface="Arial"/>
              </a:rPr>
              <a:t>appui</a:t>
            </a:r>
          </a:p>
          <a:p>
            <a:pPr lvl="1">
              <a:lnSpc>
                <a:spcPct val="200000"/>
              </a:lnSpc>
              <a:buChar char="•"/>
            </a:pPr>
            <a:r>
              <a:rPr lang="en-US" dirty="0">
                <a:latin typeface="Century Gothic"/>
                <a:cs typeface="Arial"/>
              </a:rPr>
              <a:t>Reacher​​</a:t>
            </a:r>
          </a:p>
          <a:p>
            <a:pPr lvl="1">
              <a:lnSpc>
                <a:spcPct val="200000"/>
              </a:lnSpc>
              <a:buFont typeface="Arial"/>
              <a:buChar char="•"/>
            </a:pPr>
            <a:r>
              <a:rPr lang="en-US" sz="2000" dirty="0" err="1">
                <a:latin typeface="Century Gothic"/>
                <a:cs typeface="Arial"/>
              </a:rPr>
              <a:t>Ustensils</a:t>
            </a:r>
            <a:r>
              <a:rPr lang="en-US" sz="2000" dirty="0">
                <a:latin typeface="Century Gothic"/>
                <a:cs typeface="Arial"/>
              </a:rPr>
              <a:t> </a:t>
            </a:r>
            <a:r>
              <a:rPr lang="en-US" sz="2000" dirty="0" err="1">
                <a:latin typeface="Century Gothic"/>
                <a:cs typeface="Arial"/>
              </a:rPr>
              <a:t>adapté</a:t>
            </a:r>
            <a:endParaRPr lang="en-US" sz="2000">
              <a:latin typeface="Century Gothic"/>
              <a:cs typeface="Arial"/>
            </a:endParaRPr>
          </a:p>
          <a:p>
            <a:pPr lvl="1">
              <a:lnSpc>
                <a:spcPct val="200000"/>
              </a:lnSpc>
              <a:buChar char="•"/>
            </a:pPr>
            <a:r>
              <a:rPr lang="en-US" dirty="0" err="1">
                <a:latin typeface="Century Gothic"/>
                <a:cs typeface="Arial"/>
              </a:rPr>
              <a:t>Fauteil</a:t>
            </a:r>
            <a:r>
              <a:rPr lang="en-US" dirty="0">
                <a:latin typeface="Century Gothic"/>
                <a:cs typeface="Arial"/>
              </a:rPr>
              <a:t> </a:t>
            </a:r>
            <a:r>
              <a:rPr lang="en-US" dirty="0" err="1">
                <a:latin typeface="Century Gothic"/>
                <a:cs typeface="Arial"/>
              </a:rPr>
              <a:t>roulant</a:t>
            </a:r>
            <a:endParaRPr lang="en-US" dirty="0">
              <a:latin typeface="Century Gothic"/>
              <a:cs typeface="Arial"/>
            </a:endParaRPr>
          </a:p>
        </p:txBody>
      </p:sp>
      <p:pic>
        <p:nvPicPr>
          <p:cNvPr id="28" name="Picture 28">
            <a:extLst>
              <a:ext uri="{FF2B5EF4-FFF2-40B4-BE49-F238E27FC236}">
                <a16:creationId xmlns:a16="http://schemas.microsoft.com/office/drawing/2014/main" id="{A8FE4D0B-D9CC-866E-0519-59EF578D03EB}"/>
              </a:ext>
            </a:extLst>
          </p:cNvPr>
          <p:cNvPicPr>
            <a:picLocks noChangeAspect="1"/>
          </p:cNvPicPr>
          <p:nvPr/>
        </p:nvPicPr>
        <p:blipFill>
          <a:blip r:embed="rId14"/>
          <a:stretch>
            <a:fillRect/>
          </a:stretch>
        </p:blipFill>
        <p:spPr>
          <a:xfrm>
            <a:off x="3688547" y="2784489"/>
            <a:ext cx="511397" cy="450274"/>
          </a:xfrm>
          <a:prstGeom prst="rect">
            <a:avLst/>
          </a:prstGeom>
        </p:spPr>
      </p:pic>
      <p:pic>
        <p:nvPicPr>
          <p:cNvPr id="29" name="Picture 29">
            <a:extLst>
              <a:ext uri="{FF2B5EF4-FFF2-40B4-BE49-F238E27FC236}">
                <a16:creationId xmlns:a16="http://schemas.microsoft.com/office/drawing/2014/main" id="{CA2D41EC-B63A-81B2-FC1E-C5F33822EE08}"/>
              </a:ext>
            </a:extLst>
          </p:cNvPr>
          <p:cNvPicPr>
            <a:picLocks noChangeAspect="1"/>
          </p:cNvPicPr>
          <p:nvPr/>
        </p:nvPicPr>
        <p:blipFill>
          <a:blip r:embed="rId15"/>
          <a:stretch>
            <a:fillRect/>
          </a:stretch>
        </p:blipFill>
        <p:spPr>
          <a:xfrm>
            <a:off x="3760600" y="3516026"/>
            <a:ext cx="474722" cy="462498"/>
          </a:xfrm>
          <a:prstGeom prst="rect">
            <a:avLst/>
          </a:prstGeom>
        </p:spPr>
      </p:pic>
      <p:pic>
        <p:nvPicPr>
          <p:cNvPr id="21" name="Picture 23">
            <a:extLst>
              <a:ext uri="{FF2B5EF4-FFF2-40B4-BE49-F238E27FC236}">
                <a16:creationId xmlns:a16="http://schemas.microsoft.com/office/drawing/2014/main" id="{543862F1-293B-9555-896D-6E2D81EBB576}"/>
              </a:ext>
            </a:extLst>
          </p:cNvPr>
          <p:cNvPicPr>
            <a:picLocks noChangeAspect="1"/>
          </p:cNvPicPr>
          <p:nvPr/>
        </p:nvPicPr>
        <p:blipFill>
          <a:blip r:embed="rId16"/>
          <a:stretch>
            <a:fillRect/>
          </a:stretch>
        </p:blipFill>
        <p:spPr>
          <a:xfrm>
            <a:off x="3439175" y="4618753"/>
            <a:ext cx="851687" cy="851687"/>
          </a:xfrm>
          <a:prstGeom prst="rect">
            <a:avLst/>
          </a:prstGeom>
        </p:spPr>
      </p:pic>
      <p:pic>
        <p:nvPicPr>
          <p:cNvPr id="13" name="Picture 19">
            <a:extLst>
              <a:ext uri="{FF2B5EF4-FFF2-40B4-BE49-F238E27FC236}">
                <a16:creationId xmlns:a16="http://schemas.microsoft.com/office/drawing/2014/main" id="{7A3CA90A-86DF-3165-EE28-1866A21F665A}"/>
              </a:ext>
            </a:extLst>
          </p:cNvPr>
          <p:cNvPicPr>
            <a:picLocks noChangeAspect="1"/>
          </p:cNvPicPr>
          <p:nvPr/>
        </p:nvPicPr>
        <p:blipFill>
          <a:blip r:embed="rId17"/>
          <a:stretch>
            <a:fillRect/>
          </a:stretch>
        </p:blipFill>
        <p:spPr>
          <a:xfrm>
            <a:off x="142119" y="4154277"/>
            <a:ext cx="523621" cy="535846"/>
          </a:xfrm>
          <a:prstGeom prst="rect">
            <a:avLst/>
          </a:prstGeom>
        </p:spPr>
      </p:pic>
      <p:pic>
        <p:nvPicPr>
          <p:cNvPr id="17" name="Picture 19">
            <a:extLst>
              <a:ext uri="{FF2B5EF4-FFF2-40B4-BE49-F238E27FC236}">
                <a16:creationId xmlns:a16="http://schemas.microsoft.com/office/drawing/2014/main" id="{303F2019-DA36-B0E1-8CF9-25315B58E372}"/>
              </a:ext>
            </a:extLst>
          </p:cNvPr>
          <p:cNvPicPr>
            <a:picLocks noChangeAspect="1"/>
          </p:cNvPicPr>
          <p:nvPr/>
        </p:nvPicPr>
        <p:blipFill>
          <a:blip r:embed="rId18"/>
          <a:stretch>
            <a:fillRect/>
          </a:stretch>
        </p:blipFill>
        <p:spPr>
          <a:xfrm>
            <a:off x="91953" y="3389476"/>
            <a:ext cx="574319" cy="612625"/>
          </a:xfrm>
          <a:prstGeom prst="rect">
            <a:avLst/>
          </a:prstGeom>
        </p:spPr>
      </p:pic>
      <p:pic>
        <p:nvPicPr>
          <p:cNvPr id="4" name="Picture 19">
            <a:extLst>
              <a:ext uri="{FF2B5EF4-FFF2-40B4-BE49-F238E27FC236}">
                <a16:creationId xmlns:a16="http://schemas.microsoft.com/office/drawing/2014/main" id="{7CD0FA03-8501-0CCB-CC8E-20420F9B17E3}"/>
              </a:ext>
            </a:extLst>
          </p:cNvPr>
          <p:cNvPicPr>
            <a:picLocks noChangeAspect="1"/>
          </p:cNvPicPr>
          <p:nvPr/>
        </p:nvPicPr>
        <p:blipFill>
          <a:blip r:embed="rId19"/>
          <a:stretch>
            <a:fillRect/>
          </a:stretch>
        </p:blipFill>
        <p:spPr>
          <a:xfrm>
            <a:off x="3703552" y="4079119"/>
            <a:ext cx="550334" cy="477762"/>
          </a:xfrm>
          <a:prstGeom prst="rect">
            <a:avLst/>
          </a:prstGeom>
        </p:spPr>
      </p:pic>
      <p:pic>
        <p:nvPicPr>
          <p:cNvPr id="20" name="Picture 23">
            <a:extLst>
              <a:ext uri="{FF2B5EF4-FFF2-40B4-BE49-F238E27FC236}">
                <a16:creationId xmlns:a16="http://schemas.microsoft.com/office/drawing/2014/main" id="{7C3567D5-D7CD-6EBD-F891-FF42475C9055}"/>
              </a:ext>
            </a:extLst>
          </p:cNvPr>
          <p:cNvPicPr>
            <a:picLocks noChangeAspect="1"/>
          </p:cNvPicPr>
          <p:nvPr/>
        </p:nvPicPr>
        <p:blipFill>
          <a:blip r:embed="rId20"/>
          <a:stretch>
            <a:fillRect/>
          </a:stretch>
        </p:blipFill>
        <p:spPr>
          <a:xfrm>
            <a:off x="3231838" y="4127499"/>
            <a:ext cx="586620" cy="562429"/>
          </a:xfrm>
          <a:prstGeom prst="rect">
            <a:avLst/>
          </a:prstGeom>
        </p:spPr>
      </p:pic>
      <p:pic>
        <p:nvPicPr>
          <p:cNvPr id="24" name="Picture 29">
            <a:extLst>
              <a:ext uri="{FF2B5EF4-FFF2-40B4-BE49-F238E27FC236}">
                <a16:creationId xmlns:a16="http://schemas.microsoft.com/office/drawing/2014/main" id="{A32E1404-73CE-754C-39EF-E2A008605E0F}"/>
              </a:ext>
            </a:extLst>
          </p:cNvPr>
          <p:cNvPicPr>
            <a:picLocks noChangeAspect="1"/>
          </p:cNvPicPr>
          <p:nvPr/>
        </p:nvPicPr>
        <p:blipFill>
          <a:blip r:embed="rId21"/>
          <a:stretch>
            <a:fillRect/>
          </a:stretch>
        </p:blipFill>
        <p:spPr>
          <a:xfrm>
            <a:off x="3316504" y="3510642"/>
            <a:ext cx="501953" cy="489858"/>
          </a:xfrm>
          <a:prstGeom prst="rect">
            <a:avLst/>
          </a:prstGeom>
        </p:spPr>
      </p:pic>
      <p:pic>
        <p:nvPicPr>
          <p:cNvPr id="30" name="Picture 30">
            <a:extLst>
              <a:ext uri="{FF2B5EF4-FFF2-40B4-BE49-F238E27FC236}">
                <a16:creationId xmlns:a16="http://schemas.microsoft.com/office/drawing/2014/main" id="{F82616CD-D595-39DD-6347-CBCC7CFE5D2D}"/>
              </a:ext>
            </a:extLst>
          </p:cNvPr>
          <p:cNvPicPr>
            <a:picLocks noChangeAspect="1"/>
          </p:cNvPicPr>
          <p:nvPr/>
        </p:nvPicPr>
        <p:blipFill>
          <a:blip r:embed="rId22"/>
          <a:stretch>
            <a:fillRect/>
          </a:stretch>
        </p:blipFill>
        <p:spPr>
          <a:xfrm>
            <a:off x="3945457" y="1986642"/>
            <a:ext cx="550334" cy="538239"/>
          </a:xfrm>
          <a:prstGeom prst="rect">
            <a:avLst/>
          </a:prstGeom>
        </p:spPr>
      </p:pic>
      <p:pic>
        <p:nvPicPr>
          <p:cNvPr id="32" name="Picture 32">
            <a:extLst>
              <a:ext uri="{FF2B5EF4-FFF2-40B4-BE49-F238E27FC236}">
                <a16:creationId xmlns:a16="http://schemas.microsoft.com/office/drawing/2014/main" id="{4582788C-9867-44D1-4F17-B0BE88D8CD5A}"/>
              </a:ext>
            </a:extLst>
          </p:cNvPr>
          <p:cNvPicPr>
            <a:picLocks noChangeAspect="1"/>
          </p:cNvPicPr>
          <p:nvPr/>
        </p:nvPicPr>
        <p:blipFill>
          <a:blip r:embed="rId23"/>
          <a:stretch>
            <a:fillRect/>
          </a:stretch>
        </p:blipFill>
        <p:spPr>
          <a:xfrm>
            <a:off x="3461647" y="2047119"/>
            <a:ext cx="489858" cy="477762"/>
          </a:xfrm>
          <a:prstGeom prst="rect">
            <a:avLst/>
          </a:prstGeom>
        </p:spPr>
      </p:pic>
      <p:pic>
        <p:nvPicPr>
          <p:cNvPr id="33" name="Picture 33">
            <a:extLst>
              <a:ext uri="{FF2B5EF4-FFF2-40B4-BE49-F238E27FC236}">
                <a16:creationId xmlns:a16="http://schemas.microsoft.com/office/drawing/2014/main" id="{5F43B0A5-F9A7-820A-C9DF-F5777B0F4651}"/>
              </a:ext>
            </a:extLst>
          </p:cNvPr>
          <p:cNvPicPr>
            <a:picLocks noChangeAspect="1"/>
          </p:cNvPicPr>
          <p:nvPr/>
        </p:nvPicPr>
        <p:blipFill>
          <a:blip r:embed="rId24"/>
          <a:stretch>
            <a:fillRect/>
          </a:stretch>
        </p:blipFill>
        <p:spPr>
          <a:xfrm flipH="1">
            <a:off x="184453" y="2083404"/>
            <a:ext cx="477762" cy="501953"/>
          </a:xfrm>
          <a:prstGeom prst="rect">
            <a:avLst/>
          </a:prstGeom>
        </p:spPr>
      </p:pic>
      <p:pic>
        <p:nvPicPr>
          <p:cNvPr id="35" name="Picture 35">
            <a:extLst>
              <a:ext uri="{FF2B5EF4-FFF2-40B4-BE49-F238E27FC236}">
                <a16:creationId xmlns:a16="http://schemas.microsoft.com/office/drawing/2014/main" id="{16D0A733-3D15-20B3-3977-B7BF7803167F}"/>
              </a:ext>
            </a:extLst>
          </p:cNvPr>
          <p:cNvPicPr>
            <a:picLocks noChangeAspect="1"/>
          </p:cNvPicPr>
          <p:nvPr/>
        </p:nvPicPr>
        <p:blipFill>
          <a:blip r:embed="rId25"/>
          <a:stretch>
            <a:fillRect/>
          </a:stretch>
        </p:blipFill>
        <p:spPr>
          <a:xfrm>
            <a:off x="238881" y="2784929"/>
            <a:ext cx="441477" cy="429381"/>
          </a:xfrm>
          <a:prstGeom prst="rect">
            <a:avLst/>
          </a:prstGeom>
        </p:spPr>
      </p:pic>
    </p:spTree>
    <p:extLst>
      <p:ext uri="{BB962C8B-B14F-4D97-AF65-F5344CB8AC3E}">
        <p14:creationId xmlns:p14="http://schemas.microsoft.com/office/powerpoint/2010/main" val="3464755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5A0D770D-45FE-9C14-DA45-D61D6D36AFD5}"/>
              </a:ext>
            </a:extLst>
          </p:cNvPr>
          <p:cNvSpPr txBox="1"/>
          <p:nvPr/>
        </p:nvSpPr>
        <p:spPr>
          <a:xfrm>
            <a:off x="398206" y="140110"/>
            <a:ext cx="6338119" cy="87870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500" b="1" err="1">
                <a:solidFill>
                  <a:srgbClr val="990033"/>
                </a:solidFill>
                <a:latin typeface="Century Gothic"/>
                <a:cs typeface="Arial"/>
              </a:rPr>
              <a:t>O</a:t>
            </a:r>
            <a:r>
              <a:rPr lang="en-CA" b="1" err="1">
                <a:solidFill>
                  <a:srgbClr val="990033"/>
                </a:solidFill>
                <a:latin typeface="Century Gothic"/>
                <a:cs typeface="Arial"/>
              </a:rPr>
              <a:t>rthophoniste</a:t>
            </a:r>
            <a:r>
              <a:rPr lang="en-CA" b="1">
                <a:solidFill>
                  <a:srgbClr val="990033"/>
                </a:solidFill>
                <a:latin typeface="Century Gothic"/>
                <a:cs typeface="Arial"/>
              </a:rPr>
              <a:t> </a:t>
            </a:r>
            <a:r>
              <a:rPr lang="en-CA" sz="2500" b="1">
                <a:solidFill>
                  <a:srgbClr val="990033"/>
                </a:solidFill>
                <a:latin typeface="Century Gothic"/>
                <a:cs typeface="Arial"/>
              </a:rPr>
              <a:t>(SLP)</a:t>
            </a:r>
            <a:r>
              <a:rPr lang="en-US" sz="2500">
                <a:solidFill>
                  <a:srgbClr val="990033"/>
                </a:solidFill>
                <a:latin typeface="Century Gothic"/>
                <a:cs typeface="Arial"/>
              </a:rPr>
              <a:t> </a:t>
            </a:r>
            <a:endParaRPr lang="en-US" sz="2500"/>
          </a:p>
          <a:p>
            <a:endParaRPr lang="en-US">
              <a:solidFill>
                <a:srgbClr val="990033"/>
              </a:solidFill>
              <a:latin typeface="Century Gothic"/>
              <a:cs typeface="Arial"/>
            </a:endParaRPr>
          </a:p>
          <a:p>
            <a:endParaRPr lang="en-US">
              <a:latin typeface="Century Gothic"/>
              <a:cs typeface="Arial"/>
            </a:endParaRPr>
          </a:p>
          <a:p>
            <a:endParaRPr lang="en-US">
              <a:latin typeface="Century Gothic"/>
              <a:cs typeface="Arial"/>
            </a:endParaRPr>
          </a:p>
          <a:p>
            <a:endParaRPr lang="en-US">
              <a:latin typeface="Century Gothic"/>
              <a:cs typeface="Arial"/>
            </a:endParaRPr>
          </a:p>
          <a:p>
            <a:endParaRPr lang="en-US">
              <a:latin typeface="Century Gothic"/>
              <a:cs typeface="Arial"/>
            </a:endParaRPr>
          </a:p>
          <a:p>
            <a:pPr lvl="2"/>
            <a:r>
              <a:rPr lang="en-US" b="1" u="sng" err="1">
                <a:latin typeface="Century Gothic"/>
                <a:cs typeface="Arial"/>
              </a:rPr>
              <a:t>Communiquer</a:t>
            </a:r>
            <a:r>
              <a:rPr lang="en-US" b="1" u="sng">
                <a:latin typeface="Century Gothic"/>
                <a:cs typeface="Arial"/>
              </a:rPr>
              <a:t>: </a:t>
            </a:r>
            <a:endParaRPr lang="en-US" b="1" u="sng">
              <a:latin typeface="Calibri" panose="020F0502020204030204"/>
              <a:cs typeface="Calibri" panose="020F0502020204030204"/>
            </a:endParaRPr>
          </a:p>
          <a:p>
            <a:pPr marL="1200150" lvl="2"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Parler</a:t>
            </a:r>
          </a:p>
          <a:p>
            <a:pPr marL="1657350" lvl="3" indent="-285750">
              <a:buFont typeface="Calibri"/>
              <a:buChar char="-"/>
            </a:pPr>
            <a:endParaRPr lang="en-US" b="1">
              <a:latin typeface="Century Gothic"/>
              <a:cs typeface="Arial"/>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err="1">
                <a:latin typeface="Century Gothic"/>
                <a:cs typeface="Calibri"/>
              </a:rPr>
              <a:t>Écouter</a:t>
            </a:r>
            <a:endParaRPr lang="en-US" b="1">
              <a:latin typeface="Century Gothic"/>
              <a:ea typeface="+mn-lt"/>
              <a:cs typeface="+mn-lt"/>
            </a:endParaRPr>
          </a:p>
          <a:p>
            <a:pPr marL="1657350" lvl="3" indent="-285750">
              <a:buFont typeface="Calibri"/>
              <a:buChar char="-"/>
            </a:pPr>
            <a:endParaRPr lang="en-US" b="1">
              <a:latin typeface="Century Gothic"/>
              <a:cs typeface="Arial"/>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Lire</a:t>
            </a:r>
          </a:p>
          <a:p>
            <a:pPr marL="1657350" lvl="3" indent="-285750">
              <a:buFont typeface="Calibri"/>
              <a:buChar char="-"/>
            </a:pPr>
            <a:endParaRPr lang="en-US" b="1">
              <a:latin typeface="Century Gothic"/>
              <a:cs typeface="Arial"/>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err="1">
                <a:latin typeface="Century Gothic"/>
                <a:ea typeface="+mn-lt"/>
                <a:cs typeface="+mn-lt"/>
              </a:rPr>
              <a:t>Écrire</a:t>
            </a:r>
            <a:endParaRPr lang="en-US" b="1">
              <a:latin typeface="Century Gothic"/>
              <a:ea typeface="+mn-lt"/>
              <a:cs typeface="+mn-lt"/>
            </a:endParaRPr>
          </a:p>
          <a:p>
            <a:pPr marL="1657350" lvl="3" indent="-285750">
              <a:buFont typeface="Calibri"/>
              <a:buChar char="-"/>
            </a:pPr>
            <a:endParaRPr lang="en-US" b="1">
              <a:latin typeface="Century Gothic"/>
              <a:cs typeface="Arial"/>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Attention, Concentration, </a:t>
            </a:r>
            <a:r>
              <a:rPr lang="en-US" b="1" err="1">
                <a:latin typeface="Century Gothic"/>
                <a:cs typeface="Arial"/>
              </a:rPr>
              <a:t>M</a:t>
            </a:r>
            <a:r>
              <a:rPr lang="en-US" b="1" err="1">
                <a:latin typeface="Century Gothic"/>
                <a:ea typeface="+mn-lt"/>
                <a:cs typeface="+mn-lt"/>
              </a:rPr>
              <a:t>émoire</a:t>
            </a:r>
            <a:r>
              <a:rPr lang="en-US" b="1">
                <a:latin typeface="Century Gothic"/>
                <a:ea typeface="+mn-lt"/>
                <a:cs typeface="+mn-lt"/>
              </a:rPr>
              <a:t>, Organization</a:t>
            </a:r>
          </a:p>
          <a:p>
            <a:pPr marL="1200150" lvl="2" indent="-285750">
              <a:buFont typeface="Calibri"/>
              <a:buChar char="-"/>
            </a:pPr>
            <a:endParaRPr lang="en-US">
              <a:latin typeface="Century Gothic"/>
              <a:cs typeface="Arial"/>
            </a:endParaRPr>
          </a:p>
          <a:p>
            <a:pPr lvl="2"/>
            <a:r>
              <a:rPr lang="en-US" b="1" u="sng">
                <a:latin typeface="Century Gothic"/>
                <a:cs typeface="Arial"/>
              </a:rPr>
              <a:t>Manger: </a:t>
            </a:r>
          </a:p>
          <a:p>
            <a:pPr marL="1200150" lvl="2"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Boire</a:t>
            </a:r>
            <a:endParaRPr lang="en-US">
              <a:latin typeface="Calibri" panose="020F0502020204030204"/>
              <a:cs typeface="Calibri" panose="020F0502020204030204"/>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err="1">
                <a:latin typeface="Century Gothic"/>
                <a:cs typeface="Arial"/>
              </a:rPr>
              <a:t>M</a:t>
            </a:r>
            <a:r>
              <a:rPr lang="en-US" b="1" err="1">
                <a:latin typeface="Century Gothic"/>
                <a:ea typeface="+mn-lt"/>
                <a:cs typeface="+mn-lt"/>
              </a:rPr>
              <a:t>âcher</a:t>
            </a:r>
            <a:endParaRPr lang="en-US" b="1">
              <a:latin typeface="Century Gothic"/>
              <a:ea typeface="+mn-lt"/>
              <a:cs typeface="+mn-lt"/>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err="1">
                <a:latin typeface="Century Gothic"/>
                <a:cs typeface="Arial"/>
              </a:rPr>
              <a:t>Avaler</a:t>
            </a:r>
          </a:p>
          <a:p>
            <a:pPr marL="1200150" lvl="2" indent="-285750">
              <a:buFont typeface="Calibri"/>
              <a:buChar char="-"/>
            </a:pPr>
            <a:endParaRPr lang="en-US">
              <a:latin typeface="Century Gothic"/>
              <a:cs typeface="Arial"/>
            </a:endParaRPr>
          </a:p>
        </p:txBody>
      </p:sp>
      <p:pic>
        <p:nvPicPr>
          <p:cNvPr id="10" name="Picture 9">
            <a:extLst>
              <a:ext uri="{FF2B5EF4-FFF2-40B4-BE49-F238E27FC236}">
                <a16:creationId xmlns:a16="http://schemas.microsoft.com/office/drawing/2014/main" id="{5F487EE2-523A-EB1D-7693-051CD77BFCB2}"/>
              </a:ext>
            </a:extLst>
          </p:cNvPr>
          <p:cNvPicPr>
            <a:picLocks noChangeAspect="1"/>
          </p:cNvPicPr>
          <p:nvPr/>
        </p:nvPicPr>
        <p:blipFill>
          <a:blip r:embed="rId2"/>
          <a:stretch>
            <a:fillRect/>
          </a:stretch>
        </p:blipFill>
        <p:spPr>
          <a:xfrm>
            <a:off x="1140561" y="7941999"/>
            <a:ext cx="502982" cy="512200"/>
          </a:xfrm>
          <a:prstGeom prst="rect">
            <a:avLst/>
          </a:prstGeom>
        </p:spPr>
      </p:pic>
      <p:pic>
        <p:nvPicPr>
          <p:cNvPr id="22" name="Picture 21">
            <a:extLst>
              <a:ext uri="{FF2B5EF4-FFF2-40B4-BE49-F238E27FC236}">
                <a16:creationId xmlns:a16="http://schemas.microsoft.com/office/drawing/2014/main" id="{732E4FF7-C79A-F3AB-F257-76AA0B3F5BD6}"/>
              </a:ext>
            </a:extLst>
          </p:cNvPr>
          <p:cNvPicPr>
            <a:picLocks noChangeAspect="1"/>
          </p:cNvPicPr>
          <p:nvPr/>
        </p:nvPicPr>
        <p:blipFill>
          <a:blip r:embed="rId3"/>
          <a:stretch>
            <a:fillRect/>
          </a:stretch>
        </p:blipFill>
        <p:spPr>
          <a:xfrm>
            <a:off x="805097" y="2977922"/>
            <a:ext cx="547842" cy="575495"/>
          </a:xfrm>
          <a:prstGeom prst="rect">
            <a:avLst/>
          </a:prstGeom>
        </p:spPr>
      </p:pic>
      <p:pic>
        <p:nvPicPr>
          <p:cNvPr id="23" name="Picture 22">
            <a:extLst>
              <a:ext uri="{FF2B5EF4-FFF2-40B4-BE49-F238E27FC236}">
                <a16:creationId xmlns:a16="http://schemas.microsoft.com/office/drawing/2014/main" id="{0CD1E365-0CF6-8BD2-D61C-8080D5B7A3A3}"/>
              </a:ext>
            </a:extLst>
          </p:cNvPr>
          <p:cNvPicPr>
            <a:picLocks noChangeAspect="1"/>
          </p:cNvPicPr>
          <p:nvPr/>
        </p:nvPicPr>
        <p:blipFill>
          <a:blip r:embed="rId4"/>
          <a:stretch>
            <a:fillRect/>
          </a:stretch>
        </p:blipFill>
        <p:spPr>
          <a:xfrm>
            <a:off x="922119" y="2417658"/>
            <a:ext cx="342834" cy="321393"/>
          </a:xfrm>
          <a:prstGeom prst="rect">
            <a:avLst/>
          </a:prstGeom>
        </p:spPr>
      </p:pic>
      <p:pic>
        <p:nvPicPr>
          <p:cNvPr id="25" name="Picture 24">
            <a:extLst>
              <a:ext uri="{FF2B5EF4-FFF2-40B4-BE49-F238E27FC236}">
                <a16:creationId xmlns:a16="http://schemas.microsoft.com/office/drawing/2014/main" id="{79F27A95-4D39-57D6-CD88-A17AAA1CA0F4}"/>
              </a:ext>
            </a:extLst>
          </p:cNvPr>
          <p:cNvPicPr>
            <a:picLocks noChangeAspect="1"/>
          </p:cNvPicPr>
          <p:nvPr/>
        </p:nvPicPr>
        <p:blipFill>
          <a:blip r:embed="rId5"/>
          <a:stretch>
            <a:fillRect/>
          </a:stretch>
        </p:blipFill>
        <p:spPr>
          <a:xfrm>
            <a:off x="534098" y="2387505"/>
            <a:ext cx="406150" cy="369279"/>
          </a:xfrm>
          <a:prstGeom prst="rect">
            <a:avLst/>
          </a:prstGeom>
        </p:spPr>
      </p:pic>
      <p:pic>
        <p:nvPicPr>
          <p:cNvPr id="26" name="Picture 25">
            <a:extLst>
              <a:ext uri="{FF2B5EF4-FFF2-40B4-BE49-F238E27FC236}">
                <a16:creationId xmlns:a16="http://schemas.microsoft.com/office/drawing/2014/main" id="{1E45574F-53BE-38AB-87EB-1CEAC9F3CF86}"/>
              </a:ext>
            </a:extLst>
          </p:cNvPr>
          <p:cNvPicPr>
            <a:picLocks noChangeAspect="1"/>
          </p:cNvPicPr>
          <p:nvPr/>
        </p:nvPicPr>
        <p:blipFill>
          <a:blip r:embed="rId6"/>
          <a:stretch>
            <a:fillRect/>
          </a:stretch>
        </p:blipFill>
        <p:spPr>
          <a:xfrm>
            <a:off x="1281038" y="2345167"/>
            <a:ext cx="490822" cy="466177"/>
          </a:xfrm>
          <a:prstGeom prst="rect">
            <a:avLst/>
          </a:prstGeom>
        </p:spPr>
      </p:pic>
      <p:pic>
        <p:nvPicPr>
          <p:cNvPr id="27" name="Picture 26">
            <a:extLst>
              <a:ext uri="{FF2B5EF4-FFF2-40B4-BE49-F238E27FC236}">
                <a16:creationId xmlns:a16="http://schemas.microsoft.com/office/drawing/2014/main" id="{98A6EF0D-D638-BE0D-BA0A-886085D8F614}"/>
              </a:ext>
            </a:extLst>
          </p:cNvPr>
          <p:cNvPicPr>
            <a:picLocks noChangeAspect="1"/>
          </p:cNvPicPr>
          <p:nvPr/>
        </p:nvPicPr>
        <p:blipFill>
          <a:blip r:embed="rId7"/>
          <a:stretch>
            <a:fillRect/>
          </a:stretch>
        </p:blipFill>
        <p:spPr>
          <a:xfrm flipH="1">
            <a:off x="524795" y="5648441"/>
            <a:ext cx="430734" cy="478263"/>
          </a:xfrm>
          <a:prstGeom prst="rect">
            <a:avLst/>
          </a:prstGeom>
        </p:spPr>
      </p:pic>
      <p:pic>
        <p:nvPicPr>
          <p:cNvPr id="28" name="Picture 27">
            <a:extLst>
              <a:ext uri="{FF2B5EF4-FFF2-40B4-BE49-F238E27FC236}">
                <a16:creationId xmlns:a16="http://schemas.microsoft.com/office/drawing/2014/main" id="{C9FE50AA-94F2-DCE5-172B-6715490228B9}"/>
              </a:ext>
            </a:extLst>
          </p:cNvPr>
          <p:cNvPicPr>
            <a:picLocks noChangeAspect="1"/>
          </p:cNvPicPr>
          <p:nvPr/>
        </p:nvPicPr>
        <p:blipFill>
          <a:blip r:embed="rId8"/>
          <a:stretch>
            <a:fillRect/>
          </a:stretch>
        </p:blipFill>
        <p:spPr>
          <a:xfrm>
            <a:off x="936129" y="4739015"/>
            <a:ext cx="479103" cy="491525"/>
          </a:xfrm>
          <a:prstGeom prst="rect">
            <a:avLst/>
          </a:prstGeom>
        </p:spPr>
      </p:pic>
      <p:pic>
        <p:nvPicPr>
          <p:cNvPr id="29" name="Picture 28">
            <a:extLst>
              <a:ext uri="{FF2B5EF4-FFF2-40B4-BE49-F238E27FC236}">
                <a16:creationId xmlns:a16="http://schemas.microsoft.com/office/drawing/2014/main" id="{1F1EF240-6290-1AB7-F1B2-1C0EDFE6BB3C}"/>
              </a:ext>
            </a:extLst>
          </p:cNvPr>
          <p:cNvPicPr>
            <a:picLocks noChangeAspect="1"/>
          </p:cNvPicPr>
          <p:nvPr/>
        </p:nvPicPr>
        <p:blipFill>
          <a:blip r:embed="rId9"/>
          <a:stretch>
            <a:fillRect/>
          </a:stretch>
        </p:blipFill>
        <p:spPr>
          <a:xfrm>
            <a:off x="1442758" y="3215521"/>
            <a:ext cx="354005" cy="344787"/>
          </a:xfrm>
          <a:prstGeom prst="rect">
            <a:avLst/>
          </a:prstGeom>
        </p:spPr>
      </p:pic>
      <p:pic>
        <p:nvPicPr>
          <p:cNvPr id="30" name="Picture 29">
            <a:extLst>
              <a:ext uri="{FF2B5EF4-FFF2-40B4-BE49-F238E27FC236}">
                <a16:creationId xmlns:a16="http://schemas.microsoft.com/office/drawing/2014/main" id="{8D241A18-7D3E-A7FA-F3B0-74D1DB86849E}"/>
              </a:ext>
            </a:extLst>
          </p:cNvPr>
          <p:cNvPicPr>
            <a:picLocks noChangeAspect="1"/>
          </p:cNvPicPr>
          <p:nvPr/>
        </p:nvPicPr>
        <p:blipFill>
          <a:blip r:embed="rId10"/>
          <a:stretch>
            <a:fillRect/>
          </a:stretch>
        </p:blipFill>
        <p:spPr>
          <a:xfrm>
            <a:off x="967581" y="3906727"/>
            <a:ext cx="394869" cy="413108"/>
          </a:xfrm>
          <a:prstGeom prst="rect">
            <a:avLst/>
          </a:prstGeom>
        </p:spPr>
      </p:pic>
      <p:pic>
        <p:nvPicPr>
          <p:cNvPr id="31" name="Picture 30">
            <a:extLst>
              <a:ext uri="{FF2B5EF4-FFF2-40B4-BE49-F238E27FC236}">
                <a16:creationId xmlns:a16="http://schemas.microsoft.com/office/drawing/2014/main" id="{553CB9F8-FACC-ECF4-A410-0E75AE9C55BA}"/>
              </a:ext>
            </a:extLst>
          </p:cNvPr>
          <p:cNvPicPr>
            <a:picLocks noChangeAspect="1"/>
          </p:cNvPicPr>
          <p:nvPr/>
        </p:nvPicPr>
        <p:blipFill>
          <a:blip r:embed="rId11"/>
          <a:stretch>
            <a:fillRect/>
          </a:stretch>
        </p:blipFill>
        <p:spPr>
          <a:xfrm>
            <a:off x="1400550" y="3905052"/>
            <a:ext cx="477630" cy="447169"/>
          </a:xfrm>
          <a:prstGeom prst="rect">
            <a:avLst/>
          </a:prstGeom>
        </p:spPr>
      </p:pic>
      <p:pic>
        <p:nvPicPr>
          <p:cNvPr id="32" name="Picture 31">
            <a:extLst>
              <a:ext uri="{FF2B5EF4-FFF2-40B4-BE49-F238E27FC236}">
                <a16:creationId xmlns:a16="http://schemas.microsoft.com/office/drawing/2014/main" id="{80833204-3E16-A411-DC2E-B2369E9EB941}"/>
              </a:ext>
            </a:extLst>
          </p:cNvPr>
          <p:cNvPicPr>
            <a:picLocks noChangeAspect="1"/>
          </p:cNvPicPr>
          <p:nvPr/>
        </p:nvPicPr>
        <p:blipFill>
          <a:blip r:embed="rId12"/>
          <a:stretch>
            <a:fillRect/>
          </a:stretch>
        </p:blipFill>
        <p:spPr>
          <a:xfrm>
            <a:off x="1211206" y="7377134"/>
            <a:ext cx="428821" cy="474909"/>
          </a:xfrm>
          <a:prstGeom prst="rect">
            <a:avLst/>
          </a:prstGeom>
        </p:spPr>
      </p:pic>
      <p:pic>
        <p:nvPicPr>
          <p:cNvPr id="33" name="Picture 32">
            <a:extLst>
              <a:ext uri="{FF2B5EF4-FFF2-40B4-BE49-F238E27FC236}">
                <a16:creationId xmlns:a16="http://schemas.microsoft.com/office/drawing/2014/main" id="{A371020E-F53F-F20F-BF37-F29901DF7CFC}"/>
              </a:ext>
            </a:extLst>
          </p:cNvPr>
          <p:cNvPicPr>
            <a:picLocks noChangeAspect="1"/>
          </p:cNvPicPr>
          <p:nvPr/>
        </p:nvPicPr>
        <p:blipFill>
          <a:blip r:embed="rId13"/>
          <a:stretch>
            <a:fillRect/>
          </a:stretch>
        </p:blipFill>
        <p:spPr>
          <a:xfrm>
            <a:off x="1132583" y="6632846"/>
            <a:ext cx="733734" cy="752169"/>
          </a:xfrm>
          <a:prstGeom prst="rect">
            <a:avLst/>
          </a:prstGeom>
        </p:spPr>
      </p:pic>
      <p:pic>
        <p:nvPicPr>
          <p:cNvPr id="34" name="Picture 33">
            <a:extLst>
              <a:ext uri="{FF2B5EF4-FFF2-40B4-BE49-F238E27FC236}">
                <a16:creationId xmlns:a16="http://schemas.microsoft.com/office/drawing/2014/main" id="{F6B95ED2-9B54-95C0-7F76-31A47C11529D}"/>
              </a:ext>
            </a:extLst>
          </p:cNvPr>
          <p:cNvPicPr>
            <a:picLocks noChangeAspect="1"/>
          </p:cNvPicPr>
          <p:nvPr/>
        </p:nvPicPr>
        <p:blipFill>
          <a:blip r:embed="rId14"/>
          <a:stretch>
            <a:fillRect/>
          </a:stretch>
        </p:blipFill>
        <p:spPr>
          <a:xfrm>
            <a:off x="1405625" y="4772279"/>
            <a:ext cx="499174" cy="486948"/>
          </a:xfrm>
          <a:prstGeom prst="rect">
            <a:avLst/>
          </a:prstGeom>
        </p:spPr>
      </p:pic>
      <p:sp>
        <p:nvSpPr>
          <p:cNvPr id="35" name="TextBox 19">
            <a:extLst>
              <a:ext uri="{FF2B5EF4-FFF2-40B4-BE49-F238E27FC236}">
                <a16:creationId xmlns:a16="http://schemas.microsoft.com/office/drawing/2014/main" id="{999A92A7-50FB-03B5-F6E2-61B9483D962A}"/>
              </a:ext>
            </a:extLst>
          </p:cNvPr>
          <p:cNvSpPr txBox="1"/>
          <p:nvPr/>
        </p:nvSpPr>
        <p:spPr>
          <a:xfrm>
            <a:off x="331961" y="658090"/>
            <a:ext cx="6211371" cy="87158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a:latin typeface="Century Gothic"/>
                <a:cs typeface="Segoe UI"/>
              </a:rPr>
              <a:t>Les </a:t>
            </a:r>
            <a:r>
              <a:rPr lang="en-US" b="1" err="1">
                <a:latin typeface="Century Gothic"/>
                <a:cs typeface="Segoe UI"/>
              </a:rPr>
              <a:t>orthophonistes</a:t>
            </a:r>
            <a:r>
              <a:rPr lang="en-US">
                <a:latin typeface="Century Gothic"/>
                <a:cs typeface="Segoe UI"/>
              </a:rPr>
              <a:t> </a:t>
            </a:r>
            <a:r>
              <a:rPr lang="en-US" err="1">
                <a:latin typeface="Century Gothic"/>
                <a:ea typeface="+mn-lt"/>
                <a:cs typeface="+mn-lt"/>
              </a:rPr>
              <a:t>traitent</a:t>
            </a:r>
            <a:r>
              <a:rPr lang="en-US">
                <a:latin typeface="Century Gothic"/>
                <a:ea typeface="+mn-lt"/>
                <a:cs typeface="+mn-lt"/>
              </a:rPr>
              <a:t> les </a:t>
            </a:r>
            <a:r>
              <a:rPr lang="en-US" err="1">
                <a:latin typeface="Century Gothic"/>
                <a:ea typeface="+mn-lt"/>
                <a:cs typeface="+mn-lt"/>
              </a:rPr>
              <a:t>difficultés</a:t>
            </a:r>
            <a:r>
              <a:rPr lang="en-US">
                <a:latin typeface="Century Gothic"/>
                <a:ea typeface="+mn-lt"/>
                <a:cs typeface="+mn-lt"/>
              </a:rPr>
              <a:t> de </a:t>
            </a:r>
            <a:r>
              <a:rPr lang="en-US" b="1">
                <a:latin typeface="Century Gothic"/>
                <a:ea typeface="+mn-lt"/>
                <a:cs typeface="+mn-lt"/>
              </a:rPr>
              <a:t>communication</a:t>
            </a:r>
            <a:r>
              <a:rPr lang="en-US">
                <a:latin typeface="Century Gothic"/>
                <a:ea typeface="+mn-lt"/>
                <a:cs typeface="+mn-lt"/>
              </a:rPr>
              <a:t> et de </a:t>
            </a:r>
            <a:r>
              <a:rPr lang="en-US" b="1" err="1">
                <a:latin typeface="Century Gothic"/>
                <a:ea typeface="+mn-lt"/>
                <a:cs typeface="+mn-lt"/>
              </a:rPr>
              <a:t>déglutition</a:t>
            </a:r>
            <a:r>
              <a:rPr lang="en-US">
                <a:latin typeface="Century Gothic"/>
                <a:cs typeface="Segoe UI"/>
              </a:rPr>
              <a:t>. ​</a:t>
            </a:r>
            <a:endParaRPr lang="en-US">
              <a:latin typeface="Century Gothic"/>
            </a:endParaRPr>
          </a:p>
        </p:txBody>
      </p:sp>
      <p:pic>
        <p:nvPicPr>
          <p:cNvPr id="36" name="Picture 35" descr="Icon&#10;&#10;Description automatically generated">
            <a:extLst>
              <a:ext uri="{FF2B5EF4-FFF2-40B4-BE49-F238E27FC236}">
                <a16:creationId xmlns:a16="http://schemas.microsoft.com/office/drawing/2014/main" id="{ACA06082-64B4-8D9F-B4D8-AB7BBC5BCDE1}"/>
              </a:ext>
            </a:extLst>
          </p:cNvPr>
          <p:cNvPicPr>
            <a:picLocks noChangeAspect="1"/>
          </p:cNvPicPr>
          <p:nvPr/>
        </p:nvPicPr>
        <p:blipFill>
          <a:blip r:embed="rId15"/>
          <a:stretch>
            <a:fillRect/>
          </a:stretch>
        </p:blipFill>
        <p:spPr>
          <a:xfrm>
            <a:off x="6230649" y="-3897"/>
            <a:ext cx="631248" cy="631248"/>
          </a:xfrm>
          <a:prstGeom prst="rect">
            <a:avLst/>
          </a:prstGeom>
        </p:spPr>
      </p:pic>
      <p:pic>
        <p:nvPicPr>
          <p:cNvPr id="37" name="Picture 36">
            <a:extLst>
              <a:ext uri="{FF2B5EF4-FFF2-40B4-BE49-F238E27FC236}">
                <a16:creationId xmlns:a16="http://schemas.microsoft.com/office/drawing/2014/main" id="{647CDC91-5F58-E5F7-398D-CFEFF9491AE2}"/>
              </a:ext>
            </a:extLst>
          </p:cNvPr>
          <p:cNvPicPr>
            <a:picLocks noChangeAspect="1"/>
          </p:cNvPicPr>
          <p:nvPr/>
        </p:nvPicPr>
        <p:blipFill>
          <a:blip r:embed="rId16"/>
          <a:stretch>
            <a:fillRect/>
          </a:stretch>
        </p:blipFill>
        <p:spPr>
          <a:xfrm>
            <a:off x="1390512" y="5586901"/>
            <a:ext cx="470342" cy="502797"/>
          </a:xfrm>
          <a:prstGeom prst="rect">
            <a:avLst/>
          </a:prstGeom>
        </p:spPr>
      </p:pic>
      <p:pic>
        <p:nvPicPr>
          <p:cNvPr id="38" name="Picture 37">
            <a:extLst>
              <a:ext uri="{FF2B5EF4-FFF2-40B4-BE49-F238E27FC236}">
                <a16:creationId xmlns:a16="http://schemas.microsoft.com/office/drawing/2014/main" id="{A9207A1B-3447-55F6-CF39-A6194EFA50B9}"/>
              </a:ext>
            </a:extLst>
          </p:cNvPr>
          <p:cNvPicPr>
            <a:picLocks noChangeAspect="1"/>
          </p:cNvPicPr>
          <p:nvPr/>
        </p:nvPicPr>
        <p:blipFill>
          <a:blip r:embed="rId17"/>
          <a:stretch>
            <a:fillRect/>
          </a:stretch>
        </p:blipFill>
        <p:spPr>
          <a:xfrm>
            <a:off x="972873" y="5612108"/>
            <a:ext cx="462499" cy="474723"/>
          </a:xfrm>
          <a:prstGeom prst="rect">
            <a:avLst/>
          </a:prstGeom>
        </p:spPr>
      </p:pic>
      <p:pic>
        <p:nvPicPr>
          <p:cNvPr id="42" name="Picture 41">
            <a:extLst>
              <a:ext uri="{FF2B5EF4-FFF2-40B4-BE49-F238E27FC236}">
                <a16:creationId xmlns:a16="http://schemas.microsoft.com/office/drawing/2014/main" id="{8C2DE4BF-EB1C-8249-6E7B-CA1A1503F898}"/>
              </a:ext>
            </a:extLst>
          </p:cNvPr>
          <p:cNvPicPr>
            <a:picLocks noChangeAspect="1"/>
          </p:cNvPicPr>
          <p:nvPr/>
        </p:nvPicPr>
        <p:blipFill>
          <a:blip r:embed="rId18"/>
          <a:stretch>
            <a:fillRect/>
          </a:stretch>
        </p:blipFill>
        <p:spPr>
          <a:xfrm>
            <a:off x="4789739" y="-9264"/>
            <a:ext cx="641452" cy="663325"/>
          </a:xfrm>
          <a:prstGeom prst="rect">
            <a:avLst/>
          </a:prstGeom>
        </p:spPr>
      </p:pic>
    </p:spTree>
    <p:extLst>
      <p:ext uri="{BB962C8B-B14F-4D97-AF65-F5344CB8AC3E}">
        <p14:creationId xmlns:p14="http://schemas.microsoft.com/office/powerpoint/2010/main" val="554191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a:extLst>
              <a:ext uri="{FF2B5EF4-FFF2-40B4-BE49-F238E27FC236}">
                <a16:creationId xmlns:a16="http://schemas.microsoft.com/office/drawing/2014/main" id="{0D6D7831-D94B-482B-1440-D2ACB2E895E2}"/>
              </a:ext>
            </a:extLst>
          </p:cNvPr>
          <p:cNvSpPr txBox="1"/>
          <p:nvPr/>
        </p:nvSpPr>
        <p:spPr>
          <a:xfrm>
            <a:off x="779216" y="2445893"/>
            <a:ext cx="6046313" cy="64633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990033"/>
              </a:solidFill>
              <a:latin typeface="Century Gothic"/>
              <a:cs typeface="Arial"/>
            </a:endParaRPr>
          </a:p>
          <a:p>
            <a:r>
              <a:rPr lang="en-US" err="1">
                <a:latin typeface="Century Gothic"/>
                <a:cs typeface="Arial"/>
              </a:rPr>
              <a:t>Votre</a:t>
            </a:r>
            <a:r>
              <a:rPr lang="en-US">
                <a:latin typeface="Century Gothic"/>
                <a:cs typeface="Arial"/>
              </a:rPr>
              <a:t> </a:t>
            </a:r>
            <a:r>
              <a:rPr lang="en-US" b="1" err="1">
                <a:latin typeface="Century Gothic"/>
                <a:cs typeface="Arial"/>
              </a:rPr>
              <a:t>travailleur</a:t>
            </a:r>
            <a:r>
              <a:rPr lang="en-US" b="1">
                <a:latin typeface="Century Gothic"/>
                <a:cs typeface="Arial"/>
              </a:rPr>
              <a:t> social</a:t>
            </a:r>
            <a:r>
              <a:rPr lang="en-US">
                <a:latin typeface="Century Gothic"/>
                <a:cs typeface="Arial"/>
              </a:rPr>
              <a:t> </a:t>
            </a:r>
            <a:r>
              <a:rPr lang="en-US" err="1">
                <a:latin typeface="Century Gothic"/>
                <a:cs typeface="Arial"/>
              </a:rPr>
              <a:t>peut</a:t>
            </a:r>
            <a:r>
              <a:rPr lang="en-US">
                <a:latin typeface="Century Gothic"/>
                <a:cs typeface="Arial"/>
              </a:rPr>
              <a:t> </a:t>
            </a:r>
            <a:r>
              <a:rPr lang="en-US" err="1">
                <a:latin typeface="Century Gothic"/>
                <a:cs typeface="Arial"/>
              </a:rPr>
              <a:t>vous</a:t>
            </a:r>
            <a:r>
              <a:rPr lang="en-US">
                <a:latin typeface="Century Gothic"/>
                <a:cs typeface="Arial"/>
              </a:rPr>
              <a:t> aider avec:</a:t>
            </a:r>
            <a:endParaRPr lang="en-US">
              <a:latin typeface="Century Gothic"/>
              <a:cs typeface="Calibri"/>
            </a:endParaRPr>
          </a:p>
          <a:p>
            <a:endParaRPr lang="en-US">
              <a:latin typeface="Century Gothic"/>
              <a:cs typeface="Arial"/>
            </a:endParaRPr>
          </a:p>
          <a:p>
            <a:endParaRPr lang="en-US">
              <a:latin typeface="Century Gothic"/>
              <a:cs typeface="Arial"/>
            </a:endParaRPr>
          </a:p>
          <a:p>
            <a:pPr marL="1657350" lvl="3" indent="-285750">
              <a:buFont typeface="Arial"/>
              <a:buChar char="•"/>
            </a:pPr>
            <a:r>
              <a:rPr lang="en-CA">
                <a:latin typeface="Century Gothic"/>
                <a:ea typeface="+mn-lt"/>
                <a:cs typeface="+mn-lt"/>
              </a:rPr>
              <a:t>Vous </a:t>
            </a:r>
            <a:r>
              <a:rPr lang="en-CA" b="1" err="1">
                <a:latin typeface="Century Gothic"/>
                <a:ea typeface="+mn-lt"/>
                <a:cs typeface="+mn-lt"/>
              </a:rPr>
              <a:t>apporter</a:t>
            </a:r>
            <a:r>
              <a:rPr lang="en-CA" b="1">
                <a:latin typeface="Century Gothic"/>
                <a:ea typeface="+mn-lt"/>
                <a:cs typeface="+mn-lt"/>
              </a:rPr>
              <a:t> un </a:t>
            </a:r>
            <a:r>
              <a:rPr lang="en-CA" b="1" err="1">
                <a:latin typeface="Century Gothic"/>
                <a:ea typeface="+mn-lt"/>
                <a:cs typeface="+mn-lt"/>
              </a:rPr>
              <a:t>soutien</a:t>
            </a:r>
            <a:r>
              <a:rPr lang="en-CA">
                <a:latin typeface="Century Gothic"/>
                <a:ea typeface="+mn-lt"/>
                <a:cs typeface="+mn-lt"/>
              </a:rPr>
              <a:t>, </a:t>
            </a:r>
            <a:r>
              <a:rPr lang="en-CA" b="1">
                <a:latin typeface="Century Gothic"/>
                <a:ea typeface="+mn-lt"/>
                <a:cs typeface="+mn-lt"/>
              </a:rPr>
              <a:t>à </a:t>
            </a:r>
            <a:r>
              <a:rPr lang="en-CA" b="1" err="1">
                <a:latin typeface="Century Gothic"/>
                <a:ea typeface="+mn-lt"/>
                <a:cs typeface="+mn-lt"/>
              </a:rPr>
              <a:t>vous</a:t>
            </a:r>
            <a:r>
              <a:rPr lang="en-CA">
                <a:latin typeface="Century Gothic"/>
                <a:ea typeface="+mn-lt"/>
                <a:cs typeface="+mn-lt"/>
              </a:rPr>
              <a:t> et </a:t>
            </a:r>
            <a:r>
              <a:rPr lang="en-CA" b="1">
                <a:latin typeface="Century Gothic"/>
                <a:ea typeface="+mn-lt"/>
                <a:cs typeface="+mn-lt"/>
              </a:rPr>
              <a:t>à </a:t>
            </a:r>
            <a:r>
              <a:rPr lang="en-CA" b="1" err="1">
                <a:latin typeface="Century Gothic"/>
                <a:ea typeface="+mn-lt"/>
                <a:cs typeface="+mn-lt"/>
              </a:rPr>
              <a:t>votre</a:t>
            </a:r>
            <a:r>
              <a:rPr lang="en-CA" b="1">
                <a:latin typeface="Century Gothic"/>
                <a:ea typeface="+mn-lt"/>
                <a:cs typeface="+mn-lt"/>
              </a:rPr>
              <a:t> </a:t>
            </a:r>
            <a:r>
              <a:rPr lang="en-CA" b="1" err="1">
                <a:latin typeface="Century Gothic"/>
                <a:ea typeface="+mn-lt"/>
                <a:cs typeface="+mn-lt"/>
              </a:rPr>
              <a:t>famille</a:t>
            </a:r>
            <a:endParaRPr lang="en-US" b="1">
              <a:latin typeface="Century Gothic"/>
              <a:ea typeface="Calibri"/>
              <a:cs typeface="Calibri"/>
            </a:endParaRPr>
          </a:p>
          <a:p>
            <a:pPr marL="1657350" lvl="3" indent="-285750">
              <a:buFont typeface="Arial"/>
              <a:buChar char="•"/>
            </a:pPr>
            <a:endParaRPr lang="en-US" b="1">
              <a:latin typeface="Century Gothic"/>
              <a:cs typeface="Arial"/>
            </a:endParaRPr>
          </a:p>
          <a:p>
            <a:pPr marL="1657350" lvl="3" indent="-285750">
              <a:buFont typeface="Arial"/>
              <a:buChar char="•"/>
            </a:pPr>
            <a:endParaRPr lang="en-US" b="1">
              <a:latin typeface="Century Gothic"/>
              <a:cs typeface="Arial"/>
            </a:endParaRPr>
          </a:p>
          <a:p>
            <a:pPr marL="1657350" lvl="3" indent="-285750">
              <a:buFont typeface="Arial"/>
              <a:buChar char="•"/>
            </a:pPr>
            <a:endParaRPr lang="en-US" b="1">
              <a:latin typeface="Century Gothic"/>
              <a:ea typeface="+mn-lt"/>
              <a:cs typeface="Arial"/>
            </a:endParaRPr>
          </a:p>
          <a:p>
            <a:pPr marL="1657350" lvl="3" indent="-285750">
              <a:buFont typeface="Arial"/>
              <a:buChar char="•"/>
            </a:pPr>
            <a:r>
              <a:rPr lang="en-CA" b="1" err="1">
                <a:latin typeface="Century Gothic"/>
                <a:ea typeface="+mn-lt"/>
                <a:cs typeface="+mn-lt"/>
              </a:rPr>
              <a:t>Planifier</a:t>
            </a:r>
            <a:r>
              <a:rPr lang="en-CA" b="1">
                <a:latin typeface="Century Gothic"/>
                <a:ea typeface="+mn-lt"/>
                <a:cs typeface="+mn-lt"/>
              </a:rPr>
              <a:t> la sortie</a:t>
            </a:r>
            <a:r>
              <a:rPr lang="en-CA">
                <a:latin typeface="Century Gothic"/>
                <a:ea typeface="+mn-lt"/>
                <a:cs typeface="+mn-lt"/>
              </a:rPr>
              <a:t> </a:t>
            </a:r>
            <a:r>
              <a:rPr lang="en-CA" err="1">
                <a:latin typeface="Century Gothic"/>
                <a:ea typeface="+mn-lt"/>
                <a:cs typeface="+mn-lt"/>
              </a:rPr>
              <a:t>en</a:t>
            </a:r>
            <a:r>
              <a:rPr lang="en-CA">
                <a:latin typeface="Century Gothic"/>
                <a:ea typeface="+mn-lt"/>
                <a:cs typeface="+mn-lt"/>
              </a:rPr>
              <a:t> </a:t>
            </a:r>
            <a:r>
              <a:rPr lang="en-CA" err="1">
                <a:latin typeface="Century Gothic"/>
                <a:ea typeface="+mn-lt"/>
                <a:cs typeface="+mn-lt"/>
              </a:rPr>
              <a:t>expliquant</a:t>
            </a:r>
            <a:r>
              <a:rPr lang="en-CA">
                <a:latin typeface="Century Gothic"/>
                <a:ea typeface="+mn-lt"/>
                <a:cs typeface="+mn-lt"/>
              </a:rPr>
              <a:t> les </a:t>
            </a:r>
            <a:r>
              <a:rPr lang="en-CA" b="1">
                <a:latin typeface="Century Gothic"/>
                <a:ea typeface="+mn-lt"/>
                <a:cs typeface="+mn-lt"/>
              </a:rPr>
              <a:t>options possibles</a:t>
            </a:r>
            <a:endParaRPr lang="en-CA" b="1">
              <a:latin typeface="Century Gothic"/>
              <a:ea typeface="Calibri"/>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endParaRPr lang="en-CA">
              <a:latin typeface="Century Gothic"/>
              <a:ea typeface="+mn-lt"/>
              <a:cs typeface="Segoe UI"/>
            </a:endParaRPr>
          </a:p>
          <a:p>
            <a:pPr marL="1657350" lvl="3" indent="-285750">
              <a:buFont typeface="Arial"/>
              <a:buChar char="•"/>
            </a:pPr>
            <a:r>
              <a:rPr lang="en-CA">
                <a:latin typeface="Century Gothic"/>
                <a:ea typeface="+mn-lt"/>
                <a:cs typeface="+mn-lt"/>
              </a:rPr>
              <a:t>Vous </a:t>
            </a:r>
            <a:r>
              <a:rPr lang="en-CA" err="1">
                <a:latin typeface="Century Gothic"/>
                <a:ea typeface="+mn-lt"/>
                <a:cs typeface="+mn-lt"/>
              </a:rPr>
              <a:t>mettre</a:t>
            </a:r>
            <a:r>
              <a:rPr lang="en-CA">
                <a:latin typeface="Century Gothic"/>
                <a:ea typeface="+mn-lt"/>
                <a:cs typeface="+mn-lt"/>
              </a:rPr>
              <a:t> </a:t>
            </a:r>
            <a:r>
              <a:rPr lang="en-CA" err="1">
                <a:latin typeface="Century Gothic"/>
                <a:ea typeface="+mn-lt"/>
                <a:cs typeface="+mn-lt"/>
              </a:rPr>
              <a:t>en</a:t>
            </a:r>
            <a:r>
              <a:rPr lang="en-CA">
                <a:latin typeface="Century Gothic"/>
                <a:ea typeface="+mn-lt"/>
                <a:cs typeface="+mn-lt"/>
              </a:rPr>
              <a:t> contact avec des </a:t>
            </a:r>
            <a:r>
              <a:rPr lang="en-CA" b="1">
                <a:latin typeface="Century Gothic"/>
                <a:ea typeface="+mn-lt"/>
                <a:cs typeface="+mn-lt"/>
              </a:rPr>
              <a:t>programmes </a:t>
            </a:r>
            <a:r>
              <a:rPr lang="en-CA" b="1" err="1">
                <a:latin typeface="Century Gothic"/>
                <a:ea typeface="+mn-lt"/>
                <a:cs typeface="+mn-lt"/>
              </a:rPr>
              <a:t>communautaires</a:t>
            </a:r>
            <a:endParaRPr lang="en-CA" b="1">
              <a:latin typeface="Century Gothic"/>
              <a:cs typeface="Segoe UI"/>
            </a:endParaRPr>
          </a:p>
          <a:p>
            <a:pPr marL="1657350" lvl="3" indent="-285750">
              <a:buFont typeface="Arial"/>
              <a:buChar char="•"/>
            </a:pPr>
            <a:endParaRPr lang="en-CA">
              <a:latin typeface="Century Gothic"/>
              <a:ea typeface="Calibri"/>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r>
              <a:rPr lang="en-CA">
                <a:latin typeface="Century Gothic"/>
                <a:ea typeface="+mn-lt"/>
                <a:cs typeface="+mn-lt"/>
              </a:rPr>
              <a:t>Demander des </a:t>
            </a:r>
            <a:r>
              <a:rPr lang="en-CA" b="1">
                <a:latin typeface="Century Gothic"/>
                <a:ea typeface="+mn-lt"/>
                <a:cs typeface="+mn-lt"/>
              </a:rPr>
              <a:t>aides </a:t>
            </a:r>
            <a:r>
              <a:rPr lang="en-CA" b="1" err="1">
                <a:latin typeface="Century Gothic"/>
                <a:ea typeface="+mn-lt"/>
                <a:cs typeface="+mn-lt"/>
              </a:rPr>
              <a:t>financières</a:t>
            </a:r>
            <a:endParaRPr lang="en-CA" b="1">
              <a:latin typeface="Century Gothic"/>
              <a:ea typeface="Calibri"/>
              <a:cs typeface="Calibri"/>
            </a:endParaRPr>
          </a:p>
          <a:p>
            <a:pPr marL="1657350" lvl="3" indent="-285750">
              <a:buFont typeface="Arial"/>
              <a:buChar char="•"/>
            </a:pPr>
            <a:endParaRPr lang="en-CA">
              <a:latin typeface="Century Gothic"/>
              <a:cs typeface="Calibri"/>
            </a:endParaRPr>
          </a:p>
          <a:p>
            <a:pPr marL="1657350" lvl="3" indent="-285750">
              <a:buFont typeface="Arial"/>
              <a:buChar char="•"/>
            </a:pPr>
            <a:endParaRPr lang="en-CA">
              <a:latin typeface="Century Gothic"/>
              <a:ea typeface="+mn-lt"/>
              <a:cs typeface="+mn-lt"/>
            </a:endParaRPr>
          </a:p>
          <a:p>
            <a:r>
              <a:rPr lang="en-US">
                <a:latin typeface="Century Gothic"/>
                <a:ea typeface="+mn-lt"/>
                <a:cs typeface="+mn-lt"/>
              </a:rPr>
              <a:t>Nous </a:t>
            </a:r>
            <a:r>
              <a:rPr lang="en-US" err="1">
                <a:latin typeface="Century Gothic"/>
                <a:ea typeface="+mn-lt"/>
                <a:cs typeface="+mn-lt"/>
              </a:rPr>
              <a:t>nous</a:t>
            </a:r>
            <a:r>
              <a:rPr lang="en-US">
                <a:latin typeface="Century Gothic"/>
                <a:ea typeface="+mn-lt"/>
                <a:cs typeface="+mn-lt"/>
              </a:rPr>
              <a:t> </a:t>
            </a:r>
            <a:r>
              <a:rPr lang="en-US" err="1">
                <a:latin typeface="Century Gothic"/>
                <a:ea typeface="+mn-lt"/>
                <a:cs typeface="+mn-lt"/>
              </a:rPr>
              <a:t>réjouissons</a:t>
            </a:r>
            <a:r>
              <a:rPr lang="en-US">
                <a:latin typeface="Century Gothic"/>
                <a:ea typeface="+mn-lt"/>
                <a:cs typeface="+mn-lt"/>
              </a:rPr>
              <a:t> de </a:t>
            </a:r>
            <a:r>
              <a:rPr lang="en-US" err="1">
                <a:latin typeface="Century Gothic"/>
                <a:ea typeface="+mn-lt"/>
                <a:cs typeface="+mn-lt"/>
              </a:rPr>
              <a:t>vous</a:t>
            </a:r>
            <a:r>
              <a:rPr lang="en-US">
                <a:latin typeface="Century Gothic"/>
                <a:ea typeface="+mn-lt"/>
                <a:cs typeface="+mn-lt"/>
              </a:rPr>
              <a:t> </a:t>
            </a:r>
            <a:r>
              <a:rPr lang="en-US" err="1">
                <a:latin typeface="Century Gothic"/>
                <a:ea typeface="+mn-lt"/>
                <a:cs typeface="+mn-lt"/>
              </a:rPr>
              <a:t>rencontrer</a:t>
            </a:r>
            <a:r>
              <a:rPr lang="en-US">
                <a:latin typeface="Century Gothic"/>
                <a:ea typeface="+mn-lt"/>
                <a:cs typeface="+mn-lt"/>
              </a:rPr>
              <a:t>! </a:t>
            </a:r>
            <a:endParaRPr lang="en-US">
              <a:latin typeface="Century Gothic"/>
              <a:cs typeface="Calibri"/>
            </a:endParaRPr>
          </a:p>
        </p:txBody>
      </p:sp>
      <p:pic>
        <p:nvPicPr>
          <p:cNvPr id="10" name="Picture 9" descr="Icon&#10;&#10;Description automatically generated">
            <a:extLst>
              <a:ext uri="{FF2B5EF4-FFF2-40B4-BE49-F238E27FC236}">
                <a16:creationId xmlns:a16="http://schemas.microsoft.com/office/drawing/2014/main" id="{47510016-FFD7-F7C4-B787-8A732FAD7E99}"/>
              </a:ext>
            </a:extLst>
          </p:cNvPr>
          <p:cNvPicPr>
            <a:picLocks noChangeAspect="1"/>
          </p:cNvPicPr>
          <p:nvPr/>
        </p:nvPicPr>
        <p:blipFill>
          <a:blip r:embed="rId2"/>
          <a:stretch>
            <a:fillRect/>
          </a:stretch>
        </p:blipFill>
        <p:spPr>
          <a:xfrm>
            <a:off x="5918922" y="-3897"/>
            <a:ext cx="942975" cy="942975"/>
          </a:xfrm>
          <a:prstGeom prst="rect">
            <a:avLst/>
          </a:prstGeom>
        </p:spPr>
      </p:pic>
      <p:pic>
        <p:nvPicPr>
          <p:cNvPr id="15" name="Picture 14">
            <a:extLst>
              <a:ext uri="{FF2B5EF4-FFF2-40B4-BE49-F238E27FC236}">
                <a16:creationId xmlns:a16="http://schemas.microsoft.com/office/drawing/2014/main" id="{7A3ED738-A950-3215-75B1-A4FF7A9B634B}"/>
              </a:ext>
            </a:extLst>
          </p:cNvPr>
          <p:cNvPicPr>
            <a:picLocks noChangeAspect="1"/>
          </p:cNvPicPr>
          <p:nvPr/>
        </p:nvPicPr>
        <p:blipFill>
          <a:blip r:embed="rId3"/>
          <a:stretch>
            <a:fillRect/>
          </a:stretch>
        </p:blipFill>
        <p:spPr>
          <a:xfrm>
            <a:off x="778393" y="3025383"/>
            <a:ext cx="1281546" cy="1281546"/>
          </a:xfrm>
          <a:prstGeom prst="rect">
            <a:avLst/>
          </a:prstGeom>
        </p:spPr>
      </p:pic>
      <p:pic>
        <p:nvPicPr>
          <p:cNvPr id="16" name="Picture 15">
            <a:extLst>
              <a:ext uri="{FF2B5EF4-FFF2-40B4-BE49-F238E27FC236}">
                <a16:creationId xmlns:a16="http://schemas.microsoft.com/office/drawing/2014/main" id="{C7AA7422-99E1-CA3B-94D9-0E65132A5FD3}"/>
              </a:ext>
            </a:extLst>
          </p:cNvPr>
          <p:cNvPicPr>
            <a:picLocks noChangeAspect="1"/>
          </p:cNvPicPr>
          <p:nvPr/>
        </p:nvPicPr>
        <p:blipFill>
          <a:blip r:embed="rId4"/>
          <a:stretch>
            <a:fillRect/>
          </a:stretch>
        </p:blipFill>
        <p:spPr>
          <a:xfrm>
            <a:off x="1041572" y="4478473"/>
            <a:ext cx="1087453" cy="1088311"/>
          </a:xfrm>
          <a:prstGeom prst="rect">
            <a:avLst/>
          </a:prstGeom>
        </p:spPr>
      </p:pic>
      <p:pic>
        <p:nvPicPr>
          <p:cNvPr id="17" name="Picture 16">
            <a:extLst>
              <a:ext uri="{FF2B5EF4-FFF2-40B4-BE49-F238E27FC236}">
                <a16:creationId xmlns:a16="http://schemas.microsoft.com/office/drawing/2014/main" id="{6D754D4D-D17F-3DAE-386D-719F8A04F9C9}"/>
              </a:ext>
            </a:extLst>
          </p:cNvPr>
          <p:cNvPicPr>
            <a:picLocks noChangeAspect="1"/>
          </p:cNvPicPr>
          <p:nvPr/>
        </p:nvPicPr>
        <p:blipFill>
          <a:blip r:embed="rId5"/>
          <a:stretch>
            <a:fillRect/>
          </a:stretch>
        </p:blipFill>
        <p:spPr>
          <a:xfrm>
            <a:off x="216061" y="4639030"/>
            <a:ext cx="755888" cy="768114"/>
          </a:xfrm>
          <a:prstGeom prst="rect">
            <a:avLst/>
          </a:prstGeom>
        </p:spPr>
      </p:pic>
      <p:pic>
        <p:nvPicPr>
          <p:cNvPr id="18" name="Picture 17">
            <a:extLst>
              <a:ext uri="{FF2B5EF4-FFF2-40B4-BE49-F238E27FC236}">
                <a16:creationId xmlns:a16="http://schemas.microsoft.com/office/drawing/2014/main" id="{7680ED71-B461-4BC9-706B-2329429247A9}"/>
              </a:ext>
            </a:extLst>
          </p:cNvPr>
          <p:cNvPicPr>
            <a:picLocks noChangeAspect="1"/>
          </p:cNvPicPr>
          <p:nvPr/>
        </p:nvPicPr>
        <p:blipFill>
          <a:blip r:embed="rId6"/>
          <a:stretch>
            <a:fillRect/>
          </a:stretch>
        </p:blipFill>
        <p:spPr>
          <a:xfrm>
            <a:off x="130489" y="5751469"/>
            <a:ext cx="988156" cy="988156"/>
          </a:xfrm>
          <a:prstGeom prst="rect">
            <a:avLst/>
          </a:prstGeom>
        </p:spPr>
      </p:pic>
      <p:pic>
        <p:nvPicPr>
          <p:cNvPr id="19" name="Picture 18">
            <a:extLst>
              <a:ext uri="{FF2B5EF4-FFF2-40B4-BE49-F238E27FC236}">
                <a16:creationId xmlns:a16="http://schemas.microsoft.com/office/drawing/2014/main" id="{6794AEAB-7B7D-3953-E77C-F5838F58CA79}"/>
              </a:ext>
            </a:extLst>
          </p:cNvPr>
          <p:cNvPicPr>
            <a:picLocks noChangeAspect="1"/>
          </p:cNvPicPr>
          <p:nvPr/>
        </p:nvPicPr>
        <p:blipFill>
          <a:blip r:embed="rId7"/>
          <a:stretch>
            <a:fillRect/>
          </a:stretch>
        </p:blipFill>
        <p:spPr>
          <a:xfrm>
            <a:off x="1056094" y="5637985"/>
            <a:ext cx="1043982" cy="1056206"/>
          </a:xfrm>
          <a:prstGeom prst="rect">
            <a:avLst/>
          </a:prstGeom>
        </p:spPr>
      </p:pic>
      <p:pic>
        <p:nvPicPr>
          <p:cNvPr id="20" name="Picture 19">
            <a:extLst>
              <a:ext uri="{FF2B5EF4-FFF2-40B4-BE49-F238E27FC236}">
                <a16:creationId xmlns:a16="http://schemas.microsoft.com/office/drawing/2014/main" id="{D584E3A2-9421-3B3B-94B4-14DD34C8998E}"/>
              </a:ext>
            </a:extLst>
          </p:cNvPr>
          <p:cNvPicPr>
            <a:picLocks noChangeAspect="1"/>
          </p:cNvPicPr>
          <p:nvPr/>
        </p:nvPicPr>
        <p:blipFill>
          <a:blip r:embed="rId8"/>
          <a:stretch>
            <a:fillRect/>
          </a:stretch>
        </p:blipFill>
        <p:spPr>
          <a:xfrm>
            <a:off x="41453" y="7080487"/>
            <a:ext cx="1141778" cy="1178452"/>
          </a:xfrm>
          <a:prstGeom prst="rect">
            <a:avLst/>
          </a:prstGeom>
        </p:spPr>
      </p:pic>
      <p:pic>
        <p:nvPicPr>
          <p:cNvPr id="21" name="Picture 20">
            <a:extLst>
              <a:ext uri="{FF2B5EF4-FFF2-40B4-BE49-F238E27FC236}">
                <a16:creationId xmlns:a16="http://schemas.microsoft.com/office/drawing/2014/main" id="{C3562B76-A1A2-8150-9CB5-83B3DFCE9700}"/>
              </a:ext>
            </a:extLst>
          </p:cNvPr>
          <p:cNvPicPr>
            <a:picLocks noChangeAspect="1"/>
          </p:cNvPicPr>
          <p:nvPr/>
        </p:nvPicPr>
        <p:blipFill>
          <a:blip r:embed="rId9"/>
          <a:stretch>
            <a:fillRect/>
          </a:stretch>
        </p:blipFill>
        <p:spPr>
          <a:xfrm>
            <a:off x="1047333" y="7169522"/>
            <a:ext cx="951482" cy="988156"/>
          </a:xfrm>
          <a:prstGeom prst="rect">
            <a:avLst/>
          </a:prstGeom>
        </p:spPr>
      </p:pic>
      <p:pic>
        <p:nvPicPr>
          <p:cNvPr id="22" name="Picture 21">
            <a:extLst>
              <a:ext uri="{FF2B5EF4-FFF2-40B4-BE49-F238E27FC236}">
                <a16:creationId xmlns:a16="http://schemas.microsoft.com/office/drawing/2014/main" id="{705F7BDC-F392-9A5E-4E1F-F9F43078E40F}"/>
              </a:ext>
            </a:extLst>
          </p:cNvPr>
          <p:cNvPicPr>
            <a:picLocks noChangeAspect="1"/>
          </p:cNvPicPr>
          <p:nvPr/>
        </p:nvPicPr>
        <p:blipFill>
          <a:blip r:embed="rId4"/>
          <a:stretch>
            <a:fillRect/>
          </a:stretch>
        </p:blipFill>
        <p:spPr>
          <a:xfrm>
            <a:off x="3319722" y="59610"/>
            <a:ext cx="830737" cy="831595"/>
          </a:xfrm>
          <a:prstGeom prst="rect">
            <a:avLst/>
          </a:prstGeom>
        </p:spPr>
      </p:pic>
      <p:sp>
        <p:nvSpPr>
          <p:cNvPr id="23" name="TextBox 1">
            <a:extLst>
              <a:ext uri="{FF2B5EF4-FFF2-40B4-BE49-F238E27FC236}">
                <a16:creationId xmlns:a16="http://schemas.microsoft.com/office/drawing/2014/main" id="{C8A5ABAB-E86C-5AAB-6C42-5917FDD1F2D6}"/>
              </a:ext>
            </a:extLst>
          </p:cNvPr>
          <p:cNvSpPr txBox="1"/>
          <p:nvPr/>
        </p:nvSpPr>
        <p:spPr>
          <a:xfrm>
            <a:off x="139436" y="742605"/>
            <a:ext cx="6636427" cy="17014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atin typeface="Century Gothic"/>
                <a:cs typeface="Segoe UI"/>
              </a:rPr>
              <a:t>​</a:t>
            </a:r>
            <a:r>
              <a:rPr lang="en-CA">
                <a:latin typeface="Century Gothic"/>
                <a:ea typeface="+mn-lt"/>
                <a:cs typeface="+mn-lt"/>
              </a:rPr>
              <a:t>Les </a:t>
            </a:r>
            <a:r>
              <a:rPr lang="en-CA" err="1">
                <a:latin typeface="Century Gothic"/>
                <a:ea typeface="+mn-lt"/>
                <a:cs typeface="+mn-lt"/>
              </a:rPr>
              <a:t>travailleurs</a:t>
            </a:r>
            <a:r>
              <a:rPr lang="en-CA">
                <a:latin typeface="Century Gothic"/>
                <a:ea typeface="+mn-lt"/>
                <a:cs typeface="+mn-lt"/>
              </a:rPr>
              <a:t> </a:t>
            </a:r>
            <a:r>
              <a:rPr lang="en-CA" err="1">
                <a:latin typeface="Century Gothic"/>
                <a:ea typeface="+mn-lt"/>
                <a:cs typeface="+mn-lt"/>
              </a:rPr>
              <a:t>sociaux</a:t>
            </a:r>
            <a:r>
              <a:rPr lang="en-CA">
                <a:latin typeface="Century Gothic"/>
                <a:ea typeface="+mn-lt"/>
                <a:cs typeface="+mn-lt"/>
              </a:rPr>
              <a:t> </a:t>
            </a:r>
            <a:r>
              <a:rPr lang="en-CA" err="1">
                <a:latin typeface="Century Gothic"/>
                <a:ea typeface="+mn-lt"/>
                <a:cs typeface="+mn-lt"/>
              </a:rPr>
              <a:t>apportent</a:t>
            </a:r>
            <a:r>
              <a:rPr lang="en-CA">
                <a:latin typeface="Century Gothic"/>
                <a:ea typeface="+mn-lt"/>
                <a:cs typeface="+mn-lt"/>
              </a:rPr>
              <a:t> un </a:t>
            </a:r>
            <a:r>
              <a:rPr lang="en-CA" b="1" err="1">
                <a:latin typeface="Century Gothic"/>
                <a:ea typeface="+mn-lt"/>
                <a:cs typeface="+mn-lt"/>
              </a:rPr>
              <a:t>soutien</a:t>
            </a:r>
            <a:r>
              <a:rPr lang="en-CA" b="1">
                <a:latin typeface="Century Gothic"/>
                <a:ea typeface="+mn-lt"/>
                <a:cs typeface="+mn-lt"/>
              </a:rPr>
              <a:t> mental</a:t>
            </a:r>
            <a:r>
              <a:rPr lang="en-CA">
                <a:latin typeface="Century Gothic"/>
                <a:ea typeface="+mn-lt"/>
                <a:cs typeface="+mn-lt"/>
              </a:rPr>
              <a:t>, </a:t>
            </a:r>
            <a:r>
              <a:rPr lang="en-CA" b="1">
                <a:latin typeface="Century Gothic"/>
                <a:ea typeface="+mn-lt"/>
                <a:cs typeface="+mn-lt"/>
              </a:rPr>
              <a:t>spirituel </a:t>
            </a:r>
            <a:r>
              <a:rPr lang="en-CA">
                <a:latin typeface="Century Gothic"/>
                <a:ea typeface="+mn-lt"/>
                <a:cs typeface="+mn-lt"/>
              </a:rPr>
              <a:t>et </a:t>
            </a:r>
            <a:r>
              <a:rPr lang="en-CA" b="1">
                <a:latin typeface="Century Gothic"/>
                <a:ea typeface="+mn-lt"/>
                <a:cs typeface="+mn-lt"/>
              </a:rPr>
              <a:t>social </a:t>
            </a:r>
            <a:r>
              <a:rPr lang="en-CA">
                <a:latin typeface="Century Gothic"/>
                <a:ea typeface="+mn-lt"/>
                <a:cs typeface="+mn-lt"/>
              </a:rPr>
              <a:t>aux patients et à </a:t>
            </a:r>
            <a:r>
              <a:rPr lang="en-CA" err="1">
                <a:latin typeface="Century Gothic"/>
                <a:ea typeface="+mn-lt"/>
                <a:cs typeface="+mn-lt"/>
              </a:rPr>
              <a:t>leurs</a:t>
            </a:r>
            <a:r>
              <a:rPr lang="en-CA">
                <a:latin typeface="Century Gothic"/>
                <a:ea typeface="+mn-lt"/>
                <a:cs typeface="+mn-lt"/>
              </a:rPr>
              <a:t> </a:t>
            </a:r>
            <a:r>
              <a:rPr lang="en-CA" err="1">
                <a:latin typeface="Century Gothic"/>
                <a:ea typeface="+mn-lt"/>
                <a:cs typeface="+mn-lt"/>
              </a:rPr>
              <a:t>familles</a:t>
            </a:r>
            <a:r>
              <a:rPr lang="en-CA">
                <a:latin typeface="Century Gothic"/>
                <a:ea typeface="+mn-lt"/>
                <a:cs typeface="+mn-lt"/>
              </a:rPr>
              <a:t>. </a:t>
            </a:r>
            <a:r>
              <a:rPr lang="en-CA" err="1">
                <a:latin typeface="Century Gothic"/>
                <a:ea typeface="+mn-lt"/>
                <a:cs typeface="+mn-lt"/>
              </a:rPr>
              <a:t>Votre</a:t>
            </a:r>
            <a:r>
              <a:rPr lang="en-CA">
                <a:latin typeface="Century Gothic"/>
                <a:ea typeface="+mn-lt"/>
                <a:cs typeface="+mn-lt"/>
              </a:rPr>
              <a:t> assistant social </a:t>
            </a:r>
            <a:r>
              <a:rPr lang="en-CA" err="1">
                <a:latin typeface="Century Gothic"/>
                <a:ea typeface="+mn-lt"/>
                <a:cs typeface="+mn-lt"/>
              </a:rPr>
              <a:t>vous</a:t>
            </a:r>
            <a:r>
              <a:rPr lang="en-CA">
                <a:latin typeface="Century Gothic"/>
                <a:ea typeface="+mn-lt"/>
                <a:cs typeface="+mn-lt"/>
              </a:rPr>
              <a:t> </a:t>
            </a:r>
            <a:r>
              <a:rPr lang="en-CA" err="1">
                <a:latin typeface="Century Gothic"/>
                <a:ea typeface="+mn-lt"/>
                <a:cs typeface="+mn-lt"/>
              </a:rPr>
              <a:t>aidera</a:t>
            </a:r>
            <a:r>
              <a:rPr lang="en-CA">
                <a:latin typeface="Century Gothic"/>
                <a:ea typeface="+mn-lt"/>
                <a:cs typeface="+mn-lt"/>
              </a:rPr>
              <a:t> à </a:t>
            </a:r>
            <a:r>
              <a:rPr lang="en-CA" b="1">
                <a:latin typeface="Century Gothic"/>
                <a:ea typeface="+mn-lt"/>
                <a:cs typeface="+mn-lt"/>
              </a:rPr>
              <a:t>organiser les </a:t>
            </a:r>
            <a:r>
              <a:rPr lang="en-CA" b="1" err="1">
                <a:latin typeface="Century Gothic"/>
                <a:ea typeface="+mn-lt"/>
                <a:cs typeface="+mn-lt"/>
              </a:rPr>
              <a:t>prochaines</a:t>
            </a:r>
            <a:r>
              <a:rPr lang="en-CA" b="1">
                <a:latin typeface="Century Gothic"/>
                <a:ea typeface="+mn-lt"/>
                <a:cs typeface="+mn-lt"/>
              </a:rPr>
              <a:t> étapes </a:t>
            </a:r>
            <a:r>
              <a:rPr lang="en-CA">
                <a:latin typeface="Century Gothic"/>
                <a:ea typeface="+mn-lt"/>
                <a:cs typeface="+mn-lt"/>
              </a:rPr>
              <a:t>de </a:t>
            </a:r>
            <a:r>
              <a:rPr lang="en-CA" err="1">
                <a:latin typeface="Century Gothic"/>
                <a:ea typeface="+mn-lt"/>
                <a:cs typeface="+mn-lt"/>
              </a:rPr>
              <a:t>votre</a:t>
            </a:r>
            <a:r>
              <a:rPr lang="en-CA">
                <a:latin typeface="Century Gothic"/>
                <a:ea typeface="+mn-lt"/>
                <a:cs typeface="+mn-lt"/>
              </a:rPr>
              <a:t> </a:t>
            </a:r>
            <a:r>
              <a:rPr lang="en-CA" b="1">
                <a:latin typeface="Century Gothic"/>
                <a:ea typeface="+mn-lt"/>
                <a:cs typeface="+mn-lt"/>
              </a:rPr>
              <a:t>sortie de </a:t>
            </a:r>
            <a:r>
              <a:rPr lang="en-CA" b="1" err="1">
                <a:latin typeface="Century Gothic"/>
                <a:ea typeface="+mn-lt"/>
                <a:cs typeface="+mn-lt"/>
              </a:rPr>
              <a:t>l'hôpital</a:t>
            </a:r>
            <a:r>
              <a:rPr lang="en-CA" b="1">
                <a:latin typeface="Century Gothic"/>
                <a:ea typeface="+mn-lt"/>
                <a:cs typeface="+mn-lt"/>
              </a:rPr>
              <a:t>.</a:t>
            </a:r>
            <a:endParaRPr lang="en-US" b="1">
              <a:latin typeface="Century Gothic"/>
              <a:cs typeface="Calibri"/>
            </a:endParaRPr>
          </a:p>
        </p:txBody>
      </p:sp>
      <p:sp>
        <p:nvSpPr>
          <p:cNvPr id="24" name="TextBox 9">
            <a:extLst>
              <a:ext uri="{FF2B5EF4-FFF2-40B4-BE49-F238E27FC236}">
                <a16:creationId xmlns:a16="http://schemas.microsoft.com/office/drawing/2014/main" id="{CE7F49BF-0531-97B3-88E3-AD877C4BC0B6}"/>
              </a:ext>
            </a:extLst>
          </p:cNvPr>
          <p:cNvSpPr txBox="1"/>
          <p:nvPr/>
        </p:nvSpPr>
        <p:spPr>
          <a:xfrm>
            <a:off x="346093" y="205612"/>
            <a:ext cx="2973077" cy="7540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500" b="1" err="1">
                <a:solidFill>
                  <a:srgbClr val="990033"/>
                </a:solidFill>
                <a:latin typeface="Century Gothic"/>
              </a:rPr>
              <a:t>T</a:t>
            </a:r>
            <a:r>
              <a:rPr lang="en-CA" b="1" err="1">
                <a:solidFill>
                  <a:srgbClr val="990033"/>
                </a:solidFill>
                <a:latin typeface="Century Gothic"/>
              </a:rPr>
              <a:t>ravailleur</a:t>
            </a:r>
            <a:r>
              <a:rPr lang="en-CA" b="1">
                <a:solidFill>
                  <a:srgbClr val="990033"/>
                </a:solidFill>
                <a:latin typeface="Century Gothic"/>
              </a:rPr>
              <a:t> </a:t>
            </a:r>
            <a:r>
              <a:rPr lang="en-CA" sz="2500" b="1">
                <a:solidFill>
                  <a:srgbClr val="990033"/>
                </a:solidFill>
                <a:latin typeface="Century Gothic"/>
              </a:rPr>
              <a:t>S</a:t>
            </a:r>
            <a:r>
              <a:rPr lang="en-CA" b="1">
                <a:solidFill>
                  <a:srgbClr val="990033"/>
                </a:solidFill>
                <a:latin typeface="Century Gothic"/>
              </a:rPr>
              <a:t>ocial </a:t>
            </a:r>
            <a:r>
              <a:rPr lang="en-CA" sz="2500" b="1">
                <a:solidFill>
                  <a:srgbClr val="990033"/>
                </a:solidFill>
                <a:latin typeface="Century Gothic"/>
              </a:rPr>
              <a:t>(SW) </a:t>
            </a:r>
            <a:r>
              <a:rPr lang="en-US">
                <a:solidFill>
                  <a:srgbClr val="990033"/>
                </a:solidFill>
                <a:latin typeface="Century Gothic"/>
              </a:rPr>
              <a:t> </a:t>
            </a:r>
            <a:endParaRPr lang="en-US"/>
          </a:p>
        </p:txBody>
      </p:sp>
    </p:spTree>
    <p:extLst>
      <p:ext uri="{BB962C8B-B14F-4D97-AF65-F5344CB8AC3E}">
        <p14:creationId xmlns:p14="http://schemas.microsoft.com/office/powerpoint/2010/main" val="282997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2">
            <a:extLst>
              <a:ext uri="{FF2B5EF4-FFF2-40B4-BE49-F238E27FC236}">
                <a16:creationId xmlns:a16="http://schemas.microsoft.com/office/drawing/2014/main" id="{A3CCCCFE-385C-3221-00B9-A697162A433B}"/>
              </a:ext>
            </a:extLst>
          </p:cNvPr>
          <p:cNvSpPr txBox="1"/>
          <p:nvPr/>
        </p:nvSpPr>
        <p:spPr>
          <a:xfrm>
            <a:off x="115004" y="1731293"/>
            <a:ext cx="6746890" cy="72943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a:latin typeface="Century Gothic"/>
                <a:ea typeface="+mn-lt"/>
                <a:cs typeface="+mn-lt"/>
              </a:rPr>
              <a:t>Vous </a:t>
            </a:r>
            <a:r>
              <a:rPr lang="en-US" u="sng" err="1">
                <a:latin typeface="Century Gothic"/>
                <a:ea typeface="+mn-lt"/>
                <a:cs typeface="+mn-lt"/>
              </a:rPr>
              <a:t>pouvez</a:t>
            </a:r>
            <a:r>
              <a:rPr lang="en-US" u="sng">
                <a:latin typeface="Century Gothic"/>
                <a:ea typeface="+mn-lt"/>
                <a:cs typeface="+mn-lt"/>
              </a:rPr>
              <a:t> prendre des </a:t>
            </a:r>
            <a:r>
              <a:rPr lang="en-US" u="sng" err="1">
                <a:latin typeface="Century Gothic"/>
                <a:ea typeface="+mn-lt"/>
                <a:cs typeface="+mn-lt"/>
              </a:rPr>
              <a:t>médicaments</a:t>
            </a:r>
            <a:r>
              <a:rPr lang="en-US" u="sng">
                <a:latin typeface="Century Gothic"/>
                <a:ea typeface="+mn-lt"/>
                <a:cs typeface="+mn-lt"/>
              </a:rPr>
              <a:t> pour </a:t>
            </a:r>
            <a:r>
              <a:rPr lang="en-US" u="sng" err="1">
                <a:latin typeface="Century Gothic"/>
                <a:ea typeface="+mn-lt"/>
                <a:cs typeface="+mn-lt"/>
              </a:rPr>
              <a:t>vous</a:t>
            </a:r>
            <a:r>
              <a:rPr lang="en-US" u="sng">
                <a:latin typeface="Century Gothic"/>
                <a:ea typeface="+mn-lt"/>
                <a:cs typeface="+mn-lt"/>
              </a:rPr>
              <a:t> aider : </a:t>
            </a:r>
            <a:endParaRPr lang="en-US" u="sng">
              <a:solidFill>
                <a:srgbClr val="000000"/>
              </a:solidFill>
              <a:latin typeface="Century Gothic"/>
              <a:cs typeface="Calibri"/>
            </a:endParaRPr>
          </a:p>
          <a:p>
            <a:endParaRPr lang="en-US" u="sng">
              <a:latin typeface="Century Gothic"/>
              <a:cs typeface="Arial"/>
            </a:endParaRPr>
          </a:p>
          <a:p>
            <a:pPr lvl="1">
              <a:buChar char="•"/>
            </a:pPr>
            <a:r>
              <a:rPr lang="en-CA" b="1" err="1">
                <a:latin typeface="Century Gothic"/>
                <a:cs typeface="Arial"/>
              </a:rPr>
              <a:t>Fluidifier</a:t>
            </a:r>
            <a:r>
              <a:rPr lang="en-CA" b="1">
                <a:latin typeface="Century Gothic"/>
                <a:cs typeface="Arial"/>
              </a:rPr>
              <a:t> le sang</a:t>
            </a:r>
            <a:endParaRPr lang="en-US" b="1">
              <a:latin typeface="Century Gothic"/>
              <a:ea typeface="Calibri" panose="020F0502020204030204"/>
              <a:cs typeface="Calibri" panose="020F0502020204030204"/>
            </a:endParaRPr>
          </a:p>
          <a:p>
            <a:pPr lvl="1">
              <a:buChar char="•"/>
            </a:pPr>
            <a:endParaRPr lang="en-CA" b="1">
              <a:latin typeface="Century Gothic"/>
              <a:cs typeface="Arial"/>
            </a:endParaRPr>
          </a:p>
          <a:p>
            <a:pPr>
              <a:buChar char="•"/>
            </a:pPr>
            <a:endParaRPr lang="en-CA" b="1">
              <a:latin typeface="Century Gothic"/>
              <a:cs typeface="Arial"/>
            </a:endParaRPr>
          </a:p>
          <a:p>
            <a:pPr lvl="1">
              <a:buFont typeface="Arial"/>
              <a:buChar char="•"/>
            </a:pPr>
            <a:r>
              <a:rPr lang="en-US" err="1">
                <a:latin typeface="Century Gothic"/>
                <a:ea typeface="+mn-lt"/>
                <a:cs typeface="+mn-lt"/>
              </a:rPr>
              <a:t>Protéger</a:t>
            </a:r>
            <a:r>
              <a:rPr lang="en-US">
                <a:latin typeface="Century Gothic"/>
                <a:ea typeface="+mn-lt"/>
                <a:cs typeface="+mn-lt"/>
              </a:rPr>
              <a:t> </a:t>
            </a:r>
            <a:r>
              <a:rPr lang="en-US" err="1">
                <a:latin typeface="Century Gothic"/>
                <a:ea typeface="+mn-lt"/>
                <a:cs typeface="+mn-lt"/>
              </a:rPr>
              <a:t>l</a:t>
            </a:r>
            <a:r>
              <a:rPr lang="en-US" b="1" err="1">
                <a:latin typeface="Century Gothic"/>
                <a:ea typeface="+mn-lt"/>
                <a:cs typeface="+mn-lt"/>
              </a:rPr>
              <a:t>'estomac</a:t>
            </a:r>
            <a:endParaRPr lang="en-US" b="1">
              <a:latin typeface="Century Gothic"/>
              <a:ea typeface="Calibri"/>
              <a:cs typeface="Calibri"/>
            </a:endParaRPr>
          </a:p>
          <a:p>
            <a:pPr lvl="1">
              <a:buChar char="•"/>
            </a:pPr>
            <a:endParaRPr lang="en-US">
              <a:latin typeface="Century Gothic"/>
              <a:cs typeface="Arial"/>
            </a:endParaRPr>
          </a:p>
          <a:p>
            <a:pPr>
              <a:buChar char="•"/>
            </a:pPr>
            <a:endParaRPr lang="en-US">
              <a:latin typeface="Century Gothic"/>
              <a:cs typeface="Arial"/>
            </a:endParaRPr>
          </a:p>
          <a:p>
            <a:pPr lvl="1">
              <a:buFont typeface="Arial"/>
              <a:buChar char="•"/>
            </a:pPr>
            <a:r>
              <a:rPr lang="en-US" err="1">
                <a:latin typeface="Century Gothic"/>
                <a:ea typeface="+mn-lt"/>
                <a:cs typeface="+mn-lt"/>
              </a:rPr>
              <a:t>Gérer</a:t>
            </a:r>
            <a:r>
              <a:rPr lang="en-US">
                <a:latin typeface="Century Gothic"/>
                <a:ea typeface="+mn-lt"/>
                <a:cs typeface="+mn-lt"/>
              </a:rPr>
              <a:t> le </a:t>
            </a:r>
            <a:r>
              <a:rPr lang="en-US" b="1" err="1">
                <a:latin typeface="Century Gothic"/>
                <a:ea typeface="+mn-lt"/>
                <a:cs typeface="+mn-lt"/>
              </a:rPr>
              <a:t>cholestérol</a:t>
            </a:r>
            <a:r>
              <a:rPr lang="en-US" b="1">
                <a:latin typeface="Century Gothic"/>
                <a:cs typeface="Arial"/>
              </a:rPr>
              <a:t> </a:t>
            </a:r>
          </a:p>
          <a:p>
            <a:pPr lvl="1">
              <a:buChar char="•"/>
            </a:pPr>
            <a:endParaRPr lang="en-US" b="1">
              <a:latin typeface="Century Gothic"/>
              <a:cs typeface="Arial"/>
            </a:endParaRPr>
          </a:p>
          <a:p>
            <a:pPr>
              <a:buChar char="•"/>
            </a:pPr>
            <a:endParaRPr lang="en-US" b="1">
              <a:latin typeface="Century Gothic"/>
              <a:cs typeface="Arial"/>
            </a:endParaRPr>
          </a:p>
          <a:p>
            <a:pPr lvl="1">
              <a:buFont typeface="Arial"/>
              <a:buChar char="•"/>
            </a:pPr>
            <a:r>
              <a:rPr lang="en-CA">
                <a:latin typeface="Century Gothic"/>
                <a:ea typeface="+mn-lt"/>
                <a:cs typeface="+mn-lt"/>
              </a:rPr>
              <a:t>Gestion de la </a:t>
            </a:r>
            <a:endParaRPr lang="en-CA" b="1">
              <a:latin typeface="Century Gothic"/>
              <a:ea typeface="+mn-lt"/>
              <a:cs typeface="Arial"/>
            </a:endParaRPr>
          </a:p>
          <a:p>
            <a:pPr lvl="1"/>
            <a:r>
              <a:rPr lang="en-CA" b="1">
                <a:latin typeface="Century Gothic"/>
                <a:ea typeface="+mn-lt"/>
                <a:cs typeface="+mn-lt"/>
              </a:rPr>
              <a:t>tension </a:t>
            </a:r>
            <a:r>
              <a:rPr lang="en-CA" b="1" err="1">
                <a:latin typeface="Century Gothic"/>
                <a:ea typeface="+mn-lt"/>
                <a:cs typeface="+mn-lt"/>
              </a:rPr>
              <a:t>artérielle</a:t>
            </a:r>
            <a:endParaRPr lang="en-CA" b="1">
              <a:latin typeface="Century Gothic"/>
              <a:cs typeface="Arial"/>
            </a:endParaRPr>
          </a:p>
          <a:p>
            <a:pPr lvl="1">
              <a:buChar char="•"/>
            </a:pPr>
            <a:endParaRPr lang="en-US" b="1">
              <a:latin typeface="Century Gothic"/>
              <a:cs typeface="Arial"/>
            </a:endParaRPr>
          </a:p>
          <a:p>
            <a:pPr>
              <a:buChar char="•"/>
            </a:pPr>
            <a:endParaRPr lang="en-US" b="1">
              <a:latin typeface="Century Gothic"/>
              <a:cs typeface="Arial"/>
            </a:endParaRPr>
          </a:p>
          <a:p>
            <a:pPr lvl="1">
              <a:buFont typeface="Arial"/>
              <a:buChar char="•"/>
            </a:pPr>
            <a:r>
              <a:rPr lang="en-US" err="1">
                <a:latin typeface="Century Gothic"/>
                <a:ea typeface="+mn-lt"/>
                <a:cs typeface="+mn-lt"/>
              </a:rPr>
              <a:t>Gérer</a:t>
            </a:r>
            <a:r>
              <a:rPr lang="en-US">
                <a:latin typeface="Century Gothic"/>
                <a:ea typeface="+mn-lt"/>
                <a:cs typeface="+mn-lt"/>
              </a:rPr>
              <a:t> le</a:t>
            </a:r>
            <a:r>
              <a:rPr lang="en-US" b="1">
                <a:latin typeface="Century Gothic"/>
                <a:ea typeface="+mn-lt"/>
                <a:cs typeface="+mn-lt"/>
              </a:rPr>
              <a:t> </a:t>
            </a:r>
            <a:r>
              <a:rPr lang="en-US" b="1" err="1">
                <a:latin typeface="Century Gothic"/>
                <a:ea typeface="+mn-lt"/>
                <a:cs typeface="+mn-lt"/>
              </a:rPr>
              <a:t>diabète</a:t>
            </a:r>
            <a:r>
              <a:rPr lang="en-US" b="1">
                <a:latin typeface="Century Gothic"/>
                <a:cs typeface="Arial"/>
              </a:rPr>
              <a:t> </a:t>
            </a:r>
          </a:p>
          <a:p>
            <a:pPr lvl="1">
              <a:buChar char="•"/>
            </a:pPr>
            <a:endParaRPr lang="en-US">
              <a:latin typeface="Century Gothic"/>
              <a:cs typeface="Arial"/>
            </a:endParaRPr>
          </a:p>
          <a:p>
            <a:pPr>
              <a:buChar char="•"/>
            </a:pPr>
            <a:endParaRPr lang="en-US">
              <a:latin typeface="Century Gothic"/>
              <a:cs typeface="Arial"/>
            </a:endParaRPr>
          </a:p>
          <a:p>
            <a:pPr lvl="1">
              <a:buFont typeface="Arial"/>
              <a:buChar char="•"/>
            </a:pPr>
            <a:r>
              <a:rPr lang="en-US" err="1">
                <a:latin typeface="Century Gothic"/>
                <a:ea typeface="+mn-lt"/>
                <a:cs typeface="+mn-lt"/>
              </a:rPr>
              <a:t>Prévenir</a:t>
            </a:r>
            <a:r>
              <a:rPr lang="en-US">
                <a:latin typeface="Century Gothic"/>
                <a:ea typeface="+mn-lt"/>
                <a:cs typeface="+mn-lt"/>
              </a:rPr>
              <a:t> les </a:t>
            </a:r>
            <a:r>
              <a:rPr lang="en-US" b="1">
                <a:latin typeface="Century Gothic"/>
                <a:ea typeface="+mn-lt"/>
                <a:cs typeface="+mn-lt"/>
              </a:rPr>
              <a:t>fractures</a:t>
            </a:r>
            <a:r>
              <a:rPr lang="en-US" b="1">
                <a:latin typeface="Century Gothic"/>
                <a:cs typeface="Arial"/>
              </a:rPr>
              <a:t> </a:t>
            </a:r>
          </a:p>
          <a:p>
            <a:pPr lvl="1">
              <a:buChar char="•"/>
            </a:pPr>
            <a:endParaRPr lang="en-US">
              <a:latin typeface="Century Gothic"/>
              <a:cs typeface="Arial"/>
            </a:endParaRPr>
          </a:p>
          <a:p>
            <a:pPr lvl="1">
              <a:buChar char="•"/>
            </a:pPr>
            <a:endParaRPr lang="en-CA" b="1">
              <a:latin typeface="Century Gothic"/>
              <a:cs typeface="Arial"/>
            </a:endParaRPr>
          </a:p>
          <a:p>
            <a:pPr lvl="1">
              <a:buFont typeface="Arial"/>
              <a:buChar char="•"/>
            </a:pPr>
            <a:r>
              <a:rPr lang="en-US" err="1">
                <a:latin typeface="Century Gothic"/>
                <a:ea typeface="+mn-lt"/>
                <a:cs typeface="+mn-lt"/>
              </a:rPr>
              <a:t>Gérer</a:t>
            </a:r>
            <a:r>
              <a:rPr lang="en-US">
                <a:latin typeface="Century Gothic"/>
                <a:ea typeface="+mn-lt"/>
                <a:cs typeface="+mn-lt"/>
              </a:rPr>
              <a:t> </a:t>
            </a:r>
            <a:r>
              <a:rPr lang="en-US" err="1">
                <a:latin typeface="Century Gothic"/>
                <a:ea typeface="+mn-lt"/>
                <a:cs typeface="+mn-lt"/>
              </a:rPr>
              <a:t>l'</a:t>
            </a:r>
            <a:r>
              <a:rPr lang="en-US" b="1" err="1">
                <a:latin typeface="Century Gothic"/>
                <a:ea typeface="+mn-lt"/>
                <a:cs typeface="+mn-lt"/>
              </a:rPr>
              <a:t>humeur</a:t>
            </a:r>
            <a:endParaRPr lang="en-US" b="1">
              <a:latin typeface="Century Gothic"/>
            </a:endParaRPr>
          </a:p>
          <a:p>
            <a:endParaRPr lang="en-US">
              <a:latin typeface="Century Gothic"/>
              <a:cs typeface="Segoe UI"/>
            </a:endParaRPr>
          </a:p>
          <a:p>
            <a:endParaRPr lang="en-US">
              <a:latin typeface="Century Gothic"/>
              <a:cs typeface="Arial"/>
            </a:endParaRPr>
          </a:p>
          <a:p>
            <a:r>
              <a:rPr lang="en-US">
                <a:latin typeface="Century Gothic"/>
                <a:ea typeface="+mn-lt"/>
                <a:cs typeface="+mn-lt"/>
              </a:rPr>
              <a:t>Si </a:t>
            </a:r>
            <a:r>
              <a:rPr lang="en-US" err="1">
                <a:latin typeface="Century Gothic"/>
                <a:ea typeface="+mn-lt"/>
                <a:cs typeface="+mn-lt"/>
              </a:rPr>
              <a:t>vous</a:t>
            </a:r>
            <a:r>
              <a:rPr lang="en-US">
                <a:latin typeface="Century Gothic"/>
                <a:ea typeface="+mn-lt"/>
                <a:cs typeface="+mn-lt"/>
              </a:rPr>
              <a:t> </a:t>
            </a:r>
            <a:r>
              <a:rPr lang="en-US" err="1">
                <a:latin typeface="Century Gothic"/>
                <a:ea typeface="+mn-lt"/>
                <a:cs typeface="+mn-lt"/>
              </a:rPr>
              <a:t>avez</a:t>
            </a:r>
            <a:r>
              <a:rPr lang="en-US">
                <a:latin typeface="Century Gothic"/>
                <a:ea typeface="+mn-lt"/>
                <a:cs typeface="+mn-lt"/>
              </a:rPr>
              <a:t> des questions </a:t>
            </a:r>
            <a:r>
              <a:rPr lang="en-US" err="1">
                <a:latin typeface="Century Gothic"/>
                <a:ea typeface="+mn-lt"/>
                <a:cs typeface="+mn-lt"/>
              </a:rPr>
              <a:t>concernant</a:t>
            </a:r>
            <a:r>
              <a:rPr lang="en-US">
                <a:latin typeface="Century Gothic"/>
                <a:ea typeface="+mn-lt"/>
                <a:cs typeface="+mn-lt"/>
              </a:rPr>
              <a:t> </a:t>
            </a:r>
            <a:r>
              <a:rPr lang="en-US" err="1">
                <a:latin typeface="Century Gothic"/>
                <a:ea typeface="+mn-lt"/>
                <a:cs typeface="+mn-lt"/>
              </a:rPr>
              <a:t>vos</a:t>
            </a:r>
            <a:r>
              <a:rPr lang="en-US">
                <a:latin typeface="Century Gothic"/>
                <a:ea typeface="+mn-lt"/>
                <a:cs typeface="+mn-lt"/>
              </a:rPr>
              <a:t> </a:t>
            </a:r>
            <a:r>
              <a:rPr lang="en-US" err="1">
                <a:latin typeface="Century Gothic"/>
                <a:ea typeface="+mn-lt"/>
                <a:cs typeface="+mn-lt"/>
              </a:rPr>
              <a:t>médicaments</a:t>
            </a:r>
            <a:r>
              <a:rPr lang="en-US">
                <a:latin typeface="Century Gothic"/>
                <a:ea typeface="+mn-lt"/>
                <a:cs typeface="+mn-lt"/>
              </a:rPr>
              <a:t>, </a:t>
            </a:r>
            <a:r>
              <a:rPr lang="en-US" err="1">
                <a:latin typeface="Century Gothic"/>
                <a:ea typeface="+mn-lt"/>
                <a:cs typeface="+mn-lt"/>
              </a:rPr>
              <a:t>demandez</a:t>
            </a:r>
            <a:r>
              <a:rPr lang="en-US">
                <a:latin typeface="Century Gothic"/>
                <a:ea typeface="+mn-lt"/>
                <a:cs typeface="+mn-lt"/>
              </a:rPr>
              <a:t> à </a:t>
            </a:r>
            <a:r>
              <a:rPr lang="en-US" err="1">
                <a:latin typeface="Century Gothic"/>
                <a:ea typeface="+mn-lt"/>
                <a:cs typeface="+mn-lt"/>
              </a:rPr>
              <a:t>votre</a:t>
            </a:r>
            <a:r>
              <a:rPr lang="en-US">
                <a:latin typeface="Century Gothic"/>
                <a:ea typeface="+mn-lt"/>
                <a:cs typeface="+mn-lt"/>
              </a:rPr>
              <a:t> </a:t>
            </a:r>
            <a:r>
              <a:rPr lang="en-US" err="1">
                <a:latin typeface="Century Gothic"/>
                <a:ea typeface="+mn-lt"/>
                <a:cs typeface="+mn-lt"/>
              </a:rPr>
              <a:t>pharmacien</a:t>
            </a:r>
            <a:r>
              <a:rPr lang="en-US">
                <a:latin typeface="Century Gothic"/>
                <a:ea typeface="+mn-lt"/>
                <a:cs typeface="+mn-lt"/>
              </a:rPr>
              <a:t> </a:t>
            </a:r>
            <a:r>
              <a:rPr lang="en-US" err="1">
                <a:latin typeface="Century Gothic"/>
                <a:ea typeface="+mn-lt"/>
                <a:cs typeface="+mn-lt"/>
              </a:rPr>
              <a:t>ou</a:t>
            </a:r>
            <a:r>
              <a:rPr lang="en-US">
                <a:latin typeface="Century Gothic"/>
                <a:ea typeface="+mn-lt"/>
                <a:cs typeface="+mn-lt"/>
              </a:rPr>
              <a:t> à </a:t>
            </a:r>
            <a:r>
              <a:rPr lang="en-US" err="1">
                <a:latin typeface="Century Gothic"/>
                <a:ea typeface="+mn-lt"/>
                <a:cs typeface="+mn-lt"/>
              </a:rPr>
              <a:t>votre</a:t>
            </a:r>
            <a:r>
              <a:rPr lang="en-US">
                <a:latin typeface="Century Gothic"/>
                <a:ea typeface="+mn-lt"/>
                <a:cs typeface="+mn-lt"/>
              </a:rPr>
              <a:t> </a:t>
            </a:r>
            <a:r>
              <a:rPr lang="en-US" err="1">
                <a:latin typeface="Century Gothic"/>
                <a:ea typeface="+mn-lt"/>
                <a:cs typeface="+mn-lt"/>
              </a:rPr>
              <a:t>médecin</a:t>
            </a:r>
            <a:r>
              <a:rPr lang="en-US">
                <a:latin typeface="Century Gothic"/>
                <a:ea typeface="+mn-lt"/>
                <a:cs typeface="+mn-lt"/>
              </a:rPr>
              <a:t>.</a:t>
            </a:r>
          </a:p>
        </p:txBody>
      </p:sp>
      <p:sp>
        <p:nvSpPr>
          <p:cNvPr id="20" name="TextBox 1">
            <a:extLst>
              <a:ext uri="{FF2B5EF4-FFF2-40B4-BE49-F238E27FC236}">
                <a16:creationId xmlns:a16="http://schemas.microsoft.com/office/drawing/2014/main" id="{D9699EC7-01A1-CC06-A7C2-DB7E43619040}"/>
              </a:ext>
            </a:extLst>
          </p:cNvPr>
          <p:cNvSpPr txBox="1"/>
          <p:nvPr/>
        </p:nvSpPr>
        <p:spPr>
          <a:xfrm>
            <a:off x="115680" y="1674"/>
            <a:ext cx="6172199" cy="186204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500" b="1" err="1">
                <a:solidFill>
                  <a:srgbClr val="990033"/>
                </a:solidFill>
                <a:latin typeface="Century Gothic"/>
                <a:cs typeface="Segoe UI"/>
              </a:rPr>
              <a:t>P</a:t>
            </a:r>
            <a:r>
              <a:rPr lang="en-CA" b="1" err="1">
                <a:solidFill>
                  <a:srgbClr val="990033"/>
                </a:solidFill>
                <a:latin typeface="Century Gothic"/>
                <a:cs typeface="Segoe UI"/>
              </a:rPr>
              <a:t>harmacien</a:t>
            </a:r>
            <a:endParaRPr lang="en-US" err="1">
              <a:solidFill>
                <a:srgbClr val="990033"/>
              </a:solidFill>
              <a:latin typeface="Century Gothic"/>
              <a:cs typeface="Arial"/>
            </a:endParaRPr>
          </a:p>
          <a:p>
            <a:endParaRPr lang="en-US">
              <a:latin typeface="Century Gothic"/>
              <a:cs typeface="Arial"/>
            </a:endParaRPr>
          </a:p>
          <a:p>
            <a:r>
              <a:rPr lang="en-US" err="1">
                <a:ea typeface="+mn-lt"/>
                <a:cs typeface="+mn-lt"/>
              </a:rPr>
              <a:t>Votre</a:t>
            </a:r>
            <a:r>
              <a:rPr lang="en-US">
                <a:ea typeface="+mn-lt"/>
                <a:cs typeface="+mn-lt"/>
              </a:rPr>
              <a:t> </a:t>
            </a:r>
            <a:r>
              <a:rPr lang="en-US" err="1">
                <a:ea typeface="+mn-lt"/>
                <a:cs typeface="+mn-lt"/>
              </a:rPr>
              <a:t>pharmacien</a:t>
            </a:r>
            <a:r>
              <a:rPr lang="en-US">
                <a:ea typeface="+mn-lt"/>
                <a:cs typeface="+mn-lt"/>
              </a:rPr>
              <a:t> </a:t>
            </a:r>
            <a:r>
              <a:rPr lang="en-US" b="1">
                <a:ea typeface="+mn-lt"/>
                <a:cs typeface="+mn-lt"/>
              </a:rPr>
              <a:t>examine </a:t>
            </a:r>
            <a:r>
              <a:rPr lang="en-US" b="1" err="1">
                <a:ea typeface="+mn-lt"/>
                <a:cs typeface="+mn-lt"/>
              </a:rPr>
              <a:t>vos</a:t>
            </a:r>
            <a:r>
              <a:rPr lang="en-US" b="1">
                <a:ea typeface="+mn-lt"/>
                <a:cs typeface="+mn-lt"/>
              </a:rPr>
              <a:t> </a:t>
            </a:r>
            <a:r>
              <a:rPr lang="en-US" b="1" err="1">
                <a:ea typeface="+mn-lt"/>
                <a:cs typeface="+mn-lt"/>
              </a:rPr>
              <a:t>médicaments</a:t>
            </a:r>
            <a:r>
              <a:rPr lang="en-US" b="1">
                <a:ea typeface="+mn-lt"/>
                <a:cs typeface="+mn-lt"/>
              </a:rPr>
              <a:t> </a:t>
            </a:r>
            <a:r>
              <a:rPr lang="en-US">
                <a:ea typeface="+mn-lt"/>
                <a:cs typeface="+mn-lt"/>
              </a:rPr>
              <a:t>et les </a:t>
            </a:r>
            <a:r>
              <a:rPr lang="en-US" err="1">
                <a:ea typeface="+mn-lt"/>
                <a:cs typeface="+mn-lt"/>
              </a:rPr>
              <a:t>modifie</a:t>
            </a:r>
            <a:r>
              <a:rPr lang="en-US">
                <a:ea typeface="+mn-lt"/>
                <a:cs typeface="+mn-lt"/>
              </a:rPr>
              <a:t> </a:t>
            </a:r>
            <a:r>
              <a:rPr lang="en-US" err="1">
                <a:ea typeface="+mn-lt"/>
                <a:cs typeface="+mn-lt"/>
              </a:rPr>
              <a:t>si</a:t>
            </a:r>
            <a:r>
              <a:rPr lang="en-US">
                <a:ea typeface="+mn-lt"/>
                <a:cs typeface="+mn-lt"/>
              </a:rPr>
              <a:t> </a:t>
            </a:r>
            <a:r>
              <a:rPr lang="en-US" err="1">
                <a:ea typeface="+mn-lt"/>
                <a:cs typeface="+mn-lt"/>
              </a:rPr>
              <a:t>nécessaire</a:t>
            </a:r>
            <a:r>
              <a:rPr lang="en-US">
                <a:ea typeface="+mn-lt"/>
                <a:cs typeface="+mn-lt"/>
              </a:rPr>
              <a:t>.  Il </a:t>
            </a:r>
            <a:r>
              <a:rPr lang="en-US" err="1">
                <a:ea typeface="+mn-lt"/>
                <a:cs typeface="+mn-lt"/>
              </a:rPr>
              <a:t>examinera</a:t>
            </a:r>
            <a:r>
              <a:rPr lang="en-US">
                <a:ea typeface="+mn-lt"/>
                <a:cs typeface="+mn-lt"/>
              </a:rPr>
              <a:t> </a:t>
            </a:r>
            <a:r>
              <a:rPr lang="en-US" err="1">
                <a:ea typeface="+mn-lt"/>
                <a:cs typeface="+mn-lt"/>
              </a:rPr>
              <a:t>vos</a:t>
            </a:r>
            <a:r>
              <a:rPr lang="en-US">
                <a:ea typeface="+mn-lt"/>
                <a:cs typeface="+mn-lt"/>
              </a:rPr>
              <a:t> </a:t>
            </a:r>
            <a:r>
              <a:rPr lang="en-US" b="1">
                <a:solidFill>
                  <a:srgbClr val="C00000"/>
                </a:solidFill>
                <a:ea typeface="+mn-lt"/>
                <a:cs typeface="+mn-lt"/>
              </a:rPr>
              <a:t>ordonnances de sortie</a:t>
            </a:r>
            <a:r>
              <a:rPr lang="en-US">
                <a:ea typeface="+mn-lt"/>
                <a:cs typeface="+mn-lt"/>
              </a:rPr>
              <a:t> </a:t>
            </a:r>
            <a:r>
              <a:rPr lang="en-US" b="1">
                <a:ea typeface="+mn-lt"/>
                <a:cs typeface="+mn-lt"/>
              </a:rPr>
              <a:t>1 à 2 </a:t>
            </a:r>
            <a:r>
              <a:rPr lang="en-US" b="1" err="1">
                <a:ea typeface="+mn-lt"/>
                <a:cs typeface="+mn-lt"/>
              </a:rPr>
              <a:t>jours</a:t>
            </a:r>
            <a:r>
              <a:rPr lang="en-US" b="1">
                <a:ea typeface="+mn-lt"/>
                <a:cs typeface="+mn-lt"/>
              </a:rPr>
              <a:t> </a:t>
            </a:r>
            <a:r>
              <a:rPr lang="en-US" b="1" err="1">
                <a:ea typeface="+mn-lt"/>
                <a:cs typeface="+mn-lt"/>
              </a:rPr>
              <a:t>avant</a:t>
            </a:r>
            <a:r>
              <a:rPr lang="en-US" b="1">
                <a:ea typeface="+mn-lt"/>
                <a:cs typeface="+mn-lt"/>
              </a:rPr>
              <a:t> </a:t>
            </a:r>
            <a:r>
              <a:rPr lang="en-US" b="1" err="1">
                <a:ea typeface="+mn-lt"/>
                <a:cs typeface="+mn-lt"/>
              </a:rPr>
              <a:t>votre</a:t>
            </a:r>
            <a:r>
              <a:rPr lang="en-US" b="1">
                <a:ea typeface="+mn-lt"/>
                <a:cs typeface="+mn-lt"/>
              </a:rPr>
              <a:t> sortie</a:t>
            </a:r>
            <a:r>
              <a:rPr lang="en-US">
                <a:ea typeface="+mn-lt"/>
                <a:cs typeface="+mn-lt"/>
              </a:rPr>
              <a:t>. </a:t>
            </a:r>
          </a:p>
          <a:p>
            <a:endParaRPr lang="en-US">
              <a:latin typeface="Century Gothic"/>
              <a:cs typeface="Arial"/>
            </a:endParaRPr>
          </a:p>
        </p:txBody>
      </p:sp>
      <p:pic>
        <p:nvPicPr>
          <p:cNvPr id="22" name="Picture 21" descr="Icon&#10;&#10;Description automatically generated">
            <a:extLst>
              <a:ext uri="{FF2B5EF4-FFF2-40B4-BE49-F238E27FC236}">
                <a16:creationId xmlns:a16="http://schemas.microsoft.com/office/drawing/2014/main" id="{4D7A6A7F-D958-D131-4313-F143F9442BA6}"/>
              </a:ext>
            </a:extLst>
          </p:cNvPr>
          <p:cNvPicPr>
            <a:picLocks noChangeAspect="1"/>
          </p:cNvPicPr>
          <p:nvPr/>
        </p:nvPicPr>
        <p:blipFill>
          <a:blip r:embed="rId2"/>
          <a:stretch>
            <a:fillRect/>
          </a:stretch>
        </p:blipFill>
        <p:spPr>
          <a:xfrm>
            <a:off x="5918922" y="-3897"/>
            <a:ext cx="942975" cy="942975"/>
          </a:xfrm>
          <a:prstGeom prst="rect">
            <a:avLst/>
          </a:prstGeom>
        </p:spPr>
      </p:pic>
      <p:pic>
        <p:nvPicPr>
          <p:cNvPr id="23" name="Picture 22">
            <a:extLst>
              <a:ext uri="{FF2B5EF4-FFF2-40B4-BE49-F238E27FC236}">
                <a16:creationId xmlns:a16="http://schemas.microsoft.com/office/drawing/2014/main" id="{C511B6D3-9CD8-424E-6AA2-E1778CE994EE}"/>
              </a:ext>
            </a:extLst>
          </p:cNvPr>
          <p:cNvPicPr>
            <a:picLocks noChangeAspect="1"/>
          </p:cNvPicPr>
          <p:nvPr/>
        </p:nvPicPr>
        <p:blipFill>
          <a:blip r:embed="rId3"/>
          <a:stretch>
            <a:fillRect/>
          </a:stretch>
        </p:blipFill>
        <p:spPr>
          <a:xfrm>
            <a:off x="114242" y="3952473"/>
            <a:ext cx="574524" cy="586620"/>
          </a:xfrm>
          <a:prstGeom prst="rect">
            <a:avLst/>
          </a:prstGeom>
        </p:spPr>
      </p:pic>
      <p:pic>
        <p:nvPicPr>
          <p:cNvPr id="24" name="Picture 23">
            <a:extLst>
              <a:ext uri="{FF2B5EF4-FFF2-40B4-BE49-F238E27FC236}">
                <a16:creationId xmlns:a16="http://schemas.microsoft.com/office/drawing/2014/main" id="{BF09CD06-8A92-4624-F016-36C69334F3E2}"/>
              </a:ext>
            </a:extLst>
          </p:cNvPr>
          <p:cNvPicPr>
            <a:picLocks noChangeAspect="1"/>
          </p:cNvPicPr>
          <p:nvPr/>
        </p:nvPicPr>
        <p:blipFill>
          <a:blip r:embed="rId4"/>
          <a:stretch>
            <a:fillRect/>
          </a:stretch>
        </p:blipFill>
        <p:spPr>
          <a:xfrm>
            <a:off x="1374" y="4709688"/>
            <a:ext cx="683381" cy="707571"/>
          </a:xfrm>
          <a:prstGeom prst="rect">
            <a:avLst/>
          </a:prstGeom>
        </p:spPr>
      </p:pic>
      <p:pic>
        <p:nvPicPr>
          <p:cNvPr id="25" name="Picture 24">
            <a:extLst>
              <a:ext uri="{FF2B5EF4-FFF2-40B4-BE49-F238E27FC236}">
                <a16:creationId xmlns:a16="http://schemas.microsoft.com/office/drawing/2014/main" id="{BC3982FC-C099-DDAC-2B3D-37D6FA70C529}"/>
              </a:ext>
            </a:extLst>
          </p:cNvPr>
          <p:cNvPicPr>
            <a:picLocks noChangeAspect="1"/>
          </p:cNvPicPr>
          <p:nvPr/>
        </p:nvPicPr>
        <p:blipFill>
          <a:blip r:embed="rId5"/>
          <a:stretch>
            <a:fillRect/>
          </a:stretch>
        </p:blipFill>
        <p:spPr>
          <a:xfrm>
            <a:off x="114967" y="5820441"/>
            <a:ext cx="526143" cy="514048"/>
          </a:xfrm>
          <a:prstGeom prst="rect">
            <a:avLst/>
          </a:prstGeom>
        </p:spPr>
      </p:pic>
      <p:pic>
        <p:nvPicPr>
          <p:cNvPr id="26" name="Picture 25">
            <a:extLst>
              <a:ext uri="{FF2B5EF4-FFF2-40B4-BE49-F238E27FC236}">
                <a16:creationId xmlns:a16="http://schemas.microsoft.com/office/drawing/2014/main" id="{31CD51FA-03A3-1732-7F0F-35C9D25EA40A}"/>
              </a:ext>
            </a:extLst>
          </p:cNvPr>
          <p:cNvPicPr>
            <a:picLocks noChangeAspect="1"/>
          </p:cNvPicPr>
          <p:nvPr/>
        </p:nvPicPr>
        <p:blipFill>
          <a:blip r:embed="rId6"/>
          <a:stretch>
            <a:fillRect/>
          </a:stretch>
        </p:blipFill>
        <p:spPr>
          <a:xfrm>
            <a:off x="25442" y="6621701"/>
            <a:ext cx="659191" cy="647096"/>
          </a:xfrm>
          <a:prstGeom prst="rect">
            <a:avLst/>
          </a:prstGeom>
        </p:spPr>
      </p:pic>
      <p:pic>
        <p:nvPicPr>
          <p:cNvPr id="27" name="Picture 26">
            <a:extLst>
              <a:ext uri="{FF2B5EF4-FFF2-40B4-BE49-F238E27FC236}">
                <a16:creationId xmlns:a16="http://schemas.microsoft.com/office/drawing/2014/main" id="{63A1F84C-23A0-820D-CE1C-B382873BAE64}"/>
              </a:ext>
            </a:extLst>
          </p:cNvPr>
          <p:cNvPicPr>
            <a:picLocks noChangeAspect="1"/>
          </p:cNvPicPr>
          <p:nvPr/>
        </p:nvPicPr>
        <p:blipFill>
          <a:blip r:embed="rId7"/>
          <a:stretch>
            <a:fillRect/>
          </a:stretch>
        </p:blipFill>
        <p:spPr>
          <a:xfrm>
            <a:off x="1698" y="2925285"/>
            <a:ext cx="816429" cy="828524"/>
          </a:xfrm>
          <a:prstGeom prst="rect">
            <a:avLst/>
          </a:prstGeom>
        </p:spPr>
      </p:pic>
      <p:pic>
        <p:nvPicPr>
          <p:cNvPr id="28" name="Picture 27">
            <a:extLst>
              <a:ext uri="{FF2B5EF4-FFF2-40B4-BE49-F238E27FC236}">
                <a16:creationId xmlns:a16="http://schemas.microsoft.com/office/drawing/2014/main" id="{7521347A-F79E-D509-29FB-37FCDDD00F2F}"/>
              </a:ext>
            </a:extLst>
          </p:cNvPr>
          <p:cNvPicPr>
            <a:picLocks noChangeAspect="1"/>
          </p:cNvPicPr>
          <p:nvPr/>
        </p:nvPicPr>
        <p:blipFill>
          <a:blip r:embed="rId8"/>
          <a:stretch>
            <a:fillRect/>
          </a:stretch>
        </p:blipFill>
        <p:spPr>
          <a:xfrm>
            <a:off x="3493147" y="2224214"/>
            <a:ext cx="635000" cy="622905"/>
          </a:xfrm>
          <a:prstGeom prst="rect">
            <a:avLst/>
          </a:prstGeom>
        </p:spPr>
      </p:pic>
      <p:pic>
        <p:nvPicPr>
          <p:cNvPr id="29" name="Picture 28">
            <a:extLst>
              <a:ext uri="{FF2B5EF4-FFF2-40B4-BE49-F238E27FC236}">
                <a16:creationId xmlns:a16="http://schemas.microsoft.com/office/drawing/2014/main" id="{7BEBCB52-BF34-B99E-8E96-71ED79D238AE}"/>
              </a:ext>
            </a:extLst>
          </p:cNvPr>
          <p:cNvPicPr>
            <a:picLocks noChangeAspect="1"/>
          </p:cNvPicPr>
          <p:nvPr/>
        </p:nvPicPr>
        <p:blipFill>
          <a:blip r:embed="rId9"/>
          <a:stretch>
            <a:fillRect/>
          </a:stretch>
        </p:blipFill>
        <p:spPr>
          <a:xfrm>
            <a:off x="3469675" y="4097930"/>
            <a:ext cx="719667" cy="755952"/>
          </a:xfrm>
          <a:prstGeom prst="rect">
            <a:avLst/>
          </a:prstGeom>
        </p:spPr>
      </p:pic>
      <p:pic>
        <p:nvPicPr>
          <p:cNvPr id="30" name="Picture 29">
            <a:extLst>
              <a:ext uri="{FF2B5EF4-FFF2-40B4-BE49-F238E27FC236}">
                <a16:creationId xmlns:a16="http://schemas.microsoft.com/office/drawing/2014/main" id="{9CF876A0-EC24-096C-8783-E5A9CE07BF9F}"/>
              </a:ext>
            </a:extLst>
          </p:cNvPr>
          <p:cNvPicPr>
            <a:picLocks noChangeAspect="1"/>
          </p:cNvPicPr>
          <p:nvPr/>
        </p:nvPicPr>
        <p:blipFill>
          <a:blip r:embed="rId10"/>
          <a:stretch>
            <a:fillRect/>
          </a:stretch>
        </p:blipFill>
        <p:spPr>
          <a:xfrm>
            <a:off x="3575836" y="6232942"/>
            <a:ext cx="586620" cy="598715"/>
          </a:xfrm>
          <a:prstGeom prst="rect">
            <a:avLst/>
          </a:prstGeom>
        </p:spPr>
      </p:pic>
      <p:pic>
        <p:nvPicPr>
          <p:cNvPr id="31" name="Picture 30">
            <a:extLst>
              <a:ext uri="{FF2B5EF4-FFF2-40B4-BE49-F238E27FC236}">
                <a16:creationId xmlns:a16="http://schemas.microsoft.com/office/drawing/2014/main" id="{223CF294-571F-5C93-783E-690D7215C1A2}"/>
              </a:ext>
            </a:extLst>
          </p:cNvPr>
          <p:cNvPicPr>
            <a:picLocks noChangeAspect="1"/>
          </p:cNvPicPr>
          <p:nvPr/>
        </p:nvPicPr>
        <p:blipFill>
          <a:blip r:embed="rId11"/>
          <a:stretch>
            <a:fillRect/>
          </a:stretch>
        </p:blipFill>
        <p:spPr>
          <a:xfrm>
            <a:off x="3508748" y="5184542"/>
            <a:ext cx="635000" cy="635000"/>
          </a:xfrm>
          <a:prstGeom prst="rect">
            <a:avLst/>
          </a:prstGeom>
        </p:spPr>
      </p:pic>
      <p:pic>
        <p:nvPicPr>
          <p:cNvPr id="32" name="Picture 31">
            <a:extLst>
              <a:ext uri="{FF2B5EF4-FFF2-40B4-BE49-F238E27FC236}">
                <a16:creationId xmlns:a16="http://schemas.microsoft.com/office/drawing/2014/main" id="{F5E8F4B9-BAE3-9855-4D37-E109CDD87611}"/>
              </a:ext>
            </a:extLst>
          </p:cNvPr>
          <p:cNvPicPr>
            <a:picLocks noChangeAspect="1"/>
          </p:cNvPicPr>
          <p:nvPr/>
        </p:nvPicPr>
        <p:blipFill>
          <a:blip r:embed="rId12"/>
          <a:stretch>
            <a:fillRect/>
          </a:stretch>
        </p:blipFill>
        <p:spPr>
          <a:xfrm>
            <a:off x="3635535" y="7358527"/>
            <a:ext cx="501953" cy="501953"/>
          </a:xfrm>
          <a:prstGeom prst="rect">
            <a:avLst/>
          </a:prstGeom>
        </p:spPr>
      </p:pic>
      <p:pic>
        <p:nvPicPr>
          <p:cNvPr id="33" name="Picture 32">
            <a:extLst>
              <a:ext uri="{FF2B5EF4-FFF2-40B4-BE49-F238E27FC236}">
                <a16:creationId xmlns:a16="http://schemas.microsoft.com/office/drawing/2014/main" id="{345FCF1F-DD76-2E7C-7902-B96762AFEC32}"/>
              </a:ext>
            </a:extLst>
          </p:cNvPr>
          <p:cNvPicPr>
            <a:picLocks noChangeAspect="1"/>
          </p:cNvPicPr>
          <p:nvPr/>
        </p:nvPicPr>
        <p:blipFill>
          <a:blip r:embed="rId13"/>
          <a:stretch>
            <a:fillRect/>
          </a:stretch>
        </p:blipFill>
        <p:spPr>
          <a:xfrm>
            <a:off x="55123" y="7400338"/>
            <a:ext cx="647095" cy="610810"/>
          </a:xfrm>
          <a:prstGeom prst="rect">
            <a:avLst/>
          </a:prstGeom>
        </p:spPr>
      </p:pic>
      <p:sp>
        <p:nvSpPr>
          <p:cNvPr id="34" name="TextBox 5">
            <a:extLst>
              <a:ext uri="{FF2B5EF4-FFF2-40B4-BE49-F238E27FC236}">
                <a16:creationId xmlns:a16="http://schemas.microsoft.com/office/drawing/2014/main" id="{90A17211-5DDF-C07D-A078-587B7A8A71B2}"/>
              </a:ext>
            </a:extLst>
          </p:cNvPr>
          <p:cNvSpPr txBox="1"/>
          <p:nvPr/>
        </p:nvSpPr>
        <p:spPr>
          <a:xfrm>
            <a:off x="3714448" y="2045305"/>
            <a:ext cx="3142342" cy="59093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a:latin typeface="Century Gothic"/>
              <a:cs typeface="Arial"/>
            </a:endParaRPr>
          </a:p>
          <a:p>
            <a:pPr lvl="1">
              <a:buFont typeface="Arial"/>
              <a:buChar char="•"/>
            </a:pPr>
            <a:r>
              <a:rPr lang="en-US" err="1">
                <a:latin typeface="Century Gothic"/>
                <a:ea typeface="+mn-lt"/>
                <a:cs typeface="+mn-lt"/>
              </a:rPr>
              <a:t>Gérer</a:t>
            </a:r>
            <a:r>
              <a:rPr lang="en-US">
                <a:latin typeface="Century Gothic"/>
                <a:ea typeface="+mn-lt"/>
                <a:cs typeface="+mn-lt"/>
              </a:rPr>
              <a:t> le </a:t>
            </a:r>
            <a:r>
              <a:rPr lang="en-US" b="1" err="1">
                <a:latin typeface="Century Gothic"/>
                <a:ea typeface="+mn-lt"/>
                <a:cs typeface="+mn-lt"/>
              </a:rPr>
              <a:t>sommeil</a:t>
            </a:r>
            <a:r>
              <a:rPr lang="en-US" b="1">
                <a:latin typeface="Century Gothic"/>
                <a:cs typeface="Arial"/>
              </a:rPr>
              <a:t>​</a:t>
            </a:r>
          </a:p>
          <a:p>
            <a:pPr lvl="1">
              <a:buChar char="•"/>
            </a:pPr>
            <a:endParaRPr lang="en-US">
              <a:latin typeface="Century Gothic"/>
              <a:cs typeface="Arial"/>
            </a:endParaRPr>
          </a:p>
          <a:p>
            <a:endParaRPr lang="en-CA">
              <a:latin typeface="Century Gothic"/>
              <a:cs typeface="Arial"/>
            </a:endParaRPr>
          </a:p>
          <a:p>
            <a:pPr lvl="1">
              <a:buFont typeface="Arial"/>
              <a:buChar char="•"/>
            </a:pPr>
            <a:r>
              <a:rPr lang="en-US" err="1">
                <a:latin typeface="Century Gothic"/>
                <a:ea typeface="+mn-lt"/>
                <a:cs typeface="+mn-lt"/>
              </a:rPr>
              <a:t>Prévenir</a:t>
            </a:r>
            <a:r>
              <a:rPr lang="en-US">
                <a:latin typeface="Century Gothic"/>
                <a:ea typeface="+mn-lt"/>
                <a:cs typeface="+mn-lt"/>
              </a:rPr>
              <a:t> la formation de </a:t>
            </a:r>
            <a:r>
              <a:rPr lang="en-US" b="1" err="1">
                <a:latin typeface="Century Gothic"/>
                <a:ea typeface="+mn-lt"/>
                <a:cs typeface="+mn-lt"/>
              </a:rPr>
              <a:t>caillots</a:t>
            </a:r>
            <a:r>
              <a:rPr lang="en-US" b="1">
                <a:latin typeface="Century Gothic"/>
                <a:ea typeface="+mn-lt"/>
                <a:cs typeface="+mn-lt"/>
              </a:rPr>
              <a:t> </a:t>
            </a:r>
            <a:r>
              <a:rPr lang="en-US" b="1" err="1">
                <a:latin typeface="Century Gothic"/>
                <a:ea typeface="+mn-lt"/>
                <a:cs typeface="+mn-lt"/>
              </a:rPr>
              <a:t>sanguins</a:t>
            </a:r>
            <a:endParaRPr lang="en-US" b="1">
              <a:latin typeface="Century Gothic"/>
              <a:ea typeface="+mn-lt"/>
              <a:cs typeface="+mn-lt"/>
            </a:endParaRPr>
          </a:p>
          <a:p>
            <a:pPr>
              <a:buChar char="•"/>
            </a:pPr>
            <a:endParaRPr lang="en-CA">
              <a:latin typeface="Century Gothic"/>
              <a:cs typeface="Arial"/>
            </a:endParaRPr>
          </a:p>
          <a:p>
            <a:pPr>
              <a:buChar char="•"/>
            </a:pPr>
            <a:endParaRPr lang="en-CA">
              <a:latin typeface="Century Gothic"/>
              <a:cs typeface="Arial"/>
            </a:endParaRPr>
          </a:p>
          <a:p>
            <a:pPr lvl="1">
              <a:buFont typeface="Arial"/>
              <a:buChar char="•"/>
            </a:pPr>
            <a:r>
              <a:rPr lang="en-US" err="1">
                <a:latin typeface="Century Gothic"/>
                <a:ea typeface="+mn-lt"/>
                <a:cs typeface="+mn-lt"/>
              </a:rPr>
              <a:t>Prévenir</a:t>
            </a:r>
            <a:r>
              <a:rPr lang="en-US">
                <a:latin typeface="Century Gothic"/>
                <a:ea typeface="+mn-lt"/>
                <a:cs typeface="+mn-lt"/>
              </a:rPr>
              <a:t> les </a:t>
            </a:r>
            <a:r>
              <a:rPr lang="en-US" b="1">
                <a:latin typeface="Century Gothic"/>
                <a:ea typeface="+mn-lt"/>
                <a:cs typeface="+mn-lt"/>
              </a:rPr>
              <a:t>convulsions</a:t>
            </a:r>
          </a:p>
          <a:p>
            <a:pPr>
              <a:buChar char="•"/>
            </a:pPr>
            <a:endParaRPr lang="en-US">
              <a:latin typeface="Century Gothic"/>
              <a:cs typeface="Arial"/>
            </a:endParaRPr>
          </a:p>
          <a:p>
            <a:pPr>
              <a:buChar char="•"/>
            </a:pPr>
            <a:endParaRPr lang="en-US">
              <a:latin typeface="Century Gothic"/>
              <a:cs typeface="Arial"/>
            </a:endParaRPr>
          </a:p>
          <a:p>
            <a:pPr lvl="1">
              <a:buFont typeface="Arial"/>
              <a:buChar char="•"/>
            </a:pPr>
            <a:r>
              <a:rPr lang="en-US" b="1" err="1">
                <a:latin typeface="Century Gothic"/>
                <a:ea typeface="+mn-lt"/>
                <a:cs typeface="+mn-lt"/>
              </a:rPr>
              <a:t>Arrêter</a:t>
            </a:r>
            <a:r>
              <a:rPr lang="en-US" b="1">
                <a:latin typeface="Century Gothic"/>
                <a:ea typeface="+mn-lt"/>
                <a:cs typeface="+mn-lt"/>
              </a:rPr>
              <a:t> de </a:t>
            </a:r>
            <a:r>
              <a:rPr lang="en-US" b="1" err="1">
                <a:latin typeface="Century Gothic"/>
                <a:ea typeface="+mn-lt"/>
                <a:cs typeface="+mn-lt"/>
              </a:rPr>
              <a:t>fumer</a:t>
            </a:r>
            <a:r>
              <a:rPr lang="en-US" b="1">
                <a:latin typeface="Century Gothic"/>
                <a:cs typeface="Arial"/>
              </a:rPr>
              <a:t> ​</a:t>
            </a:r>
          </a:p>
          <a:p>
            <a:pPr>
              <a:buChar char="•"/>
            </a:pPr>
            <a:endParaRPr lang="en-US">
              <a:latin typeface="Century Gothic"/>
              <a:cs typeface="Arial"/>
            </a:endParaRPr>
          </a:p>
          <a:p>
            <a:pPr>
              <a:buChar char="•"/>
            </a:pPr>
            <a:endParaRPr lang="en-US">
              <a:latin typeface="Century Gothic"/>
              <a:cs typeface="Arial"/>
            </a:endParaRPr>
          </a:p>
          <a:p>
            <a:pPr lvl="1">
              <a:buFont typeface="Arial"/>
              <a:buChar char="•"/>
            </a:pPr>
            <a:r>
              <a:rPr lang="en-US" err="1">
                <a:latin typeface="Century Gothic"/>
                <a:ea typeface="+mn-lt"/>
                <a:cs typeface="+mn-lt"/>
              </a:rPr>
              <a:t>Prévenir</a:t>
            </a:r>
            <a:r>
              <a:rPr lang="en-US">
                <a:latin typeface="Century Gothic"/>
                <a:ea typeface="+mn-lt"/>
                <a:cs typeface="+mn-lt"/>
              </a:rPr>
              <a:t> la </a:t>
            </a:r>
            <a:r>
              <a:rPr lang="en-US" b="1">
                <a:latin typeface="Century Gothic"/>
                <a:ea typeface="+mn-lt"/>
                <a:cs typeface="+mn-lt"/>
              </a:rPr>
              <a:t>constipation</a:t>
            </a:r>
          </a:p>
          <a:p>
            <a:pPr>
              <a:buChar char="•"/>
            </a:pPr>
            <a:endParaRPr lang="en-US">
              <a:latin typeface="Century Gothic"/>
              <a:cs typeface="Arial"/>
            </a:endParaRPr>
          </a:p>
          <a:p>
            <a:pPr>
              <a:buChar char="•"/>
            </a:pPr>
            <a:endParaRPr lang="en-US">
              <a:latin typeface="Century Gothic"/>
              <a:cs typeface="Arial"/>
            </a:endParaRPr>
          </a:p>
          <a:p>
            <a:pPr lvl="1">
              <a:buFont typeface="Arial"/>
              <a:buChar char="•"/>
            </a:pPr>
            <a:r>
              <a:rPr lang="en-CA" err="1">
                <a:latin typeface="Century Gothic"/>
                <a:ea typeface="+mn-lt"/>
                <a:cs typeface="+mn-lt"/>
              </a:rPr>
              <a:t>Gérer</a:t>
            </a:r>
            <a:r>
              <a:rPr lang="en-CA">
                <a:latin typeface="Century Gothic"/>
                <a:ea typeface="+mn-lt"/>
                <a:cs typeface="+mn-lt"/>
              </a:rPr>
              <a:t> les</a:t>
            </a:r>
            <a:r>
              <a:rPr lang="en-CA" b="1">
                <a:latin typeface="Century Gothic"/>
                <a:ea typeface="+mn-lt"/>
                <a:cs typeface="+mn-lt"/>
              </a:rPr>
              <a:t> </a:t>
            </a:r>
            <a:r>
              <a:rPr lang="en-CA" b="1" err="1">
                <a:latin typeface="Century Gothic"/>
                <a:ea typeface="+mn-lt"/>
                <a:cs typeface="+mn-lt"/>
              </a:rPr>
              <a:t>douleurs</a:t>
            </a:r>
            <a:r>
              <a:rPr lang="en-CA" b="1">
                <a:latin typeface="Century Gothic"/>
                <a:ea typeface="+mn-lt"/>
                <a:cs typeface="+mn-lt"/>
              </a:rPr>
              <a:t> </a:t>
            </a:r>
            <a:r>
              <a:rPr lang="en-CA" b="1" err="1">
                <a:latin typeface="Century Gothic"/>
                <a:ea typeface="+mn-lt"/>
                <a:cs typeface="+mn-lt"/>
              </a:rPr>
              <a:t>nerveuses</a:t>
            </a:r>
            <a:endParaRPr lang="en-CA" b="1">
              <a:latin typeface="Century Gothic"/>
              <a:cs typeface="Calibri"/>
            </a:endParaRPr>
          </a:p>
        </p:txBody>
      </p:sp>
      <p:pic>
        <p:nvPicPr>
          <p:cNvPr id="35" name="Picture 34">
            <a:extLst>
              <a:ext uri="{FF2B5EF4-FFF2-40B4-BE49-F238E27FC236}">
                <a16:creationId xmlns:a16="http://schemas.microsoft.com/office/drawing/2014/main" id="{E0730793-5B94-37BF-6F59-08510E26995B}"/>
              </a:ext>
            </a:extLst>
          </p:cNvPr>
          <p:cNvPicPr>
            <a:picLocks noChangeAspect="1"/>
          </p:cNvPicPr>
          <p:nvPr/>
        </p:nvPicPr>
        <p:blipFill>
          <a:blip r:embed="rId14"/>
          <a:stretch>
            <a:fillRect/>
          </a:stretch>
        </p:blipFill>
        <p:spPr>
          <a:xfrm>
            <a:off x="57453" y="2216451"/>
            <a:ext cx="659192" cy="635002"/>
          </a:xfrm>
          <a:prstGeom prst="rect">
            <a:avLst/>
          </a:prstGeom>
        </p:spPr>
      </p:pic>
      <p:pic>
        <p:nvPicPr>
          <p:cNvPr id="36" name="Picture 35">
            <a:extLst>
              <a:ext uri="{FF2B5EF4-FFF2-40B4-BE49-F238E27FC236}">
                <a16:creationId xmlns:a16="http://schemas.microsoft.com/office/drawing/2014/main" id="{27ABA654-A9CE-82A2-1A1D-E0C93E40C630}"/>
              </a:ext>
            </a:extLst>
          </p:cNvPr>
          <p:cNvPicPr>
            <a:picLocks noChangeAspect="1"/>
          </p:cNvPicPr>
          <p:nvPr/>
        </p:nvPicPr>
        <p:blipFill>
          <a:blip r:embed="rId15"/>
          <a:stretch>
            <a:fillRect/>
          </a:stretch>
        </p:blipFill>
        <p:spPr>
          <a:xfrm>
            <a:off x="3577842" y="3175354"/>
            <a:ext cx="562429" cy="538239"/>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AE3539C6-6236-3647-7DA1-56214BECDFDC}"/>
              </a:ext>
            </a:extLst>
          </p:cNvPr>
          <p:cNvPicPr>
            <a:picLocks noChangeAspect="1"/>
          </p:cNvPicPr>
          <p:nvPr/>
        </p:nvPicPr>
        <p:blipFill rotWithShape="1">
          <a:blip r:embed="rId16"/>
          <a:srcRect l="5498" t="4166" r="6780" b="2083"/>
          <a:stretch/>
        </p:blipFill>
        <p:spPr>
          <a:xfrm>
            <a:off x="1701465" y="78596"/>
            <a:ext cx="651740" cy="571503"/>
          </a:xfrm>
          <a:prstGeom prst="rect">
            <a:avLst/>
          </a:prstGeom>
        </p:spPr>
      </p:pic>
    </p:spTree>
    <p:extLst>
      <p:ext uri="{BB962C8B-B14F-4D97-AF65-F5344CB8AC3E}">
        <p14:creationId xmlns:p14="http://schemas.microsoft.com/office/powerpoint/2010/main" val="275152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BD7835-87FC-8958-09F9-213880FD3769}"/>
              </a:ext>
            </a:extLst>
          </p:cNvPr>
          <p:cNvSpPr txBox="1"/>
          <p:nvPr/>
        </p:nvSpPr>
        <p:spPr>
          <a:xfrm>
            <a:off x="-2996532" y="909941"/>
            <a:ext cx="2420471" cy="271522"/>
          </a:xfrm>
          <a:prstGeom prst="rect">
            <a:avLst/>
          </a:prstGeom>
          <a:noFill/>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endParaRPr lang="en-US" sz="1235">
              <a:latin typeface="Arial"/>
              <a:cs typeface="Arial"/>
            </a:endParaRPr>
          </a:p>
        </p:txBody>
      </p:sp>
      <p:graphicFrame>
        <p:nvGraphicFramePr>
          <p:cNvPr id="5" name="Table 4">
            <a:extLst>
              <a:ext uri="{FF2B5EF4-FFF2-40B4-BE49-F238E27FC236}">
                <a16:creationId xmlns:a16="http://schemas.microsoft.com/office/drawing/2014/main" id="{F23FBA0E-4A40-987A-436E-003CF2AB4B4E}"/>
              </a:ext>
            </a:extLst>
          </p:cNvPr>
          <p:cNvGraphicFramePr>
            <a:graphicFrameLocks noGrp="1"/>
          </p:cNvGraphicFramePr>
          <p:nvPr>
            <p:extLst>
              <p:ext uri="{D42A27DB-BD31-4B8C-83A1-F6EECF244321}">
                <p14:modId xmlns:p14="http://schemas.microsoft.com/office/powerpoint/2010/main" val="3431313864"/>
              </p:ext>
            </p:extLst>
          </p:nvPr>
        </p:nvGraphicFramePr>
        <p:xfrm>
          <a:off x="1040334" y="1628946"/>
          <a:ext cx="5016215" cy="5748420"/>
        </p:xfrm>
        <a:graphic>
          <a:graphicData uri="http://schemas.openxmlformats.org/drawingml/2006/table">
            <a:tbl>
              <a:tblPr bandRow="1">
                <a:tableStyleId>{8799B23B-EC83-4686-B30A-512413B5E67A}</a:tableStyleId>
              </a:tblPr>
              <a:tblGrid>
                <a:gridCol w="3022428">
                  <a:extLst>
                    <a:ext uri="{9D8B030D-6E8A-4147-A177-3AD203B41FA5}">
                      <a16:colId xmlns:a16="http://schemas.microsoft.com/office/drawing/2014/main" val="3531943587"/>
                    </a:ext>
                  </a:extLst>
                </a:gridCol>
                <a:gridCol w="1993787">
                  <a:extLst>
                    <a:ext uri="{9D8B030D-6E8A-4147-A177-3AD203B41FA5}">
                      <a16:colId xmlns:a16="http://schemas.microsoft.com/office/drawing/2014/main" val="2352702521"/>
                    </a:ext>
                  </a:extLst>
                </a:gridCol>
              </a:tblGrid>
              <a:tr h="680734">
                <a:tc>
                  <a:txBody>
                    <a:bodyPr/>
                    <a:lstStyle/>
                    <a:p>
                      <a:pPr algn="ctr" fontAlgn="base"/>
                      <a:r>
                        <a:rPr lang="en-US" sz="1800" b="1">
                          <a:solidFill>
                            <a:srgbClr val="000000"/>
                          </a:solidFill>
                          <a:effectLst/>
                          <a:latin typeface="Century Gothic"/>
                        </a:rPr>
                        <a:t>Document</a:t>
                      </a:r>
                    </a:p>
                  </a:txBody>
                  <a:tcPr/>
                </a:tc>
                <a:tc>
                  <a:txBody>
                    <a:bodyPr/>
                    <a:lstStyle/>
                    <a:p>
                      <a:pPr algn="ctr" fontAlgn="base"/>
                      <a:r>
                        <a:rPr lang="en-US" sz="1800" b="1">
                          <a:solidFill>
                            <a:srgbClr val="000000"/>
                          </a:solidFill>
                          <a:effectLst/>
                          <a:latin typeface="Century Gothic"/>
                        </a:rPr>
                        <a:t>Slides</a:t>
                      </a:r>
                    </a:p>
                  </a:txBody>
                  <a:tcPr/>
                </a:tc>
                <a:extLst>
                  <a:ext uri="{0D108BD9-81ED-4DB2-BD59-A6C34878D82A}">
                    <a16:rowId xmlns:a16="http://schemas.microsoft.com/office/drawing/2014/main" val="1945391979"/>
                  </a:ext>
                </a:extLst>
              </a:tr>
              <a:tr h="832008">
                <a:tc>
                  <a:txBody>
                    <a:bodyPr/>
                    <a:lstStyle/>
                    <a:p>
                      <a:pPr fontAlgn="base"/>
                      <a:r>
                        <a:rPr lang="en-US" sz="1800">
                          <a:effectLst/>
                          <a:latin typeface="Century Gothic"/>
                        </a:rPr>
                        <a:t>Rehab Team</a:t>
                      </a:r>
                    </a:p>
                  </a:txBody>
                  <a:tcPr/>
                </a:tc>
                <a:tc>
                  <a:txBody>
                    <a:bodyPr/>
                    <a:lstStyle/>
                    <a:p>
                      <a:pPr fontAlgn="base"/>
                      <a:r>
                        <a:rPr lang="en-US" sz="1800">
                          <a:effectLst/>
                          <a:latin typeface="Century Gothic"/>
                        </a:rPr>
                        <a:t>English: 2-4</a:t>
                      </a:r>
                    </a:p>
                    <a:p>
                      <a:pPr fontAlgn="base"/>
                      <a:r>
                        <a:rPr lang="en-US" sz="1800">
                          <a:effectLst/>
                          <a:latin typeface="Century Gothic"/>
                        </a:rPr>
                        <a:t>French: 10-12</a:t>
                      </a:r>
                    </a:p>
                  </a:txBody>
                  <a:tcPr/>
                </a:tc>
                <a:extLst>
                  <a:ext uri="{0D108BD9-81ED-4DB2-BD59-A6C34878D82A}">
                    <a16:rowId xmlns:a16="http://schemas.microsoft.com/office/drawing/2014/main" val="2631535001"/>
                  </a:ext>
                </a:extLst>
              </a:tr>
              <a:tr h="907646">
                <a:tc>
                  <a:txBody>
                    <a:bodyPr/>
                    <a:lstStyle/>
                    <a:p>
                      <a:pPr fontAlgn="base"/>
                      <a:r>
                        <a:rPr lang="en-US" sz="1800">
                          <a:effectLst/>
                          <a:latin typeface="Century Gothic"/>
                        </a:rPr>
                        <a:t>Physiotherapist</a:t>
                      </a:r>
                    </a:p>
                  </a:txBody>
                  <a:tcPr/>
                </a:tc>
                <a:tc>
                  <a:txBody>
                    <a:bodyPr/>
                    <a:lstStyle/>
                    <a:p>
                      <a:pPr fontAlgn="base"/>
                      <a:r>
                        <a:rPr lang="en-US" sz="1800">
                          <a:effectLst/>
                          <a:latin typeface="Century Gothic"/>
                        </a:rPr>
                        <a:t>English: 5</a:t>
                      </a:r>
                    </a:p>
                    <a:p>
                      <a:pPr fontAlgn="base"/>
                      <a:r>
                        <a:rPr lang="en-US" sz="1800">
                          <a:effectLst/>
                          <a:latin typeface="Century Gothic"/>
                        </a:rPr>
                        <a:t>French: 13</a:t>
                      </a:r>
                    </a:p>
                  </a:txBody>
                  <a:tcPr/>
                </a:tc>
                <a:extLst>
                  <a:ext uri="{0D108BD9-81ED-4DB2-BD59-A6C34878D82A}">
                    <a16:rowId xmlns:a16="http://schemas.microsoft.com/office/drawing/2014/main" val="200464444"/>
                  </a:ext>
                </a:extLst>
              </a:tr>
              <a:tr h="832008">
                <a:tc>
                  <a:txBody>
                    <a:bodyPr/>
                    <a:lstStyle/>
                    <a:p>
                      <a:pPr fontAlgn="base"/>
                      <a:r>
                        <a:rPr lang="en-US" sz="1800">
                          <a:effectLst/>
                          <a:latin typeface="Century Gothic"/>
                        </a:rPr>
                        <a:t>Occupational Therapist</a:t>
                      </a:r>
                    </a:p>
                  </a:txBody>
                  <a:tcPr/>
                </a:tc>
                <a:tc>
                  <a:txBody>
                    <a:bodyPr/>
                    <a:lstStyle/>
                    <a:p>
                      <a:pPr fontAlgn="base"/>
                      <a:r>
                        <a:rPr lang="en-US" sz="1800">
                          <a:effectLst/>
                          <a:latin typeface="Century Gothic"/>
                        </a:rPr>
                        <a:t>English: 6</a:t>
                      </a:r>
                    </a:p>
                    <a:p>
                      <a:pPr fontAlgn="base"/>
                      <a:r>
                        <a:rPr lang="en-US" sz="1800">
                          <a:effectLst/>
                          <a:latin typeface="Century Gothic"/>
                        </a:rPr>
                        <a:t>French: 14</a:t>
                      </a:r>
                    </a:p>
                  </a:txBody>
                  <a:tcPr/>
                </a:tc>
                <a:extLst>
                  <a:ext uri="{0D108BD9-81ED-4DB2-BD59-A6C34878D82A}">
                    <a16:rowId xmlns:a16="http://schemas.microsoft.com/office/drawing/2014/main" val="4289746142"/>
                  </a:ext>
                </a:extLst>
              </a:tr>
              <a:tr h="832008">
                <a:tc>
                  <a:txBody>
                    <a:bodyPr/>
                    <a:lstStyle/>
                    <a:p>
                      <a:pPr fontAlgn="base"/>
                      <a:r>
                        <a:rPr lang="en-US" sz="1800">
                          <a:effectLst/>
                          <a:latin typeface="Century Gothic"/>
                        </a:rPr>
                        <a:t>Speech-Language Pathologist</a:t>
                      </a:r>
                    </a:p>
                  </a:txBody>
                  <a:tcPr/>
                </a:tc>
                <a:tc>
                  <a:txBody>
                    <a:bodyPr/>
                    <a:lstStyle/>
                    <a:p>
                      <a:pPr fontAlgn="base"/>
                      <a:r>
                        <a:rPr lang="en-US" sz="1800">
                          <a:effectLst/>
                          <a:latin typeface="Century Gothic"/>
                        </a:rPr>
                        <a:t>English: 7</a:t>
                      </a:r>
                    </a:p>
                    <a:p>
                      <a:pPr fontAlgn="base"/>
                      <a:r>
                        <a:rPr lang="en-US" sz="1800">
                          <a:effectLst/>
                          <a:latin typeface="Century Gothic"/>
                        </a:rPr>
                        <a:t>French: 15</a:t>
                      </a:r>
                    </a:p>
                  </a:txBody>
                  <a:tcPr/>
                </a:tc>
                <a:extLst>
                  <a:ext uri="{0D108BD9-81ED-4DB2-BD59-A6C34878D82A}">
                    <a16:rowId xmlns:a16="http://schemas.microsoft.com/office/drawing/2014/main" val="1205130226"/>
                  </a:ext>
                </a:extLst>
              </a:tr>
              <a:tr h="832008">
                <a:tc>
                  <a:txBody>
                    <a:bodyPr/>
                    <a:lstStyle/>
                    <a:p>
                      <a:pPr fontAlgn="base"/>
                      <a:r>
                        <a:rPr lang="en-US" sz="1800">
                          <a:effectLst/>
                          <a:latin typeface="Century Gothic"/>
                        </a:rPr>
                        <a:t>Social Worker</a:t>
                      </a:r>
                    </a:p>
                  </a:txBody>
                  <a:tcPr/>
                </a:tc>
                <a:tc>
                  <a:txBody>
                    <a:bodyPr/>
                    <a:lstStyle/>
                    <a:p>
                      <a:pPr fontAlgn="base"/>
                      <a:r>
                        <a:rPr lang="en-US" sz="1800">
                          <a:effectLst/>
                          <a:latin typeface="Century Gothic"/>
                        </a:rPr>
                        <a:t>English: 8</a:t>
                      </a:r>
                    </a:p>
                    <a:p>
                      <a:pPr fontAlgn="base"/>
                      <a:r>
                        <a:rPr lang="en-US" sz="1800">
                          <a:effectLst/>
                          <a:latin typeface="Century Gothic"/>
                        </a:rPr>
                        <a:t>French: 16</a:t>
                      </a:r>
                    </a:p>
                  </a:txBody>
                  <a:tcPr/>
                </a:tc>
                <a:extLst>
                  <a:ext uri="{0D108BD9-81ED-4DB2-BD59-A6C34878D82A}">
                    <a16:rowId xmlns:a16="http://schemas.microsoft.com/office/drawing/2014/main" val="2727471741"/>
                  </a:ext>
                </a:extLst>
              </a:tr>
              <a:tr h="832008">
                <a:tc>
                  <a:txBody>
                    <a:bodyPr/>
                    <a:lstStyle/>
                    <a:p>
                      <a:pPr fontAlgn="base"/>
                      <a:r>
                        <a:rPr lang="en-US" sz="1800">
                          <a:effectLst/>
                          <a:latin typeface="Century Gothic"/>
                        </a:rPr>
                        <a:t>Pharmacist</a:t>
                      </a:r>
                    </a:p>
                  </a:txBody>
                  <a:tcPr/>
                </a:tc>
                <a:tc>
                  <a:txBody>
                    <a:bodyPr/>
                    <a:lstStyle/>
                    <a:p>
                      <a:pPr fontAlgn="base"/>
                      <a:r>
                        <a:rPr lang="en-US" sz="1800">
                          <a:effectLst/>
                          <a:latin typeface="Century Gothic"/>
                        </a:rPr>
                        <a:t>English: 9</a:t>
                      </a:r>
                    </a:p>
                    <a:p>
                      <a:pPr fontAlgn="base"/>
                      <a:r>
                        <a:rPr lang="en-US" sz="1800">
                          <a:effectLst/>
                          <a:latin typeface="Century Gothic"/>
                        </a:rPr>
                        <a:t>French: 17</a:t>
                      </a:r>
                    </a:p>
                  </a:txBody>
                  <a:tcPr/>
                </a:tc>
                <a:extLst>
                  <a:ext uri="{0D108BD9-81ED-4DB2-BD59-A6C34878D82A}">
                    <a16:rowId xmlns:a16="http://schemas.microsoft.com/office/drawing/2014/main" val="2537465687"/>
                  </a:ext>
                </a:extLst>
              </a:tr>
            </a:tbl>
          </a:graphicData>
        </a:graphic>
      </p:graphicFrame>
    </p:spTree>
    <p:extLst>
      <p:ext uri="{BB962C8B-B14F-4D97-AF65-F5344CB8AC3E}">
        <p14:creationId xmlns:p14="http://schemas.microsoft.com/office/powerpoint/2010/main" val="222387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5951738" y="167061"/>
            <a:ext cx="831403" cy="832037"/>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13552" y="238801"/>
            <a:ext cx="5002980" cy="461702"/>
          </a:xfrm>
          <a:prstGeom prst="rect">
            <a:avLst/>
          </a:prstGeom>
          <a:noFill/>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endParaRPr lang="en-CA" sz="2471"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2046402" y="114249"/>
            <a:ext cx="2660377" cy="461702"/>
          </a:xfrm>
          <a:prstGeom prst="rect">
            <a:avLst/>
          </a:prstGeom>
          <a:noFill/>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r>
              <a:rPr lang="en-CA" sz="2471" b="1">
                <a:latin typeface="Century Gothic"/>
              </a:rPr>
              <a:t>My Rehab Team</a:t>
            </a:r>
            <a:endParaRPr lang="en-US" sz="1412"/>
          </a:p>
        </p:txBody>
      </p:sp>
      <p:sp>
        <p:nvSpPr>
          <p:cNvPr id="2" name="TextBox 1">
            <a:extLst>
              <a:ext uri="{FF2B5EF4-FFF2-40B4-BE49-F238E27FC236}">
                <a16:creationId xmlns:a16="http://schemas.microsoft.com/office/drawing/2014/main" id="{D5BD7835-87FC-8958-09F9-213880FD3769}"/>
              </a:ext>
            </a:extLst>
          </p:cNvPr>
          <p:cNvSpPr txBox="1"/>
          <p:nvPr/>
        </p:nvSpPr>
        <p:spPr>
          <a:xfrm>
            <a:off x="-2996532" y="909941"/>
            <a:ext cx="2420471" cy="271522"/>
          </a:xfrm>
          <a:prstGeom prst="rect">
            <a:avLst/>
          </a:prstGeom>
          <a:noFill/>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endParaRPr lang="en-US" sz="1235">
              <a:latin typeface="Arial"/>
              <a:cs typeface="Arial"/>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808850" y="647602"/>
            <a:ext cx="6209853" cy="8337897"/>
          </a:xfrm>
          <a:prstGeom prst="rect">
            <a:avLst/>
          </a:prstGeom>
          <a:noFill/>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pPr>
              <a:lnSpc>
                <a:spcPct val="150000"/>
              </a:lnSpc>
            </a:pPr>
            <a:r>
              <a:rPr lang="en-US" b="1">
                <a:latin typeface="Century Gothic"/>
                <a:cs typeface="Calibri"/>
              </a:rPr>
              <a:t>Doctor:</a:t>
            </a:r>
            <a:endParaRPr lang="en-US">
              <a:latin typeface="Calibri" panose="020F0502020204030204"/>
              <a:cs typeface="Calibri"/>
            </a:endParaRPr>
          </a:p>
          <a:p>
            <a:pPr>
              <a:lnSpc>
                <a:spcPct val="150000"/>
              </a:lnSpc>
            </a:pPr>
            <a:r>
              <a:rPr lang="en-US" b="1">
                <a:latin typeface="Century Gothic"/>
                <a:cs typeface="Calibri"/>
              </a:rPr>
              <a:t>_________________________________________________</a:t>
            </a:r>
            <a:endParaRPr lang="en-US">
              <a:cs typeface="Calibri" panose="020F0502020204030204"/>
            </a:endParaRPr>
          </a:p>
          <a:p>
            <a:pPr>
              <a:lnSpc>
                <a:spcPct val="150000"/>
              </a:lnSpc>
            </a:pPr>
            <a:r>
              <a:rPr lang="en-US" b="1">
                <a:latin typeface="Century Gothic"/>
                <a:ea typeface="+mn-lt"/>
                <a:cs typeface="+mn-lt"/>
              </a:rPr>
              <a:t>Physiatrist:</a:t>
            </a:r>
            <a:endParaRPr lang="en-US">
              <a:latin typeface="Calibri" panose="020F0502020204030204"/>
              <a:ea typeface="+mn-lt"/>
              <a:cs typeface="+mn-lt"/>
            </a:endParaRPr>
          </a:p>
          <a:p>
            <a:pPr>
              <a:lnSpc>
                <a:spcPct val="150000"/>
              </a:lnSpc>
            </a:pPr>
            <a:r>
              <a:rPr lang="en-US" b="1">
                <a:latin typeface="Century Gothic"/>
                <a:ea typeface="+mn-lt"/>
                <a:cs typeface="+mn-lt"/>
              </a:rPr>
              <a:t>_________________________________________________</a:t>
            </a:r>
            <a:endParaRPr lang="en-US">
              <a:cs typeface="Calibri" panose="020F0502020204030204"/>
            </a:endParaRPr>
          </a:p>
          <a:p>
            <a:pPr>
              <a:lnSpc>
                <a:spcPct val="150000"/>
              </a:lnSpc>
            </a:pPr>
            <a:r>
              <a:rPr lang="en-US" b="1">
                <a:latin typeface="Century Gothic"/>
                <a:ea typeface="+mn-lt"/>
                <a:cs typeface="+mn-lt"/>
              </a:rPr>
              <a:t>Pharmacist: </a:t>
            </a:r>
            <a:endParaRPr lang="en-US">
              <a:latin typeface="Calibri" panose="020F0502020204030204"/>
              <a:ea typeface="+mn-lt"/>
              <a:cs typeface="+mn-lt"/>
            </a:endParaRPr>
          </a:p>
          <a:p>
            <a:pPr>
              <a:lnSpc>
                <a:spcPct val="150000"/>
              </a:lnSpc>
            </a:pPr>
            <a:r>
              <a:rPr lang="en-US" b="1">
                <a:latin typeface="Century Gothic"/>
                <a:ea typeface="+mn-lt"/>
                <a:cs typeface="+mn-lt"/>
              </a:rPr>
              <a:t>_________________________________________________</a:t>
            </a:r>
            <a:endParaRPr lang="en-US">
              <a:cs typeface="Calibri" panose="020F0502020204030204"/>
            </a:endParaRPr>
          </a:p>
          <a:p>
            <a:pPr>
              <a:lnSpc>
                <a:spcPct val="150000"/>
              </a:lnSpc>
            </a:pPr>
            <a:r>
              <a:rPr lang="en-US" b="1">
                <a:latin typeface="Century Gothic"/>
                <a:ea typeface="+mn-lt"/>
                <a:cs typeface="+mn-lt"/>
              </a:rPr>
              <a:t>Occupational Therapist (OT): </a:t>
            </a:r>
            <a:endParaRPr lang="en-US">
              <a:latin typeface="Calibri" panose="020F0502020204030204"/>
              <a:ea typeface="+mn-lt"/>
              <a:cs typeface="+mn-lt"/>
            </a:endParaRPr>
          </a:p>
          <a:p>
            <a:pPr>
              <a:lnSpc>
                <a:spcPct val="150000"/>
              </a:lnSpc>
            </a:pPr>
            <a:r>
              <a:rPr lang="en-US" b="1">
                <a:latin typeface="Century Gothic"/>
                <a:ea typeface="+mn-lt"/>
                <a:cs typeface="+mn-lt"/>
              </a:rPr>
              <a:t>_________________________________________________</a:t>
            </a:r>
            <a:endParaRPr lang="en-US">
              <a:cs typeface="Calibri" panose="020F0502020204030204"/>
            </a:endParaRPr>
          </a:p>
          <a:p>
            <a:pPr>
              <a:lnSpc>
                <a:spcPct val="150000"/>
              </a:lnSpc>
            </a:pPr>
            <a:r>
              <a:rPr lang="en-US" b="1">
                <a:latin typeface="Century Gothic"/>
                <a:cs typeface="Calibri"/>
              </a:rPr>
              <a:t>Physiotherapist (PT): </a:t>
            </a:r>
            <a:endParaRPr lang="en-US">
              <a:cs typeface="Calibri" panose="020F0502020204030204"/>
            </a:endParaRPr>
          </a:p>
          <a:p>
            <a:pPr>
              <a:lnSpc>
                <a:spcPct val="150000"/>
              </a:lnSpc>
            </a:pPr>
            <a:r>
              <a:rPr lang="en-US" b="1">
                <a:latin typeface="Century Gothic"/>
                <a:cs typeface="Calibri"/>
              </a:rPr>
              <a:t>_________________________________________________</a:t>
            </a:r>
            <a:endParaRPr lang="en-US">
              <a:cs typeface="Calibri" panose="020F0502020204030204"/>
            </a:endParaRPr>
          </a:p>
          <a:p>
            <a:pPr>
              <a:lnSpc>
                <a:spcPct val="150000"/>
              </a:lnSpc>
            </a:pPr>
            <a:r>
              <a:rPr lang="en-US" b="1">
                <a:latin typeface="Century Gothic"/>
                <a:cs typeface="Calibri"/>
              </a:rPr>
              <a:t>Speech-Language Pathologist (SLP): </a:t>
            </a:r>
            <a:endParaRPr lang="en-US">
              <a:cs typeface="Calibri" panose="020F0502020204030204"/>
            </a:endParaRPr>
          </a:p>
          <a:p>
            <a:pPr>
              <a:lnSpc>
                <a:spcPct val="150000"/>
              </a:lnSpc>
            </a:pPr>
            <a:r>
              <a:rPr lang="en-US" b="1">
                <a:latin typeface="Century Gothic"/>
                <a:cs typeface="Calibri"/>
              </a:rPr>
              <a:t>_________________________________________________</a:t>
            </a:r>
            <a:endParaRPr lang="en-US">
              <a:cs typeface="Calibri" panose="020F0502020204030204"/>
            </a:endParaRPr>
          </a:p>
          <a:p>
            <a:pPr>
              <a:lnSpc>
                <a:spcPct val="150000"/>
              </a:lnSpc>
            </a:pPr>
            <a:r>
              <a:rPr lang="en-US" b="1">
                <a:latin typeface="Century Gothic"/>
                <a:cs typeface="Calibri"/>
              </a:rPr>
              <a:t>Social Worker (SW):    Social Service Worker (SSW):</a:t>
            </a:r>
            <a:endParaRPr lang="en-US">
              <a:cs typeface="Calibri" panose="020F0502020204030204"/>
            </a:endParaRPr>
          </a:p>
          <a:p>
            <a:pPr>
              <a:lnSpc>
                <a:spcPct val="150000"/>
              </a:lnSpc>
            </a:pPr>
            <a:r>
              <a:rPr lang="en-US" b="1">
                <a:latin typeface="Century Gothic"/>
                <a:cs typeface="Calibri"/>
              </a:rPr>
              <a:t>_________________________________________________</a:t>
            </a:r>
            <a:endParaRPr lang="en-US">
              <a:cs typeface="Calibri" panose="020F0502020204030204"/>
            </a:endParaRPr>
          </a:p>
          <a:p>
            <a:pPr>
              <a:lnSpc>
                <a:spcPct val="150000"/>
              </a:lnSpc>
            </a:pPr>
            <a:r>
              <a:rPr lang="en-US" b="1">
                <a:latin typeface="Century Gothic"/>
                <a:cs typeface="Calibri"/>
              </a:rPr>
              <a:t>Dietitian (RD): </a:t>
            </a:r>
            <a:endParaRPr lang="en-US">
              <a:cs typeface="Calibri" panose="020F0502020204030204"/>
            </a:endParaRPr>
          </a:p>
          <a:p>
            <a:pPr>
              <a:lnSpc>
                <a:spcPct val="150000"/>
              </a:lnSpc>
            </a:pPr>
            <a:r>
              <a:rPr lang="en-US" b="1">
                <a:latin typeface="Century Gothic"/>
                <a:cs typeface="Calibri"/>
              </a:rPr>
              <a:t>_________________________________________________</a:t>
            </a:r>
            <a:endParaRPr lang="en-US">
              <a:cs typeface="Calibri" panose="020F0502020204030204"/>
            </a:endParaRPr>
          </a:p>
          <a:p>
            <a:pPr>
              <a:lnSpc>
                <a:spcPct val="150000"/>
              </a:lnSpc>
            </a:pPr>
            <a:r>
              <a:rPr lang="en-US" b="1">
                <a:latin typeface="Century Gothic"/>
                <a:cs typeface="Calibri"/>
              </a:rPr>
              <a:t>Communication Disorders Assistant (CDA): </a:t>
            </a:r>
          </a:p>
          <a:p>
            <a:pPr>
              <a:lnSpc>
                <a:spcPct val="150000"/>
              </a:lnSpc>
            </a:pPr>
            <a:r>
              <a:rPr lang="en-US" b="1">
                <a:latin typeface="Century Gothic"/>
                <a:cs typeface="Calibri"/>
              </a:rPr>
              <a:t>_________________________________________________</a:t>
            </a:r>
            <a:endParaRPr lang="en-US">
              <a:cs typeface="Calibri" panose="020F0502020204030204"/>
            </a:endParaRPr>
          </a:p>
          <a:p>
            <a:pPr>
              <a:lnSpc>
                <a:spcPct val="150000"/>
              </a:lnSpc>
            </a:pPr>
            <a:r>
              <a:rPr lang="en-US" b="1">
                <a:latin typeface="Century Gothic"/>
                <a:cs typeface="Calibri"/>
              </a:rPr>
              <a:t>Rehab Assistant (RA):  </a:t>
            </a:r>
          </a:p>
          <a:p>
            <a:pPr>
              <a:lnSpc>
                <a:spcPct val="150000"/>
              </a:lnSpc>
            </a:pPr>
            <a:r>
              <a:rPr lang="en-US" b="1">
                <a:latin typeface="Century Gothic"/>
                <a:cs typeface="Calibri"/>
              </a:rPr>
              <a:t>_________________________________________________</a:t>
            </a: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B84106C3-211A-E700-9796-FA7551BF53CD}"/>
                  </a:ext>
                </a:extLst>
              </p14:cNvPr>
              <p14:cNvContentPartPr/>
              <p14:nvPr/>
            </p14:nvContentPartPr>
            <p14:xfrm>
              <a:off x="-335" y="2659148"/>
              <a:ext cx="2950" cy="2950"/>
            </p14:xfrm>
          </p:contentPart>
        </mc:Choice>
        <mc:Fallback xmlns="">
          <p:pic>
            <p:nvPicPr>
              <p:cNvPr id="14" name="Ink 13">
                <a:extLst>
                  <a:ext uri="{FF2B5EF4-FFF2-40B4-BE49-F238E27FC236}">
                    <a16:creationId xmlns:a16="http://schemas.microsoft.com/office/drawing/2014/main" id="{B84106C3-211A-E700-9796-FA7551BF53CD}"/>
                  </a:ext>
                </a:extLst>
              </p:cNvPr>
              <p:cNvPicPr/>
              <p:nvPr/>
            </p:nvPicPr>
            <p:blipFill>
              <a:blip r:embed="rId4"/>
              <a:stretch>
                <a:fillRect/>
              </a:stretch>
            </p:blipFill>
            <p:spPr>
              <a:xfrm>
                <a:off x="-147835" y="2629648"/>
                <a:ext cx="295000" cy="61360"/>
              </a:xfrm>
              <a:prstGeom prst="rect">
                <a:avLst/>
              </a:prstGeom>
            </p:spPr>
          </p:pic>
        </mc:Fallback>
      </mc:AlternateContent>
      <p:pic>
        <p:nvPicPr>
          <p:cNvPr id="9" name="Picture 8">
            <a:extLst>
              <a:ext uri="{FF2B5EF4-FFF2-40B4-BE49-F238E27FC236}">
                <a16:creationId xmlns:a16="http://schemas.microsoft.com/office/drawing/2014/main" id="{8A2FE95F-6283-4996-5201-D10BD4EFC9FF}"/>
              </a:ext>
            </a:extLst>
          </p:cNvPr>
          <p:cNvPicPr>
            <a:picLocks noChangeAspect="1"/>
          </p:cNvPicPr>
          <p:nvPr/>
        </p:nvPicPr>
        <p:blipFill>
          <a:blip r:embed="rId5"/>
          <a:stretch>
            <a:fillRect/>
          </a:stretch>
        </p:blipFill>
        <p:spPr>
          <a:xfrm>
            <a:off x="285750" y="4931098"/>
            <a:ext cx="571500" cy="533400"/>
          </a:xfrm>
          <a:prstGeom prst="rect">
            <a:avLst/>
          </a:prstGeom>
        </p:spPr>
      </p:pic>
      <p:pic>
        <p:nvPicPr>
          <p:cNvPr id="10" name="Picture 9">
            <a:extLst>
              <a:ext uri="{FF2B5EF4-FFF2-40B4-BE49-F238E27FC236}">
                <a16:creationId xmlns:a16="http://schemas.microsoft.com/office/drawing/2014/main" id="{FCE339D9-126C-D4A4-8054-48EFBD253752}"/>
              </a:ext>
            </a:extLst>
          </p:cNvPr>
          <p:cNvPicPr>
            <a:picLocks noChangeAspect="1"/>
          </p:cNvPicPr>
          <p:nvPr/>
        </p:nvPicPr>
        <p:blipFill>
          <a:blip r:embed="rId6"/>
          <a:stretch>
            <a:fillRect/>
          </a:stretch>
        </p:blipFill>
        <p:spPr>
          <a:xfrm>
            <a:off x="379727" y="3301406"/>
            <a:ext cx="438150" cy="457200"/>
          </a:xfrm>
          <a:prstGeom prst="rect">
            <a:avLst/>
          </a:prstGeom>
        </p:spPr>
      </p:pic>
      <p:pic>
        <p:nvPicPr>
          <p:cNvPr id="25" name="Picture 24">
            <a:extLst>
              <a:ext uri="{FF2B5EF4-FFF2-40B4-BE49-F238E27FC236}">
                <a16:creationId xmlns:a16="http://schemas.microsoft.com/office/drawing/2014/main" id="{F91FCE9B-1990-9585-5691-7A02BB41EDB4}"/>
              </a:ext>
            </a:extLst>
          </p:cNvPr>
          <p:cNvPicPr>
            <a:picLocks noChangeAspect="1"/>
          </p:cNvPicPr>
          <p:nvPr/>
        </p:nvPicPr>
        <p:blipFill>
          <a:blip r:embed="rId7"/>
          <a:stretch>
            <a:fillRect/>
          </a:stretch>
        </p:blipFill>
        <p:spPr>
          <a:xfrm>
            <a:off x="143639" y="5644709"/>
            <a:ext cx="714375" cy="704850"/>
          </a:xfrm>
          <a:prstGeom prst="rect">
            <a:avLst/>
          </a:prstGeom>
        </p:spPr>
      </p:pic>
      <p:pic>
        <p:nvPicPr>
          <p:cNvPr id="33" name="Picture 32">
            <a:extLst>
              <a:ext uri="{FF2B5EF4-FFF2-40B4-BE49-F238E27FC236}">
                <a16:creationId xmlns:a16="http://schemas.microsoft.com/office/drawing/2014/main" id="{203DE1EA-74F5-EB1D-9164-C20159F01193}"/>
              </a:ext>
            </a:extLst>
          </p:cNvPr>
          <p:cNvPicPr>
            <a:picLocks noChangeAspect="1"/>
          </p:cNvPicPr>
          <p:nvPr/>
        </p:nvPicPr>
        <p:blipFill>
          <a:blip r:embed="rId8"/>
          <a:stretch>
            <a:fillRect/>
          </a:stretch>
        </p:blipFill>
        <p:spPr>
          <a:xfrm>
            <a:off x="372086" y="7486803"/>
            <a:ext cx="447675" cy="476250"/>
          </a:xfrm>
          <a:prstGeom prst="rect">
            <a:avLst/>
          </a:prstGeom>
        </p:spPr>
      </p:pic>
      <p:pic>
        <p:nvPicPr>
          <p:cNvPr id="34" name="Picture 33">
            <a:extLst>
              <a:ext uri="{FF2B5EF4-FFF2-40B4-BE49-F238E27FC236}">
                <a16:creationId xmlns:a16="http://schemas.microsoft.com/office/drawing/2014/main" id="{7EF926DB-FB92-A0C5-BF51-033393E3E606}"/>
              </a:ext>
            </a:extLst>
          </p:cNvPr>
          <p:cNvPicPr>
            <a:picLocks noChangeAspect="1"/>
          </p:cNvPicPr>
          <p:nvPr/>
        </p:nvPicPr>
        <p:blipFill>
          <a:blip r:embed="rId9"/>
          <a:stretch>
            <a:fillRect/>
          </a:stretch>
        </p:blipFill>
        <p:spPr>
          <a:xfrm>
            <a:off x="392715" y="8240908"/>
            <a:ext cx="533400" cy="533400"/>
          </a:xfrm>
          <a:prstGeom prst="rect">
            <a:avLst/>
          </a:prstGeom>
        </p:spPr>
      </p:pic>
      <p:pic>
        <p:nvPicPr>
          <p:cNvPr id="35" name="Picture 34">
            <a:extLst>
              <a:ext uri="{FF2B5EF4-FFF2-40B4-BE49-F238E27FC236}">
                <a16:creationId xmlns:a16="http://schemas.microsoft.com/office/drawing/2014/main" id="{E39ABE4A-7835-7213-CEEC-857EB1E9CFC7}"/>
              </a:ext>
            </a:extLst>
          </p:cNvPr>
          <p:cNvPicPr>
            <a:picLocks noChangeAspect="1"/>
          </p:cNvPicPr>
          <p:nvPr/>
        </p:nvPicPr>
        <p:blipFill>
          <a:blip r:embed="rId10"/>
          <a:stretch>
            <a:fillRect/>
          </a:stretch>
        </p:blipFill>
        <p:spPr>
          <a:xfrm>
            <a:off x="266649" y="3970703"/>
            <a:ext cx="666750" cy="762000"/>
          </a:xfrm>
          <a:prstGeom prst="rect">
            <a:avLst/>
          </a:prstGeom>
        </p:spPr>
      </p:pic>
      <p:pic>
        <p:nvPicPr>
          <p:cNvPr id="36" name="Picture 35">
            <a:extLst>
              <a:ext uri="{FF2B5EF4-FFF2-40B4-BE49-F238E27FC236}">
                <a16:creationId xmlns:a16="http://schemas.microsoft.com/office/drawing/2014/main" id="{0CE7E55A-B1D3-9509-CB6B-5C20B87EB9B7}"/>
              </a:ext>
            </a:extLst>
          </p:cNvPr>
          <p:cNvPicPr>
            <a:picLocks noChangeAspect="1"/>
          </p:cNvPicPr>
          <p:nvPr/>
        </p:nvPicPr>
        <p:blipFill>
          <a:blip r:embed="rId11"/>
          <a:stretch>
            <a:fillRect/>
          </a:stretch>
        </p:blipFill>
        <p:spPr>
          <a:xfrm>
            <a:off x="348401" y="1583085"/>
            <a:ext cx="485775" cy="533400"/>
          </a:xfrm>
          <a:prstGeom prst="rect">
            <a:avLst/>
          </a:prstGeom>
        </p:spPr>
      </p:pic>
      <p:pic>
        <p:nvPicPr>
          <p:cNvPr id="37" name="Picture 36">
            <a:extLst>
              <a:ext uri="{FF2B5EF4-FFF2-40B4-BE49-F238E27FC236}">
                <a16:creationId xmlns:a16="http://schemas.microsoft.com/office/drawing/2014/main" id="{8A460E46-A614-90FF-51F2-9F3D39D8ED4F}"/>
              </a:ext>
            </a:extLst>
          </p:cNvPr>
          <p:cNvPicPr>
            <a:picLocks noChangeAspect="1"/>
          </p:cNvPicPr>
          <p:nvPr/>
        </p:nvPicPr>
        <p:blipFill>
          <a:blip r:embed="rId12"/>
          <a:stretch>
            <a:fillRect/>
          </a:stretch>
        </p:blipFill>
        <p:spPr>
          <a:xfrm>
            <a:off x="344581" y="6640249"/>
            <a:ext cx="447675" cy="419100"/>
          </a:xfrm>
          <a:prstGeom prst="rect">
            <a:avLst/>
          </a:prstGeom>
        </p:spPr>
      </p:pic>
      <p:pic>
        <p:nvPicPr>
          <p:cNvPr id="38" name="Picture 37">
            <a:extLst>
              <a:ext uri="{FF2B5EF4-FFF2-40B4-BE49-F238E27FC236}">
                <a16:creationId xmlns:a16="http://schemas.microsoft.com/office/drawing/2014/main" id="{0337E4D1-8585-B703-B419-954D5EE426ED}"/>
              </a:ext>
            </a:extLst>
          </p:cNvPr>
          <p:cNvPicPr>
            <a:picLocks noChangeAspect="1"/>
          </p:cNvPicPr>
          <p:nvPr/>
        </p:nvPicPr>
        <p:blipFill>
          <a:blip r:embed="rId13"/>
          <a:stretch>
            <a:fillRect/>
          </a:stretch>
        </p:blipFill>
        <p:spPr>
          <a:xfrm>
            <a:off x="352986" y="768622"/>
            <a:ext cx="581025" cy="571500"/>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8754775B-3DE3-A112-9A62-F34C72ECF306}"/>
              </a:ext>
            </a:extLst>
          </p:cNvPr>
          <p:cNvPicPr>
            <a:picLocks noChangeAspect="1"/>
          </p:cNvPicPr>
          <p:nvPr/>
        </p:nvPicPr>
        <p:blipFill>
          <a:blip r:embed="rId14"/>
          <a:stretch>
            <a:fillRect/>
          </a:stretch>
        </p:blipFill>
        <p:spPr>
          <a:xfrm>
            <a:off x="251368" y="2439572"/>
            <a:ext cx="571500" cy="457200"/>
          </a:xfrm>
          <a:prstGeom prst="rect">
            <a:avLst/>
          </a:prstGeom>
        </p:spPr>
      </p:pic>
    </p:spTree>
    <p:extLst>
      <p:ext uri="{BB962C8B-B14F-4D97-AF65-F5344CB8AC3E}">
        <p14:creationId xmlns:p14="http://schemas.microsoft.com/office/powerpoint/2010/main" val="413382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sp>
        <p:nvSpPr>
          <p:cNvPr id="5" name="TextBox 23">
            <a:extLst>
              <a:ext uri="{FF2B5EF4-FFF2-40B4-BE49-F238E27FC236}">
                <a16:creationId xmlns:a16="http://schemas.microsoft.com/office/drawing/2014/main" id="{362F2C4C-8688-3F41-D4E4-39F91471912E}"/>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Rehab Team</a:t>
            </a:r>
            <a:endParaRPr lang="en-US"/>
          </a:p>
        </p:txBody>
      </p:sp>
      <p:sp>
        <p:nvSpPr>
          <p:cNvPr id="6" name="TextBox 2">
            <a:extLst>
              <a:ext uri="{FF2B5EF4-FFF2-40B4-BE49-F238E27FC236}">
                <a16:creationId xmlns:a16="http://schemas.microsoft.com/office/drawing/2014/main" id="{CAC44566-0339-B8E7-F211-B4576D13763C}"/>
              </a:ext>
            </a:extLst>
          </p:cNvPr>
          <p:cNvSpPr txBox="1"/>
          <p:nvPr/>
        </p:nvSpPr>
        <p:spPr>
          <a:xfrm>
            <a:off x="1290021" y="1102659"/>
            <a:ext cx="5572459" cy="711060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a:latin typeface="Century Gothic"/>
                <a:cs typeface="Calibri"/>
              </a:rPr>
              <a:t>Doctor:</a:t>
            </a:r>
            <a:endParaRPr lang="en-US">
              <a:latin typeface="Calibri" panose="020F0502020204030204"/>
              <a:cs typeface="Calibri"/>
            </a:endParaRPr>
          </a:p>
          <a:p>
            <a:pPr>
              <a:lnSpc>
                <a:spcPct val="150000"/>
              </a:lnSpc>
            </a:pPr>
            <a:r>
              <a:rPr lang="en-US" b="1">
                <a:latin typeface="Century Gothic"/>
                <a:cs typeface="Calibri"/>
              </a:rPr>
              <a:t>_______________________________________________</a:t>
            </a:r>
            <a:endParaRPr lang="en-US"/>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Physiatrist:</a:t>
            </a:r>
            <a:endParaRPr lang="en-US">
              <a:latin typeface="Calibri" panose="020F0502020204030204"/>
              <a:ea typeface="+mn-lt"/>
              <a:cs typeface="+mn-lt"/>
            </a:endParaRPr>
          </a:p>
          <a:p>
            <a:pPr>
              <a:lnSpc>
                <a:spcPct val="150000"/>
              </a:lnSpc>
            </a:pPr>
            <a:r>
              <a:rPr lang="en-US">
                <a:ea typeface="+mn-lt"/>
                <a:cs typeface="+mn-lt"/>
              </a:rPr>
              <a:t>_______________________________________________</a:t>
            </a:r>
            <a:endParaRPr lang="en-US"/>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Pharmacist: </a:t>
            </a:r>
            <a:endParaRPr lang="en-US">
              <a:latin typeface="Calibri" panose="020F0502020204030204"/>
              <a:ea typeface="+mn-lt"/>
              <a:cs typeface="+mn-lt"/>
            </a:endParaRPr>
          </a:p>
          <a:p>
            <a:pPr>
              <a:lnSpc>
                <a:spcPct val="150000"/>
              </a:lnSpc>
            </a:pPr>
            <a:r>
              <a:rPr lang="en-US">
                <a:ea typeface="+mn-lt"/>
                <a:cs typeface="+mn-lt"/>
              </a:rPr>
              <a:t>_______________________________________________</a:t>
            </a:r>
            <a:endParaRPr lang="en-US"/>
          </a:p>
          <a:p>
            <a:pPr>
              <a:lnSpc>
                <a:spcPct val="150000"/>
              </a:lnSpc>
            </a:pPr>
            <a:endParaRPr lang="en-US" b="1">
              <a:latin typeface="Century Gothic"/>
              <a:ea typeface="Calibri"/>
              <a:cs typeface="Calibri"/>
            </a:endParaRPr>
          </a:p>
          <a:p>
            <a:pPr>
              <a:lnSpc>
                <a:spcPct val="150000"/>
              </a:lnSpc>
            </a:pPr>
            <a:r>
              <a:rPr lang="en-US" b="1">
                <a:latin typeface="Century Gothic"/>
                <a:cs typeface="Calibri"/>
              </a:rPr>
              <a:t>Dietitian (RD): </a:t>
            </a:r>
            <a:endParaRPr lang="en-US"/>
          </a:p>
          <a:p>
            <a:pPr>
              <a:lnSpc>
                <a:spcPct val="150000"/>
              </a:lnSpc>
            </a:pPr>
            <a:r>
              <a:rPr lang="en-US">
                <a:latin typeface="Calibri"/>
                <a:cs typeface="Calibri"/>
              </a:rPr>
              <a:t>_______________________________________________</a:t>
            </a:r>
            <a:endParaRPr lang="en-US"/>
          </a:p>
          <a:p>
            <a:pPr>
              <a:lnSpc>
                <a:spcPct val="150000"/>
              </a:lnSpc>
            </a:pPr>
            <a:endParaRPr lang="en-US" b="1">
              <a:latin typeface="Century Gothic"/>
              <a:ea typeface="Calibri" panose="020F0502020204030204"/>
              <a:cs typeface="Calibri" panose="020F0502020204030204"/>
            </a:endParaRPr>
          </a:p>
          <a:p>
            <a:pPr>
              <a:lnSpc>
                <a:spcPct val="150000"/>
              </a:lnSpc>
            </a:pPr>
            <a:r>
              <a:rPr lang="en-US" b="1">
                <a:latin typeface="Century Gothic"/>
                <a:ea typeface="Calibri" panose="020F0502020204030204"/>
                <a:cs typeface="Calibri" panose="020F0502020204030204"/>
              </a:rPr>
              <a:t>Social Worker (SW): </a:t>
            </a:r>
            <a:endParaRPr lang="en-US">
              <a:latin typeface="Century Gothic"/>
              <a:ea typeface="Calibri" panose="020F0502020204030204"/>
              <a:cs typeface="Calibri" panose="020F0502020204030204"/>
            </a:endParaRPr>
          </a:p>
          <a:p>
            <a:pPr>
              <a:lnSpc>
                <a:spcPct val="150000"/>
              </a:lnSpc>
            </a:pPr>
            <a:r>
              <a:rPr lang="en-US">
                <a:latin typeface="Calibri"/>
                <a:cs typeface="Calibri" panose="020F0502020204030204"/>
              </a:rPr>
              <a:t>_______________________________________________</a:t>
            </a:r>
            <a:endParaRPr lang="en-US"/>
          </a:p>
          <a:p>
            <a:pPr>
              <a:lnSpc>
                <a:spcPct val="150000"/>
              </a:lnSpc>
            </a:pPr>
            <a:endParaRPr lang="en-US" b="1">
              <a:latin typeface="Century Gothic"/>
              <a:ea typeface="Calibri"/>
              <a:cs typeface="Calibri"/>
            </a:endParaRPr>
          </a:p>
          <a:p>
            <a:pPr>
              <a:lnSpc>
                <a:spcPct val="150000"/>
              </a:lnSpc>
            </a:pPr>
            <a:r>
              <a:rPr lang="en-US" b="1">
                <a:latin typeface="Century Gothic"/>
              </a:rPr>
              <a:t>Social Service Worker (SSW): </a:t>
            </a:r>
            <a:endParaRPr lang="en-US">
              <a:latin typeface="Century Gothic"/>
            </a:endParaRPr>
          </a:p>
          <a:p>
            <a:pPr>
              <a:lnSpc>
                <a:spcPct val="150000"/>
              </a:lnSpc>
            </a:pPr>
            <a:r>
              <a:rPr lang="en-US">
                <a:latin typeface="Calibri"/>
                <a:cs typeface="Calibri"/>
              </a:rPr>
              <a:t>_______________________________________________</a:t>
            </a:r>
            <a:endParaRPr lang="en-US"/>
          </a:p>
        </p:txBody>
      </p:sp>
      <p:pic>
        <p:nvPicPr>
          <p:cNvPr id="7" name="Picture 6">
            <a:extLst>
              <a:ext uri="{FF2B5EF4-FFF2-40B4-BE49-F238E27FC236}">
                <a16:creationId xmlns:a16="http://schemas.microsoft.com/office/drawing/2014/main" id="{DD0FA5A9-8EBF-4710-B085-876FA2F0177C}"/>
              </a:ext>
            </a:extLst>
          </p:cNvPr>
          <p:cNvPicPr>
            <a:picLocks noChangeAspect="1"/>
          </p:cNvPicPr>
          <p:nvPr/>
        </p:nvPicPr>
        <p:blipFill>
          <a:blip r:embed="rId3"/>
          <a:stretch>
            <a:fillRect/>
          </a:stretch>
        </p:blipFill>
        <p:spPr>
          <a:xfrm>
            <a:off x="200151" y="6123991"/>
            <a:ext cx="1090726" cy="1051458"/>
          </a:xfrm>
          <a:prstGeom prst="rect">
            <a:avLst/>
          </a:prstGeom>
        </p:spPr>
      </p:pic>
      <p:pic>
        <p:nvPicPr>
          <p:cNvPr id="8" name="Picture 7">
            <a:extLst>
              <a:ext uri="{FF2B5EF4-FFF2-40B4-BE49-F238E27FC236}">
                <a16:creationId xmlns:a16="http://schemas.microsoft.com/office/drawing/2014/main" id="{CB8DC0CB-E297-2C86-FAF1-4F1E7413812A}"/>
              </a:ext>
            </a:extLst>
          </p:cNvPr>
          <p:cNvPicPr>
            <a:picLocks noChangeAspect="1"/>
          </p:cNvPicPr>
          <p:nvPr/>
        </p:nvPicPr>
        <p:blipFill>
          <a:blip r:embed="rId4"/>
          <a:stretch>
            <a:fillRect/>
          </a:stretch>
        </p:blipFill>
        <p:spPr>
          <a:xfrm>
            <a:off x="291866" y="2204019"/>
            <a:ext cx="951896" cy="1033000"/>
          </a:xfrm>
          <a:prstGeom prst="rect">
            <a:avLst/>
          </a:prstGeom>
        </p:spPr>
      </p:pic>
      <p:pic>
        <p:nvPicPr>
          <p:cNvPr id="9" name="Picture 8">
            <a:extLst>
              <a:ext uri="{FF2B5EF4-FFF2-40B4-BE49-F238E27FC236}">
                <a16:creationId xmlns:a16="http://schemas.microsoft.com/office/drawing/2014/main" id="{E41B76F4-6E6B-A6AE-3772-2C90A0461AE7}"/>
              </a:ext>
            </a:extLst>
          </p:cNvPr>
          <p:cNvPicPr>
            <a:picLocks noChangeAspect="1"/>
          </p:cNvPicPr>
          <p:nvPr/>
        </p:nvPicPr>
        <p:blipFill>
          <a:blip r:embed="rId5"/>
          <a:stretch>
            <a:fillRect/>
          </a:stretch>
        </p:blipFill>
        <p:spPr>
          <a:xfrm>
            <a:off x="244395" y="4747135"/>
            <a:ext cx="1006009" cy="952372"/>
          </a:xfrm>
          <a:prstGeom prst="rect">
            <a:avLst/>
          </a:prstGeom>
        </p:spPr>
      </p:pic>
      <p:pic>
        <p:nvPicPr>
          <p:cNvPr id="10" name="Picture 9">
            <a:extLst>
              <a:ext uri="{FF2B5EF4-FFF2-40B4-BE49-F238E27FC236}">
                <a16:creationId xmlns:a16="http://schemas.microsoft.com/office/drawing/2014/main" id="{493AC748-DC20-5110-3630-66ED226A99A2}"/>
              </a:ext>
            </a:extLst>
          </p:cNvPr>
          <p:cNvPicPr>
            <a:picLocks noChangeAspect="1"/>
          </p:cNvPicPr>
          <p:nvPr/>
        </p:nvPicPr>
        <p:blipFill>
          <a:blip r:embed="rId6"/>
          <a:stretch>
            <a:fillRect/>
          </a:stretch>
        </p:blipFill>
        <p:spPr>
          <a:xfrm>
            <a:off x="207504" y="1028049"/>
            <a:ext cx="951568" cy="951831"/>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59A8E11-B95E-68FE-B094-A51EEA14D41D}"/>
              </a:ext>
            </a:extLst>
          </p:cNvPr>
          <p:cNvPicPr>
            <a:picLocks noChangeAspect="1"/>
          </p:cNvPicPr>
          <p:nvPr/>
        </p:nvPicPr>
        <p:blipFill rotWithShape="1">
          <a:blip r:embed="rId7"/>
          <a:srcRect r="6803" b="-1154"/>
          <a:stretch/>
        </p:blipFill>
        <p:spPr>
          <a:xfrm>
            <a:off x="130744" y="3576326"/>
            <a:ext cx="1158054" cy="999633"/>
          </a:xfrm>
          <a:prstGeom prst="rect">
            <a:avLst/>
          </a:prstGeom>
        </p:spPr>
      </p:pic>
      <p:pic>
        <p:nvPicPr>
          <p:cNvPr id="12" name="Picture 11">
            <a:extLst>
              <a:ext uri="{FF2B5EF4-FFF2-40B4-BE49-F238E27FC236}">
                <a16:creationId xmlns:a16="http://schemas.microsoft.com/office/drawing/2014/main" id="{07E373B3-762D-5675-2398-EAA10CC64B74}"/>
              </a:ext>
            </a:extLst>
          </p:cNvPr>
          <p:cNvPicPr>
            <a:picLocks noChangeAspect="1"/>
          </p:cNvPicPr>
          <p:nvPr/>
        </p:nvPicPr>
        <p:blipFill>
          <a:blip r:embed="rId8"/>
          <a:stretch>
            <a:fillRect/>
          </a:stretch>
        </p:blipFill>
        <p:spPr>
          <a:xfrm>
            <a:off x="412358" y="7486820"/>
            <a:ext cx="735106" cy="735106"/>
          </a:xfrm>
          <a:prstGeom prst="rect">
            <a:avLst/>
          </a:prstGeom>
        </p:spPr>
      </p:pic>
    </p:spTree>
    <p:extLst>
      <p:ext uri="{BB962C8B-B14F-4D97-AF65-F5344CB8AC3E}">
        <p14:creationId xmlns:p14="http://schemas.microsoft.com/office/powerpoint/2010/main" val="139122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5922342" y="6455"/>
            <a:ext cx="942257" cy="942975"/>
          </a:xfrm>
          <a:prstGeom prst="rect">
            <a:avLst/>
          </a:prstGeom>
        </p:spPr>
      </p:pic>
      <p:sp>
        <p:nvSpPr>
          <p:cNvPr id="5" name="TextBox 23">
            <a:extLst>
              <a:ext uri="{FF2B5EF4-FFF2-40B4-BE49-F238E27FC236}">
                <a16:creationId xmlns:a16="http://schemas.microsoft.com/office/drawing/2014/main" id="{362F2C4C-8688-3F41-D4E4-39F91471912E}"/>
              </a:ext>
            </a:extLst>
          </p:cNvPr>
          <p:cNvSpPr txBox="1"/>
          <p:nvPr/>
        </p:nvSpPr>
        <p:spPr>
          <a:xfrm>
            <a:off x="1923015" y="168073"/>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a:latin typeface="Century Gothic"/>
              </a:rPr>
              <a:t>Rehab Team</a:t>
            </a:r>
            <a:endParaRPr lang="en-US"/>
          </a:p>
        </p:txBody>
      </p:sp>
      <p:sp>
        <p:nvSpPr>
          <p:cNvPr id="6" name="TextBox 2">
            <a:extLst>
              <a:ext uri="{FF2B5EF4-FFF2-40B4-BE49-F238E27FC236}">
                <a16:creationId xmlns:a16="http://schemas.microsoft.com/office/drawing/2014/main" id="{CAC44566-0339-B8E7-F211-B4576D13763C}"/>
              </a:ext>
            </a:extLst>
          </p:cNvPr>
          <p:cNvSpPr txBox="1"/>
          <p:nvPr/>
        </p:nvSpPr>
        <p:spPr>
          <a:xfrm>
            <a:off x="1290021" y="1102659"/>
            <a:ext cx="5572459" cy="75283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b="1">
                <a:latin typeface="Century Gothic"/>
                <a:cs typeface="Calibri"/>
              </a:rPr>
              <a:t>Occupational Therapist (OT):</a:t>
            </a:r>
            <a:endParaRPr lang="en-US">
              <a:latin typeface="Calibri" panose="020F0502020204030204"/>
              <a:cs typeface="Calibri"/>
            </a:endParaRPr>
          </a:p>
          <a:p>
            <a:pPr>
              <a:lnSpc>
                <a:spcPct val="150000"/>
              </a:lnSpc>
            </a:pPr>
            <a:r>
              <a:rPr lang="en-US" b="1">
                <a:latin typeface="Century Gothic"/>
                <a:cs typeface="Calibri"/>
              </a:rPr>
              <a:t>_______________________________________________</a:t>
            </a:r>
            <a:endParaRPr lang="en-US"/>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Physiotherapist (PT):</a:t>
            </a:r>
            <a:endParaRPr lang="en-US">
              <a:latin typeface="Calibri" panose="020F0502020204030204"/>
              <a:ea typeface="+mn-lt"/>
              <a:cs typeface="+mn-lt"/>
            </a:endParaRPr>
          </a:p>
          <a:p>
            <a:pPr>
              <a:lnSpc>
                <a:spcPct val="150000"/>
              </a:lnSpc>
            </a:pPr>
            <a:r>
              <a:rPr lang="en-US">
                <a:ea typeface="+mn-lt"/>
                <a:cs typeface="+mn-lt"/>
              </a:rPr>
              <a:t>_______________________________________________</a:t>
            </a:r>
            <a:endParaRPr lang="en-US"/>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Rehab Assistant (RA): </a:t>
            </a:r>
            <a:endParaRPr lang="en-US">
              <a:latin typeface="Calibri" panose="020F0502020204030204"/>
              <a:ea typeface="+mn-lt"/>
              <a:cs typeface="+mn-lt"/>
            </a:endParaRPr>
          </a:p>
          <a:p>
            <a:pPr>
              <a:lnSpc>
                <a:spcPct val="150000"/>
              </a:lnSpc>
            </a:pPr>
            <a:r>
              <a:rPr lang="en-US">
                <a:ea typeface="+mn-lt"/>
                <a:cs typeface="+mn-lt"/>
              </a:rPr>
              <a:t>_______________________________________________</a:t>
            </a:r>
            <a:endParaRPr lang="en-US"/>
          </a:p>
          <a:p>
            <a:pPr>
              <a:lnSpc>
                <a:spcPct val="150000"/>
              </a:lnSpc>
            </a:pPr>
            <a:endParaRPr lang="en-US" b="1">
              <a:latin typeface="Century Gothic"/>
              <a:ea typeface="Calibri"/>
              <a:cs typeface="Calibri"/>
            </a:endParaRPr>
          </a:p>
          <a:p>
            <a:pPr>
              <a:lnSpc>
                <a:spcPct val="150000"/>
              </a:lnSpc>
            </a:pPr>
            <a:endParaRPr lang="en-US" b="1">
              <a:latin typeface="Century Gothic"/>
              <a:cs typeface="Calibri"/>
            </a:endParaRPr>
          </a:p>
          <a:p>
            <a:pPr>
              <a:lnSpc>
                <a:spcPct val="150000"/>
              </a:lnSpc>
            </a:pPr>
            <a:r>
              <a:rPr lang="en-US" b="1">
                <a:latin typeface="Century Gothic"/>
                <a:cs typeface="Calibri"/>
              </a:rPr>
              <a:t>Speech-Language Pathologist (SLP): </a:t>
            </a:r>
            <a:endParaRPr lang="en-US"/>
          </a:p>
          <a:p>
            <a:pPr>
              <a:lnSpc>
                <a:spcPct val="150000"/>
              </a:lnSpc>
            </a:pPr>
            <a:r>
              <a:rPr lang="en-US">
                <a:latin typeface="Calibri"/>
                <a:cs typeface="Calibri"/>
              </a:rPr>
              <a:t>_______________________________________________</a:t>
            </a:r>
            <a:endParaRPr lang="en-US"/>
          </a:p>
          <a:p>
            <a:pPr>
              <a:lnSpc>
                <a:spcPct val="150000"/>
              </a:lnSpc>
            </a:pPr>
            <a:endParaRPr lang="en-US" b="1">
              <a:latin typeface="Century Gothic"/>
              <a:ea typeface="Calibri" panose="020F0502020204030204"/>
              <a:cs typeface="Calibri" panose="020F0502020204030204"/>
            </a:endParaRPr>
          </a:p>
          <a:p>
            <a:pPr>
              <a:lnSpc>
                <a:spcPct val="150000"/>
              </a:lnSpc>
            </a:pPr>
            <a:endParaRPr lang="en-US" b="1">
              <a:latin typeface="Century Gothic"/>
              <a:ea typeface="Calibri" panose="020F0502020204030204"/>
              <a:cs typeface="Calibri" panose="020F0502020204030204"/>
            </a:endParaRPr>
          </a:p>
          <a:p>
            <a:pPr>
              <a:lnSpc>
                <a:spcPct val="150000"/>
              </a:lnSpc>
            </a:pPr>
            <a:r>
              <a:rPr lang="en-US" b="1">
                <a:latin typeface="Century Gothic"/>
                <a:ea typeface="Calibri" panose="020F0502020204030204"/>
                <a:cs typeface="Calibri" panose="020F0502020204030204"/>
              </a:rPr>
              <a:t>Communication Disorders Assistant (CDA): </a:t>
            </a:r>
            <a:endParaRPr lang="en-US">
              <a:latin typeface="Century Gothic"/>
              <a:ea typeface="Calibri" panose="020F0502020204030204"/>
              <a:cs typeface="Calibri" panose="020F0502020204030204"/>
            </a:endParaRPr>
          </a:p>
          <a:p>
            <a:pPr>
              <a:lnSpc>
                <a:spcPct val="150000"/>
              </a:lnSpc>
            </a:pPr>
            <a:r>
              <a:rPr lang="en-US">
                <a:latin typeface="Calibri"/>
                <a:cs typeface="Calibri" panose="020F0502020204030204"/>
              </a:rPr>
              <a:t>_______________________________________________</a:t>
            </a:r>
            <a:endParaRPr lang="en-US"/>
          </a:p>
        </p:txBody>
      </p:sp>
      <p:pic>
        <p:nvPicPr>
          <p:cNvPr id="7" name="Picture 6">
            <a:extLst>
              <a:ext uri="{FF2B5EF4-FFF2-40B4-BE49-F238E27FC236}">
                <a16:creationId xmlns:a16="http://schemas.microsoft.com/office/drawing/2014/main" id="{9328DCF6-5C18-3CC0-18EF-752374BE36C8}"/>
              </a:ext>
            </a:extLst>
          </p:cNvPr>
          <p:cNvPicPr>
            <a:picLocks noChangeAspect="1"/>
          </p:cNvPicPr>
          <p:nvPr/>
        </p:nvPicPr>
        <p:blipFill>
          <a:blip r:embed="rId3"/>
          <a:stretch>
            <a:fillRect/>
          </a:stretch>
        </p:blipFill>
        <p:spPr>
          <a:xfrm>
            <a:off x="127635" y="2444115"/>
            <a:ext cx="1323975" cy="1524000"/>
          </a:xfrm>
          <a:prstGeom prst="rect">
            <a:avLst/>
          </a:prstGeom>
        </p:spPr>
      </p:pic>
      <p:pic>
        <p:nvPicPr>
          <p:cNvPr id="8" name="Picture 7">
            <a:extLst>
              <a:ext uri="{FF2B5EF4-FFF2-40B4-BE49-F238E27FC236}">
                <a16:creationId xmlns:a16="http://schemas.microsoft.com/office/drawing/2014/main" id="{F55E8E19-C41D-2F32-B176-9DBAF76C1F68}"/>
              </a:ext>
            </a:extLst>
          </p:cNvPr>
          <p:cNvPicPr>
            <a:picLocks noChangeAspect="1"/>
          </p:cNvPicPr>
          <p:nvPr/>
        </p:nvPicPr>
        <p:blipFill>
          <a:blip r:embed="rId4"/>
          <a:stretch>
            <a:fillRect/>
          </a:stretch>
        </p:blipFill>
        <p:spPr>
          <a:xfrm>
            <a:off x="300990" y="1078230"/>
            <a:ext cx="923925" cy="942975"/>
          </a:xfrm>
          <a:prstGeom prst="rect">
            <a:avLst/>
          </a:prstGeom>
        </p:spPr>
      </p:pic>
      <p:pic>
        <p:nvPicPr>
          <p:cNvPr id="9" name="Picture 8">
            <a:extLst>
              <a:ext uri="{FF2B5EF4-FFF2-40B4-BE49-F238E27FC236}">
                <a16:creationId xmlns:a16="http://schemas.microsoft.com/office/drawing/2014/main" id="{4608F5CC-71D0-0CBE-7330-97E57BD49658}"/>
              </a:ext>
            </a:extLst>
          </p:cNvPr>
          <p:cNvPicPr>
            <a:picLocks noChangeAspect="1"/>
          </p:cNvPicPr>
          <p:nvPr/>
        </p:nvPicPr>
        <p:blipFill>
          <a:blip r:embed="rId5"/>
          <a:stretch>
            <a:fillRect/>
          </a:stretch>
        </p:blipFill>
        <p:spPr>
          <a:xfrm>
            <a:off x="123825" y="4223385"/>
            <a:ext cx="1285875" cy="1276350"/>
          </a:xfrm>
          <a:prstGeom prst="rect">
            <a:avLst/>
          </a:prstGeom>
        </p:spPr>
      </p:pic>
      <p:pic>
        <p:nvPicPr>
          <p:cNvPr id="10" name="Picture 9">
            <a:extLst>
              <a:ext uri="{FF2B5EF4-FFF2-40B4-BE49-F238E27FC236}">
                <a16:creationId xmlns:a16="http://schemas.microsoft.com/office/drawing/2014/main" id="{F3F8236C-72B4-46D4-3124-B2644580120B}"/>
              </a:ext>
            </a:extLst>
          </p:cNvPr>
          <p:cNvPicPr>
            <a:picLocks noChangeAspect="1"/>
          </p:cNvPicPr>
          <p:nvPr/>
        </p:nvPicPr>
        <p:blipFill>
          <a:blip r:embed="rId6"/>
          <a:stretch>
            <a:fillRect/>
          </a:stretch>
        </p:blipFill>
        <p:spPr>
          <a:xfrm>
            <a:off x="114300" y="5920740"/>
            <a:ext cx="1285875" cy="1209675"/>
          </a:xfrm>
          <a:prstGeom prst="rect">
            <a:avLst/>
          </a:prstGeom>
        </p:spPr>
      </p:pic>
      <p:pic>
        <p:nvPicPr>
          <p:cNvPr id="11" name="Picture 10">
            <a:extLst>
              <a:ext uri="{FF2B5EF4-FFF2-40B4-BE49-F238E27FC236}">
                <a16:creationId xmlns:a16="http://schemas.microsoft.com/office/drawing/2014/main" id="{1B2340A7-6DDD-D9E6-EF5B-76F030DBC556}"/>
              </a:ext>
            </a:extLst>
          </p:cNvPr>
          <p:cNvPicPr>
            <a:picLocks noChangeAspect="1"/>
          </p:cNvPicPr>
          <p:nvPr/>
        </p:nvPicPr>
        <p:blipFill>
          <a:blip r:embed="rId7"/>
          <a:stretch>
            <a:fillRect/>
          </a:stretch>
        </p:blipFill>
        <p:spPr>
          <a:xfrm>
            <a:off x="241935" y="7679055"/>
            <a:ext cx="1057275" cy="1076325"/>
          </a:xfrm>
          <a:prstGeom prst="rect">
            <a:avLst/>
          </a:prstGeom>
        </p:spPr>
      </p:pic>
    </p:spTree>
    <p:extLst>
      <p:ext uri="{BB962C8B-B14F-4D97-AF65-F5344CB8AC3E}">
        <p14:creationId xmlns:p14="http://schemas.microsoft.com/office/powerpoint/2010/main" val="94273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E5ABE0-B778-A0EA-4989-8D1ACC7659DB}"/>
              </a:ext>
            </a:extLst>
          </p:cNvPr>
          <p:cNvSpPr txBox="1"/>
          <p:nvPr/>
        </p:nvSpPr>
        <p:spPr>
          <a:xfrm>
            <a:off x="499330" y="266280"/>
            <a:ext cx="6131514" cy="87870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990033"/>
                </a:solidFill>
                <a:latin typeface="Century Gothic"/>
                <a:cs typeface="Segoe UI"/>
              </a:rPr>
              <a:t>P</a:t>
            </a:r>
            <a:r>
              <a:rPr lang="en-US" b="1">
                <a:solidFill>
                  <a:srgbClr val="990033"/>
                </a:solidFill>
                <a:latin typeface="Century Gothic"/>
                <a:cs typeface="Segoe UI"/>
              </a:rPr>
              <a:t>hysio</a:t>
            </a:r>
            <a:r>
              <a:rPr lang="en-US" sz="2500" b="1">
                <a:solidFill>
                  <a:srgbClr val="990033"/>
                </a:solidFill>
                <a:latin typeface="Century Gothic"/>
                <a:cs typeface="Segoe UI"/>
              </a:rPr>
              <a:t>t</a:t>
            </a:r>
            <a:r>
              <a:rPr lang="en-US" b="1">
                <a:solidFill>
                  <a:srgbClr val="990033"/>
                </a:solidFill>
                <a:latin typeface="Century Gothic"/>
                <a:cs typeface="Segoe UI"/>
              </a:rPr>
              <a:t>herapist </a:t>
            </a:r>
            <a:r>
              <a:rPr lang="en-US" sz="2500" b="1">
                <a:solidFill>
                  <a:srgbClr val="990033"/>
                </a:solidFill>
                <a:latin typeface="Century Gothic"/>
                <a:cs typeface="Segoe UI"/>
              </a:rPr>
              <a:t>(PT) </a:t>
            </a:r>
            <a:r>
              <a:rPr lang="en-US">
                <a:solidFill>
                  <a:srgbClr val="990033"/>
                </a:solidFill>
                <a:latin typeface="Century Gothic"/>
                <a:cs typeface="Arial"/>
              </a:rPr>
              <a:t> </a:t>
            </a:r>
            <a:endParaRPr lang="en-US">
              <a:solidFill>
                <a:srgbClr val="000000"/>
              </a:solidFill>
              <a:latin typeface="Century Gothic"/>
              <a:cs typeface="Arial"/>
            </a:endParaRPr>
          </a:p>
          <a:p>
            <a:endParaRPr lang="en-US">
              <a:latin typeface="Century Gothic"/>
              <a:cs typeface="Arial"/>
            </a:endParaRPr>
          </a:p>
          <a:p>
            <a:r>
              <a:rPr lang="en-US">
                <a:latin typeface="Century Gothic"/>
                <a:cs typeface="Segoe UI"/>
              </a:rPr>
              <a:t>Physiotherapists help improve</a:t>
            </a:r>
          </a:p>
          <a:p>
            <a:r>
              <a:rPr lang="en-US" b="1">
                <a:solidFill>
                  <a:srgbClr val="990033"/>
                </a:solidFill>
                <a:latin typeface="Century Gothic"/>
                <a:cs typeface="Segoe UI"/>
              </a:rPr>
              <a:t>functional mobility</a:t>
            </a:r>
            <a:r>
              <a:rPr lang="en-US">
                <a:solidFill>
                  <a:srgbClr val="990033"/>
                </a:solidFill>
                <a:latin typeface="Century Gothic"/>
                <a:cs typeface="Segoe UI"/>
              </a:rPr>
              <a:t>.  </a:t>
            </a:r>
            <a:r>
              <a:rPr lang="en-US">
                <a:solidFill>
                  <a:srgbClr val="990033"/>
                </a:solidFill>
                <a:latin typeface="Century Gothic"/>
                <a:cs typeface="Arial"/>
              </a:rPr>
              <a:t> </a:t>
            </a:r>
            <a:endParaRPr lang="en-US"/>
          </a:p>
          <a:p>
            <a:endParaRPr lang="en-US">
              <a:latin typeface="Century Gothic"/>
              <a:cs typeface="Arial"/>
            </a:endParaRPr>
          </a:p>
          <a:p>
            <a:endParaRPr lang="en-US">
              <a:latin typeface="Century Gothic"/>
              <a:cs typeface="Arial"/>
            </a:endParaRPr>
          </a:p>
          <a:p>
            <a:r>
              <a:rPr lang="en-US">
                <a:latin typeface="Century Gothic"/>
                <a:cs typeface="Arial"/>
              </a:rPr>
              <a:t>Your </a:t>
            </a:r>
            <a:r>
              <a:rPr lang="en-US" b="1">
                <a:latin typeface="Century Gothic"/>
                <a:cs typeface="Arial"/>
              </a:rPr>
              <a:t>Physiotherapist</a:t>
            </a:r>
            <a:r>
              <a:rPr lang="en-US">
                <a:latin typeface="Century Gothic"/>
                <a:cs typeface="Arial"/>
              </a:rPr>
              <a:t> will:</a:t>
            </a:r>
          </a:p>
          <a:p>
            <a:endParaRPr lang="en-US">
              <a:latin typeface="Century Gothic"/>
              <a:cs typeface="Arial"/>
            </a:endParaRPr>
          </a:p>
          <a:p>
            <a:pPr marL="742950" lvl="1" indent="-285750">
              <a:buFont typeface="Arial"/>
              <a:buChar char="•"/>
            </a:pPr>
            <a:r>
              <a:rPr lang="en-US" b="1">
                <a:latin typeface="Century Gothic"/>
                <a:cs typeface="Arial"/>
              </a:rPr>
              <a:t>Assess mobility</a:t>
            </a:r>
            <a:endParaRPr lang="en-US" b="1">
              <a:latin typeface="Calibri" panose="020F0502020204030204"/>
              <a:cs typeface="Calibri" panose="020F0502020204030204"/>
            </a:endParaRPr>
          </a:p>
          <a:p>
            <a:pPr marL="285750" indent="-285750">
              <a:buFont typeface="Arial"/>
              <a:buChar char="•"/>
            </a:pPr>
            <a:endParaRPr lang="en-US" b="1">
              <a:latin typeface="Century Gothic"/>
              <a:cs typeface="Arial"/>
            </a:endParaRPr>
          </a:p>
          <a:p>
            <a:pPr marL="742950" lvl="1" indent="-285750">
              <a:buFont typeface="Arial"/>
              <a:buChar char="•"/>
            </a:pPr>
            <a:r>
              <a:rPr lang="en-US" b="1">
                <a:latin typeface="Century Gothic"/>
                <a:cs typeface="Arial"/>
              </a:rPr>
              <a:t>Review therapy goals</a:t>
            </a:r>
            <a:r>
              <a:rPr lang="en-US">
                <a:latin typeface="Century Gothic"/>
                <a:cs typeface="Arial"/>
              </a:rPr>
              <a:t>, abilities and needs</a:t>
            </a:r>
            <a:endParaRPr lang="en-US">
              <a:latin typeface="Calibri" panose="020F0502020204030204"/>
              <a:cs typeface="Calibri" panose="020F0502020204030204"/>
            </a:endParaRPr>
          </a:p>
          <a:p>
            <a:pPr marL="285750" indent="-285750">
              <a:buFont typeface="Arial"/>
              <a:buChar char="•"/>
            </a:pPr>
            <a:endParaRPr lang="en-US">
              <a:latin typeface="Century Gothic"/>
              <a:cs typeface="Arial"/>
            </a:endParaRPr>
          </a:p>
          <a:p>
            <a:pPr marL="742950" lvl="1" indent="-285750">
              <a:buFont typeface="Arial"/>
              <a:buChar char="•"/>
            </a:pPr>
            <a:r>
              <a:rPr lang="en-US" b="1">
                <a:latin typeface="Century Gothic"/>
                <a:cs typeface="Arial"/>
              </a:rPr>
              <a:t>Make</a:t>
            </a:r>
            <a:r>
              <a:rPr lang="en-US">
                <a:latin typeface="Century Gothic"/>
                <a:cs typeface="Arial"/>
              </a:rPr>
              <a:t> a </a:t>
            </a:r>
            <a:r>
              <a:rPr lang="en-US" b="1">
                <a:latin typeface="Century Gothic"/>
                <a:cs typeface="Arial"/>
              </a:rPr>
              <a:t>therapy program</a:t>
            </a:r>
            <a:r>
              <a:rPr lang="en-US">
                <a:latin typeface="Century Gothic"/>
                <a:cs typeface="Arial"/>
              </a:rPr>
              <a:t> for you</a:t>
            </a:r>
            <a:endParaRPr lang="en-US">
              <a:latin typeface="Calibri" panose="020F0502020204030204"/>
              <a:cs typeface="Calibri" panose="020F0502020204030204"/>
            </a:endParaRPr>
          </a:p>
          <a:p>
            <a:pPr marL="285750" indent="-285750">
              <a:buFont typeface="Arial"/>
              <a:buChar char="•"/>
            </a:pPr>
            <a:endParaRPr lang="en-US">
              <a:latin typeface="Century Gothic"/>
              <a:cs typeface="Arial"/>
            </a:endParaRPr>
          </a:p>
          <a:p>
            <a:pPr marL="742950" lvl="1" indent="-285750">
              <a:buFont typeface="Arial"/>
              <a:buChar char="•"/>
            </a:pPr>
            <a:r>
              <a:rPr lang="en-US" b="1">
                <a:latin typeface="Century Gothic"/>
                <a:cs typeface="Arial"/>
              </a:rPr>
              <a:t>Give exercises</a:t>
            </a:r>
            <a:r>
              <a:rPr lang="en-US">
                <a:latin typeface="Century Gothic"/>
                <a:cs typeface="Arial"/>
              </a:rPr>
              <a:t> to practice alone</a:t>
            </a:r>
          </a:p>
          <a:p>
            <a:endParaRPr lang="en-US">
              <a:latin typeface="Century Gothic"/>
              <a:cs typeface="Arial"/>
            </a:endParaRPr>
          </a:p>
          <a:p>
            <a:endParaRPr lang="en-US">
              <a:latin typeface="Century Gothic"/>
              <a:cs typeface="Arial"/>
            </a:endParaRPr>
          </a:p>
          <a:p>
            <a:pPr algn="ctr"/>
            <a:r>
              <a:rPr lang="en-US" b="1" u="sng">
                <a:latin typeface="Century Gothic"/>
                <a:cs typeface="Segoe UI"/>
              </a:rPr>
              <a:t>Key words:</a:t>
            </a:r>
            <a:r>
              <a:rPr lang="en-US" u="sng">
                <a:latin typeface="Century Gothic"/>
                <a:cs typeface="Arial"/>
              </a:rPr>
              <a:t> </a:t>
            </a:r>
          </a:p>
          <a:p>
            <a:pPr algn="ctr"/>
            <a:endParaRPr lang="en-US">
              <a:latin typeface="Century Gothic"/>
              <a:cs typeface="Arial"/>
            </a:endParaRPr>
          </a:p>
          <a:p>
            <a:endParaRPr lang="en-US">
              <a:latin typeface="Century Gothic"/>
              <a:cs typeface="Arial"/>
            </a:endParaRPr>
          </a:p>
          <a:p>
            <a:pPr lvl="2">
              <a:buChar char="•"/>
            </a:pPr>
            <a:r>
              <a:rPr lang="en-US" b="1">
                <a:solidFill>
                  <a:srgbClr val="990033"/>
                </a:solidFill>
                <a:latin typeface="Century Gothic"/>
                <a:cs typeface="Arial"/>
              </a:rPr>
              <a:t>Neuroplasticity</a:t>
            </a:r>
            <a:r>
              <a:rPr lang="en-US">
                <a:latin typeface="Century Gothic"/>
                <a:cs typeface="Arial"/>
              </a:rPr>
              <a:t> – the </a:t>
            </a:r>
            <a:r>
              <a:rPr lang="en-US" b="1">
                <a:latin typeface="Century Gothic"/>
                <a:cs typeface="Arial"/>
              </a:rPr>
              <a:t>brain can heal</a:t>
            </a:r>
            <a:r>
              <a:rPr lang="en-US">
                <a:latin typeface="Century Gothic"/>
                <a:cs typeface="Arial"/>
              </a:rPr>
              <a:t> and </a:t>
            </a:r>
            <a:r>
              <a:rPr lang="en-US" b="1">
                <a:latin typeface="Century Gothic"/>
                <a:cs typeface="Arial"/>
              </a:rPr>
              <a:t>make new connections</a:t>
            </a:r>
            <a:r>
              <a:rPr lang="en-US">
                <a:latin typeface="Century Gothic"/>
                <a:cs typeface="Arial"/>
              </a:rPr>
              <a:t>. </a:t>
            </a:r>
            <a:endParaRPr lang="en-US">
              <a:solidFill>
                <a:srgbClr val="000000"/>
              </a:solidFill>
              <a:latin typeface="Century Gothic"/>
              <a:cs typeface="Arial"/>
            </a:endParaRPr>
          </a:p>
          <a:p>
            <a:endParaRPr lang="en-US">
              <a:solidFill>
                <a:srgbClr val="000000"/>
              </a:solidFill>
              <a:latin typeface="Century Gothic"/>
              <a:cs typeface="Arial"/>
            </a:endParaRPr>
          </a:p>
          <a:p>
            <a:pPr lvl="2">
              <a:buFont typeface="Arial"/>
              <a:buChar char="•"/>
            </a:pPr>
            <a:r>
              <a:rPr lang="en-US" b="1">
                <a:solidFill>
                  <a:srgbClr val="990033"/>
                </a:solidFill>
                <a:latin typeface="Century Gothic"/>
                <a:cs typeface="Arial"/>
              </a:rPr>
              <a:t>Intention </a:t>
            </a:r>
            <a:r>
              <a:rPr lang="en-US">
                <a:latin typeface="Century Gothic"/>
                <a:cs typeface="Arial"/>
              </a:rPr>
              <a:t>– To </a:t>
            </a:r>
            <a:r>
              <a:rPr lang="en-US" b="1">
                <a:latin typeface="Century Gothic"/>
                <a:cs typeface="Arial"/>
              </a:rPr>
              <a:t>practice movement</a:t>
            </a:r>
            <a:r>
              <a:rPr lang="en-US">
                <a:latin typeface="Century Gothic"/>
                <a:cs typeface="Arial"/>
              </a:rPr>
              <a:t> helps </a:t>
            </a:r>
            <a:r>
              <a:rPr lang="en-US" b="1">
                <a:latin typeface="Century Gothic"/>
                <a:cs typeface="Arial"/>
              </a:rPr>
              <a:t>heal</a:t>
            </a:r>
            <a:r>
              <a:rPr lang="en-US">
                <a:latin typeface="Century Gothic"/>
                <a:cs typeface="Arial"/>
              </a:rPr>
              <a:t> the </a:t>
            </a:r>
            <a:r>
              <a:rPr lang="en-US" b="1">
                <a:latin typeface="Century Gothic"/>
                <a:cs typeface="Arial"/>
              </a:rPr>
              <a:t>brain </a:t>
            </a:r>
            <a:r>
              <a:rPr lang="en-US" sz="1500">
                <a:solidFill>
                  <a:srgbClr val="040C28"/>
                </a:solidFill>
                <a:ea typeface="+mn-lt"/>
                <a:cs typeface="+mn-lt"/>
              </a:rPr>
              <a:t>→</a:t>
            </a:r>
            <a:r>
              <a:rPr lang="en-US" sz="1500">
                <a:solidFill>
                  <a:srgbClr val="040C28"/>
                </a:solidFill>
                <a:latin typeface="Calibri"/>
                <a:ea typeface="Calibri"/>
                <a:cs typeface="Calibri"/>
              </a:rPr>
              <a:t> </a:t>
            </a:r>
            <a:r>
              <a:rPr lang="en-US" b="1">
                <a:latin typeface="Century Gothic"/>
                <a:cs typeface="Arial"/>
              </a:rPr>
              <a:t>muscle communication</a:t>
            </a:r>
            <a:r>
              <a:rPr lang="en-US">
                <a:latin typeface="Century Gothic"/>
                <a:cs typeface="Arial"/>
              </a:rPr>
              <a:t>. </a:t>
            </a:r>
          </a:p>
          <a:p>
            <a:pPr lvl="2"/>
            <a:r>
              <a:rPr lang="en-US">
                <a:latin typeface="Century Gothic"/>
                <a:cs typeface="Arial"/>
              </a:rPr>
              <a:t>Practice </a:t>
            </a:r>
            <a:r>
              <a:rPr lang="en-US" err="1">
                <a:latin typeface="Century Gothic"/>
                <a:cs typeface="Arial"/>
              </a:rPr>
              <a:t>practice</a:t>
            </a:r>
            <a:r>
              <a:rPr lang="en-US">
                <a:latin typeface="Century Gothic"/>
                <a:cs typeface="Arial"/>
              </a:rPr>
              <a:t> </a:t>
            </a:r>
            <a:r>
              <a:rPr lang="en-US" err="1">
                <a:latin typeface="Century Gothic"/>
                <a:cs typeface="Arial"/>
              </a:rPr>
              <a:t>practice</a:t>
            </a:r>
            <a:r>
              <a:rPr lang="en-US">
                <a:latin typeface="Century Gothic"/>
                <a:cs typeface="Arial"/>
              </a:rPr>
              <a:t>! </a:t>
            </a:r>
            <a:endParaRPr lang="en-US">
              <a:ea typeface="Calibri" panose="020F0502020204030204"/>
              <a:cs typeface="Calibri" panose="020F0502020204030204"/>
            </a:endParaRPr>
          </a:p>
          <a:p>
            <a:endParaRPr lang="en-US">
              <a:latin typeface="Century Gothic"/>
              <a:cs typeface="Arial"/>
            </a:endParaRPr>
          </a:p>
          <a:p>
            <a:pPr lvl="2">
              <a:buChar char="•"/>
            </a:pPr>
            <a:r>
              <a:rPr lang="en-US" b="1">
                <a:solidFill>
                  <a:srgbClr val="990033"/>
                </a:solidFill>
                <a:latin typeface="Century Gothic"/>
                <a:cs typeface="Arial"/>
              </a:rPr>
              <a:t>Participation </a:t>
            </a:r>
            <a:r>
              <a:rPr lang="en-US">
                <a:latin typeface="Century Gothic"/>
                <a:cs typeface="Arial"/>
              </a:rPr>
              <a:t>– </a:t>
            </a:r>
            <a:r>
              <a:rPr lang="en-US" b="1">
                <a:latin typeface="Century Gothic"/>
                <a:cs typeface="Arial"/>
              </a:rPr>
              <a:t>Don't give up!</a:t>
            </a:r>
            <a:r>
              <a:rPr lang="en-US">
                <a:latin typeface="Century Gothic"/>
                <a:cs typeface="Arial"/>
              </a:rPr>
              <a:t> We guide you through rehab to maximize healing. </a:t>
            </a:r>
            <a:endParaRPr lang="en-US">
              <a:latin typeface="Calibri" panose="020F0502020204030204"/>
              <a:cs typeface="Calibri" panose="020F0502020204030204"/>
            </a:endParaRPr>
          </a:p>
          <a:p>
            <a:pPr lvl="2"/>
            <a:r>
              <a:rPr lang="en-US" b="1">
                <a:latin typeface="Century Gothic"/>
                <a:cs typeface="Arial"/>
              </a:rPr>
              <a:t>Keep trying! </a:t>
            </a:r>
            <a:r>
              <a:rPr lang="en-US">
                <a:latin typeface="Century Gothic"/>
                <a:cs typeface="Arial"/>
              </a:rPr>
              <a:t> </a:t>
            </a:r>
            <a:endParaRPr lang="en-US">
              <a:cs typeface="Calibri" panose="020F0502020204030204"/>
            </a:endParaRPr>
          </a:p>
        </p:txBody>
      </p:sp>
      <p:pic>
        <p:nvPicPr>
          <p:cNvPr id="3" name="Picture 21" descr="Icon&#10;&#10;Description automatically generated">
            <a:extLst>
              <a:ext uri="{FF2B5EF4-FFF2-40B4-BE49-F238E27FC236}">
                <a16:creationId xmlns:a16="http://schemas.microsoft.com/office/drawing/2014/main" id="{5451B094-E53E-B508-8DAE-C7D8CB12BDE5}"/>
              </a:ext>
            </a:extLst>
          </p:cNvPr>
          <p:cNvPicPr>
            <a:picLocks noChangeAspect="1"/>
          </p:cNvPicPr>
          <p:nvPr/>
        </p:nvPicPr>
        <p:blipFill>
          <a:blip r:embed="rId2"/>
          <a:stretch>
            <a:fillRect/>
          </a:stretch>
        </p:blipFill>
        <p:spPr>
          <a:xfrm>
            <a:off x="5918922" y="-3897"/>
            <a:ext cx="942975" cy="942975"/>
          </a:xfrm>
          <a:prstGeom prst="rect">
            <a:avLst/>
          </a:prstGeom>
        </p:spPr>
      </p:pic>
      <p:pic>
        <p:nvPicPr>
          <p:cNvPr id="2" name="Picture 5">
            <a:extLst>
              <a:ext uri="{FF2B5EF4-FFF2-40B4-BE49-F238E27FC236}">
                <a16:creationId xmlns:a16="http://schemas.microsoft.com/office/drawing/2014/main" id="{99051DA0-CA10-4866-C138-FF4E4F1BC19B}"/>
              </a:ext>
            </a:extLst>
          </p:cNvPr>
          <p:cNvPicPr>
            <a:picLocks noChangeAspect="1"/>
          </p:cNvPicPr>
          <p:nvPr/>
        </p:nvPicPr>
        <p:blipFill>
          <a:blip r:embed="rId3"/>
          <a:stretch>
            <a:fillRect/>
          </a:stretch>
        </p:blipFill>
        <p:spPr>
          <a:xfrm>
            <a:off x="3014384" y="159939"/>
            <a:ext cx="621418" cy="609193"/>
          </a:xfrm>
          <a:prstGeom prst="rect">
            <a:avLst/>
          </a:prstGeom>
        </p:spPr>
      </p:pic>
      <p:pic>
        <p:nvPicPr>
          <p:cNvPr id="6" name="Picture 6">
            <a:extLst>
              <a:ext uri="{FF2B5EF4-FFF2-40B4-BE49-F238E27FC236}">
                <a16:creationId xmlns:a16="http://schemas.microsoft.com/office/drawing/2014/main" id="{637ED689-8397-37F2-033A-3EB6038E2F74}"/>
              </a:ext>
            </a:extLst>
          </p:cNvPr>
          <p:cNvPicPr>
            <a:picLocks noChangeAspect="1"/>
          </p:cNvPicPr>
          <p:nvPr/>
        </p:nvPicPr>
        <p:blipFill>
          <a:blip r:embed="rId4"/>
          <a:stretch>
            <a:fillRect/>
          </a:stretch>
        </p:blipFill>
        <p:spPr>
          <a:xfrm>
            <a:off x="434992" y="2433713"/>
            <a:ext cx="535845" cy="523621"/>
          </a:xfrm>
          <a:prstGeom prst="rect">
            <a:avLst/>
          </a:prstGeom>
        </p:spPr>
      </p:pic>
      <p:pic>
        <p:nvPicPr>
          <p:cNvPr id="7" name="Picture 7">
            <a:extLst>
              <a:ext uri="{FF2B5EF4-FFF2-40B4-BE49-F238E27FC236}">
                <a16:creationId xmlns:a16="http://schemas.microsoft.com/office/drawing/2014/main" id="{531129B9-45CD-E65E-F376-124FD0686F36}"/>
              </a:ext>
            </a:extLst>
          </p:cNvPr>
          <p:cNvPicPr>
            <a:picLocks noChangeAspect="1"/>
          </p:cNvPicPr>
          <p:nvPr/>
        </p:nvPicPr>
        <p:blipFill>
          <a:blip r:embed="rId5"/>
          <a:stretch>
            <a:fillRect/>
          </a:stretch>
        </p:blipFill>
        <p:spPr>
          <a:xfrm>
            <a:off x="187036" y="3322646"/>
            <a:ext cx="982860" cy="1031758"/>
          </a:xfrm>
          <a:prstGeom prst="rect">
            <a:avLst/>
          </a:prstGeom>
        </p:spPr>
      </p:pic>
      <p:pic>
        <p:nvPicPr>
          <p:cNvPr id="9" name="Picture 9">
            <a:extLst>
              <a:ext uri="{FF2B5EF4-FFF2-40B4-BE49-F238E27FC236}">
                <a16:creationId xmlns:a16="http://schemas.microsoft.com/office/drawing/2014/main" id="{72B5828B-F763-7317-45AD-7AD6956C282C}"/>
              </a:ext>
            </a:extLst>
          </p:cNvPr>
          <p:cNvPicPr>
            <a:picLocks noChangeAspect="1"/>
          </p:cNvPicPr>
          <p:nvPr/>
        </p:nvPicPr>
        <p:blipFill>
          <a:blip r:embed="rId6"/>
          <a:stretch>
            <a:fillRect/>
          </a:stretch>
        </p:blipFill>
        <p:spPr>
          <a:xfrm>
            <a:off x="496115" y="3081618"/>
            <a:ext cx="425825" cy="413600"/>
          </a:xfrm>
          <a:prstGeom prst="rect">
            <a:avLst/>
          </a:prstGeom>
        </p:spPr>
      </p:pic>
      <p:pic>
        <p:nvPicPr>
          <p:cNvPr id="10" name="Picture 10">
            <a:extLst>
              <a:ext uri="{FF2B5EF4-FFF2-40B4-BE49-F238E27FC236}">
                <a16:creationId xmlns:a16="http://schemas.microsoft.com/office/drawing/2014/main" id="{F0585230-891D-479B-6B32-B8DD10DE4C6C}"/>
              </a:ext>
            </a:extLst>
          </p:cNvPr>
          <p:cNvPicPr>
            <a:picLocks noChangeAspect="1"/>
          </p:cNvPicPr>
          <p:nvPr/>
        </p:nvPicPr>
        <p:blipFill>
          <a:blip r:embed="rId7"/>
          <a:stretch>
            <a:fillRect/>
          </a:stretch>
        </p:blipFill>
        <p:spPr>
          <a:xfrm>
            <a:off x="373869" y="4108484"/>
            <a:ext cx="633642" cy="596969"/>
          </a:xfrm>
          <a:prstGeom prst="rect">
            <a:avLst/>
          </a:prstGeom>
        </p:spPr>
      </p:pic>
      <p:pic>
        <p:nvPicPr>
          <p:cNvPr id="11" name="Picture 11">
            <a:extLst>
              <a:ext uri="{FF2B5EF4-FFF2-40B4-BE49-F238E27FC236}">
                <a16:creationId xmlns:a16="http://schemas.microsoft.com/office/drawing/2014/main" id="{69B89338-C417-4AA5-B0DD-4ACE8263207E}"/>
              </a:ext>
            </a:extLst>
          </p:cNvPr>
          <p:cNvPicPr>
            <a:picLocks noChangeAspect="1"/>
          </p:cNvPicPr>
          <p:nvPr/>
        </p:nvPicPr>
        <p:blipFill>
          <a:blip r:embed="rId8"/>
          <a:stretch>
            <a:fillRect/>
          </a:stretch>
        </p:blipFill>
        <p:spPr>
          <a:xfrm>
            <a:off x="3984033" y="940849"/>
            <a:ext cx="711387" cy="686810"/>
          </a:xfrm>
          <a:prstGeom prst="rect">
            <a:avLst/>
          </a:prstGeom>
        </p:spPr>
      </p:pic>
      <p:pic>
        <p:nvPicPr>
          <p:cNvPr id="12" name="Picture 12">
            <a:extLst>
              <a:ext uri="{FF2B5EF4-FFF2-40B4-BE49-F238E27FC236}">
                <a16:creationId xmlns:a16="http://schemas.microsoft.com/office/drawing/2014/main" id="{B86EECA0-06D2-30BC-EED7-83286742978B}"/>
              </a:ext>
            </a:extLst>
          </p:cNvPr>
          <p:cNvPicPr>
            <a:picLocks noChangeAspect="1"/>
          </p:cNvPicPr>
          <p:nvPr/>
        </p:nvPicPr>
        <p:blipFill>
          <a:blip r:embed="rId9"/>
          <a:stretch>
            <a:fillRect/>
          </a:stretch>
        </p:blipFill>
        <p:spPr>
          <a:xfrm>
            <a:off x="401782" y="5604774"/>
            <a:ext cx="920105" cy="905028"/>
          </a:xfrm>
          <a:prstGeom prst="rect">
            <a:avLst/>
          </a:prstGeom>
        </p:spPr>
      </p:pic>
      <p:pic>
        <p:nvPicPr>
          <p:cNvPr id="14" name="Picture 14">
            <a:extLst>
              <a:ext uri="{FF2B5EF4-FFF2-40B4-BE49-F238E27FC236}">
                <a16:creationId xmlns:a16="http://schemas.microsoft.com/office/drawing/2014/main" id="{DFE69FDD-A2AA-44EC-3EB2-2DAD47E99F14}"/>
              </a:ext>
            </a:extLst>
          </p:cNvPr>
          <p:cNvPicPr>
            <a:picLocks noChangeAspect="1"/>
          </p:cNvPicPr>
          <p:nvPr/>
        </p:nvPicPr>
        <p:blipFill>
          <a:blip r:embed="rId10"/>
          <a:stretch>
            <a:fillRect/>
          </a:stretch>
        </p:blipFill>
        <p:spPr>
          <a:xfrm>
            <a:off x="271309" y="6401944"/>
            <a:ext cx="1095478" cy="1071029"/>
          </a:xfrm>
          <a:prstGeom prst="rect">
            <a:avLst/>
          </a:prstGeom>
        </p:spPr>
      </p:pic>
      <p:pic>
        <p:nvPicPr>
          <p:cNvPr id="15" name="Picture 15">
            <a:extLst>
              <a:ext uri="{FF2B5EF4-FFF2-40B4-BE49-F238E27FC236}">
                <a16:creationId xmlns:a16="http://schemas.microsoft.com/office/drawing/2014/main" id="{279CE103-379F-C7B7-E957-4206769F54CD}"/>
              </a:ext>
            </a:extLst>
          </p:cNvPr>
          <p:cNvPicPr>
            <a:picLocks noChangeAspect="1"/>
          </p:cNvPicPr>
          <p:nvPr/>
        </p:nvPicPr>
        <p:blipFill>
          <a:blip r:embed="rId11"/>
          <a:stretch>
            <a:fillRect/>
          </a:stretch>
        </p:blipFill>
        <p:spPr>
          <a:xfrm>
            <a:off x="436061" y="7654687"/>
            <a:ext cx="753749" cy="741524"/>
          </a:xfrm>
          <a:prstGeom prst="rect">
            <a:avLst/>
          </a:prstGeom>
        </p:spPr>
      </p:pic>
      <p:pic>
        <p:nvPicPr>
          <p:cNvPr id="4" name="Picture 7">
            <a:extLst>
              <a:ext uri="{FF2B5EF4-FFF2-40B4-BE49-F238E27FC236}">
                <a16:creationId xmlns:a16="http://schemas.microsoft.com/office/drawing/2014/main" id="{417F1A20-719E-F3C6-761C-2B09C979ABED}"/>
              </a:ext>
            </a:extLst>
          </p:cNvPr>
          <p:cNvPicPr>
            <a:picLocks noChangeAspect="1"/>
          </p:cNvPicPr>
          <p:nvPr/>
        </p:nvPicPr>
        <p:blipFill>
          <a:blip r:embed="rId12"/>
          <a:stretch>
            <a:fillRect/>
          </a:stretch>
        </p:blipFill>
        <p:spPr>
          <a:xfrm>
            <a:off x="2295071" y="4949976"/>
            <a:ext cx="622905" cy="61081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2B9DBC9-0EFC-66AD-30CA-8E48232E95C3}"/>
              </a:ext>
            </a:extLst>
          </p:cNvPr>
          <p:cNvSpPr txBox="1"/>
          <p:nvPr/>
        </p:nvSpPr>
        <p:spPr>
          <a:xfrm>
            <a:off x="1986594" y="5153942"/>
            <a:ext cx="2743200" cy="3884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buChar char="•"/>
            </a:pPr>
            <a:r>
              <a:rPr lang="en-US" b="1">
                <a:solidFill>
                  <a:srgbClr val="990033"/>
                </a:solidFill>
                <a:latin typeface="Century Gothic"/>
                <a:cs typeface="Arial"/>
              </a:rPr>
              <a:t>Equipment</a:t>
            </a:r>
            <a:r>
              <a:rPr lang="en-US">
                <a:latin typeface="Century Gothic"/>
                <a:cs typeface="Arial"/>
              </a:rPr>
              <a:t>: ​​</a:t>
            </a:r>
            <a:endParaRPr lang="en-US">
              <a:cs typeface="Calibri" panose="020F0502020204030204"/>
            </a:endParaRPr>
          </a:p>
          <a:p>
            <a:pPr lvl="1">
              <a:lnSpc>
                <a:spcPct val="200000"/>
              </a:lnSpc>
              <a:buChar char="•"/>
            </a:pPr>
            <a:r>
              <a:rPr lang="en-US">
                <a:latin typeface="Century Gothic"/>
                <a:cs typeface="Arial"/>
              </a:rPr>
              <a:t>Shower chair​​</a:t>
            </a:r>
          </a:p>
          <a:p>
            <a:pPr lvl="1">
              <a:lnSpc>
                <a:spcPct val="200000"/>
              </a:lnSpc>
              <a:buChar char="•"/>
            </a:pPr>
            <a:r>
              <a:rPr lang="en-US">
                <a:latin typeface="Century Gothic"/>
                <a:cs typeface="Arial"/>
              </a:rPr>
              <a:t>Toilet riser​​</a:t>
            </a:r>
          </a:p>
          <a:p>
            <a:pPr lvl="1">
              <a:lnSpc>
                <a:spcPct val="200000"/>
              </a:lnSpc>
              <a:buChar char="•"/>
            </a:pPr>
            <a:r>
              <a:rPr lang="en-US">
                <a:latin typeface="Century Gothic"/>
                <a:cs typeface="Arial"/>
              </a:rPr>
              <a:t>Grab bars​​</a:t>
            </a:r>
          </a:p>
          <a:p>
            <a:pPr lvl="1">
              <a:lnSpc>
                <a:spcPct val="200000"/>
              </a:lnSpc>
              <a:buChar char="•"/>
            </a:pPr>
            <a:r>
              <a:rPr lang="en-US">
                <a:latin typeface="Century Gothic"/>
                <a:cs typeface="Arial"/>
              </a:rPr>
              <a:t>Reacher​​</a:t>
            </a:r>
          </a:p>
          <a:p>
            <a:pPr lvl="1">
              <a:lnSpc>
                <a:spcPct val="200000"/>
              </a:lnSpc>
              <a:buChar char="•"/>
            </a:pPr>
            <a:r>
              <a:rPr lang="en-US">
                <a:latin typeface="Century Gothic"/>
                <a:cs typeface="Arial"/>
              </a:rPr>
              <a:t>Adapted knife​​</a:t>
            </a:r>
          </a:p>
          <a:p>
            <a:pPr lvl="1">
              <a:lnSpc>
                <a:spcPct val="200000"/>
              </a:lnSpc>
              <a:buChar char="•"/>
            </a:pPr>
            <a:r>
              <a:rPr lang="en-US">
                <a:latin typeface="Century Gothic"/>
                <a:cs typeface="Arial"/>
              </a:rPr>
              <a:t>Wheelchair​</a:t>
            </a:r>
          </a:p>
        </p:txBody>
      </p:sp>
      <p:sp>
        <p:nvSpPr>
          <p:cNvPr id="23" name="TextBox 22">
            <a:extLst>
              <a:ext uri="{FF2B5EF4-FFF2-40B4-BE49-F238E27FC236}">
                <a16:creationId xmlns:a16="http://schemas.microsoft.com/office/drawing/2014/main" id="{A6A0D282-755E-38A7-A444-DC1134957F6A}"/>
              </a:ext>
            </a:extLst>
          </p:cNvPr>
          <p:cNvSpPr txBox="1"/>
          <p:nvPr/>
        </p:nvSpPr>
        <p:spPr>
          <a:xfrm>
            <a:off x="590717" y="1277417"/>
            <a:ext cx="2743200" cy="3294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buChar char="•"/>
            </a:pPr>
            <a:r>
              <a:rPr lang="en-US" b="1">
                <a:solidFill>
                  <a:srgbClr val="990033"/>
                </a:solidFill>
                <a:latin typeface="Century Gothic"/>
                <a:cs typeface="Arial"/>
              </a:rPr>
              <a:t>Skills:</a:t>
            </a:r>
            <a:r>
              <a:rPr lang="en-US">
                <a:solidFill>
                  <a:srgbClr val="990033"/>
                </a:solidFill>
                <a:latin typeface="Century Gothic"/>
                <a:cs typeface="Arial"/>
              </a:rPr>
              <a:t>  ​</a:t>
            </a:r>
            <a:endParaRPr lang="en-US">
              <a:cs typeface="Calibri" panose="020F0502020204030204"/>
            </a:endParaRPr>
          </a:p>
          <a:p>
            <a:pPr lvl="1">
              <a:lnSpc>
                <a:spcPct val="250000"/>
              </a:lnSpc>
              <a:buChar char="•"/>
            </a:pPr>
            <a:r>
              <a:rPr lang="en-US">
                <a:latin typeface="Century Gothic"/>
                <a:cs typeface="Arial"/>
              </a:rPr>
              <a:t>Physical​</a:t>
            </a:r>
          </a:p>
          <a:p>
            <a:pPr lvl="1">
              <a:lnSpc>
                <a:spcPct val="250000"/>
              </a:lnSpc>
              <a:buChar char="•"/>
            </a:pPr>
            <a:r>
              <a:rPr lang="en-US">
                <a:latin typeface="Century Gothic"/>
                <a:cs typeface="Arial"/>
              </a:rPr>
              <a:t>Cognitive​</a:t>
            </a:r>
          </a:p>
          <a:p>
            <a:pPr lvl="1">
              <a:lnSpc>
                <a:spcPct val="250000"/>
              </a:lnSpc>
              <a:buChar char="•"/>
            </a:pPr>
            <a:r>
              <a:rPr lang="en-US">
                <a:latin typeface="Century Gothic"/>
                <a:cs typeface="Arial"/>
              </a:rPr>
              <a:t>Perceptual ​</a:t>
            </a:r>
          </a:p>
          <a:p>
            <a:pPr lvl="1">
              <a:lnSpc>
                <a:spcPct val="250000"/>
              </a:lnSpc>
              <a:buChar char="•"/>
            </a:pPr>
            <a:r>
              <a:rPr lang="en-US">
                <a:latin typeface="Century Gothic"/>
                <a:cs typeface="Arial"/>
              </a:rPr>
              <a:t>Sensation</a:t>
            </a:r>
          </a:p>
        </p:txBody>
      </p:sp>
      <p:sp>
        <p:nvSpPr>
          <p:cNvPr id="5" name="TextBox 4">
            <a:extLst>
              <a:ext uri="{FF2B5EF4-FFF2-40B4-BE49-F238E27FC236}">
                <a16:creationId xmlns:a16="http://schemas.microsoft.com/office/drawing/2014/main" id="{5DF4DC8E-E38F-1EC1-9601-3411F6E58D95}"/>
              </a:ext>
            </a:extLst>
          </p:cNvPr>
          <p:cNvSpPr txBox="1"/>
          <p:nvPr/>
        </p:nvSpPr>
        <p:spPr>
          <a:xfrm>
            <a:off x="243139" y="67952"/>
            <a:ext cx="6559344" cy="1819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500" b="1">
                <a:solidFill>
                  <a:srgbClr val="990033"/>
                </a:solidFill>
                <a:latin typeface="Century Gothic"/>
                <a:cs typeface="Arial"/>
              </a:rPr>
              <a:t>O</a:t>
            </a:r>
            <a:r>
              <a:rPr lang="en-CA" b="1">
                <a:solidFill>
                  <a:srgbClr val="990033"/>
                </a:solidFill>
                <a:latin typeface="Century Gothic"/>
                <a:cs typeface="Arial"/>
              </a:rPr>
              <a:t>ccupational</a:t>
            </a:r>
            <a:r>
              <a:rPr lang="en-CA" sz="2500" b="1">
                <a:solidFill>
                  <a:srgbClr val="990033"/>
                </a:solidFill>
                <a:latin typeface="Century Gothic"/>
                <a:cs typeface="Arial"/>
              </a:rPr>
              <a:t> T</a:t>
            </a:r>
            <a:r>
              <a:rPr lang="en-CA" b="1">
                <a:solidFill>
                  <a:srgbClr val="990033"/>
                </a:solidFill>
                <a:latin typeface="Century Gothic"/>
                <a:cs typeface="Arial"/>
              </a:rPr>
              <a:t>herapist </a:t>
            </a:r>
            <a:r>
              <a:rPr lang="en-CA" sz="2500" b="1">
                <a:solidFill>
                  <a:srgbClr val="990033"/>
                </a:solidFill>
                <a:latin typeface="Century Gothic"/>
                <a:cs typeface="Arial"/>
              </a:rPr>
              <a:t>(OT)</a:t>
            </a:r>
            <a:r>
              <a:rPr lang="en-US" sz="2500">
                <a:solidFill>
                  <a:srgbClr val="990033"/>
                </a:solidFill>
                <a:latin typeface="Century Gothic"/>
                <a:cs typeface="Arial"/>
              </a:rPr>
              <a:t> </a:t>
            </a:r>
            <a:endParaRPr lang="en-US" sz="2500"/>
          </a:p>
          <a:p>
            <a:endParaRPr lang="en-US">
              <a:latin typeface="Century Gothic"/>
              <a:cs typeface="Arial"/>
            </a:endParaRPr>
          </a:p>
          <a:p>
            <a:pPr algn="ctr"/>
            <a:endParaRPr lang="en-US">
              <a:latin typeface="Century Gothic"/>
              <a:cs typeface="Arial"/>
            </a:endParaRPr>
          </a:p>
          <a:p>
            <a:pPr algn="ctr">
              <a:lnSpc>
                <a:spcPct val="150000"/>
              </a:lnSpc>
            </a:pPr>
            <a:endParaRPr lang="en-US">
              <a:latin typeface="Century Gothic"/>
              <a:cs typeface="Arial"/>
            </a:endParaRPr>
          </a:p>
          <a:p>
            <a:pPr algn="ctr">
              <a:lnSpc>
                <a:spcPct val="150000"/>
              </a:lnSpc>
            </a:pPr>
            <a:endParaRPr lang="en-US"/>
          </a:p>
        </p:txBody>
      </p:sp>
      <p:sp>
        <p:nvSpPr>
          <p:cNvPr id="25" name="TextBox 24">
            <a:extLst>
              <a:ext uri="{FF2B5EF4-FFF2-40B4-BE49-F238E27FC236}">
                <a16:creationId xmlns:a16="http://schemas.microsoft.com/office/drawing/2014/main" id="{2FE5CCFA-6FB8-46D4-E0A9-0295A3866ED2}"/>
              </a:ext>
            </a:extLst>
          </p:cNvPr>
          <p:cNvSpPr txBox="1"/>
          <p:nvPr/>
        </p:nvSpPr>
        <p:spPr>
          <a:xfrm>
            <a:off x="3188518" y="862272"/>
            <a:ext cx="3680794" cy="43458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cs typeface="Segoe UI"/>
              </a:rPr>
              <a:t>​</a:t>
            </a:r>
            <a:endParaRPr lang="en-US"/>
          </a:p>
          <a:p>
            <a:pPr>
              <a:lnSpc>
                <a:spcPct val="200000"/>
              </a:lnSpc>
              <a:buChar char="•"/>
            </a:pPr>
            <a:r>
              <a:rPr lang="en-US" b="1">
                <a:solidFill>
                  <a:srgbClr val="990033"/>
                </a:solidFill>
                <a:latin typeface="Century Gothic"/>
                <a:cs typeface="Arial"/>
              </a:rPr>
              <a:t>Activities of daily living (ADLs) </a:t>
            </a:r>
            <a:r>
              <a:rPr lang="en-US">
                <a:solidFill>
                  <a:srgbClr val="990033"/>
                </a:solidFill>
                <a:latin typeface="Century Gothic"/>
                <a:cs typeface="Arial"/>
              </a:rPr>
              <a:t>​</a:t>
            </a:r>
          </a:p>
          <a:p>
            <a:pPr lvl="2">
              <a:lnSpc>
                <a:spcPct val="250000"/>
              </a:lnSpc>
              <a:buChar char="•"/>
            </a:pPr>
            <a:r>
              <a:rPr lang="en-US">
                <a:latin typeface="Century Gothic"/>
                <a:cs typeface="Arial"/>
              </a:rPr>
              <a:t>Bathing ​</a:t>
            </a:r>
          </a:p>
          <a:p>
            <a:pPr lvl="2">
              <a:lnSpc>
                <a:spcPct val="250000"/>
              </a:lnSpc>
              <a:buChar char="•"/>
            </a:pPr>
            <a:r>
              <a:rPr lang="en-US">
                <a:latin typeface="Century Gothic"/>
                <a:cs typeface="Arial"/>
              </a:rPr>
              <a:t>Dressing​</a:t>
            </a:r>
          </a:p>
          <a:p>
            <a:pPr lvl="2">
              <a:lnSpc>
                <a:spcPct val="250000"/>
              </a:lnSpc>
              <a:buChar char="•"/>
            </a:pPr>
            <a:r>
              <a:rPr lang="en-US">
                <a:latin typeface="Century Gothic"/>
                <a:cs typeface="Arial"/>
              </a:rPr>
              <a:t>Grooming</a:t>
            </a:r>
          </a:p>
          <a:p>
            <a:pPr lvl="2">
              <a:lnSpc>
                <a:spcPct val="250000"/>
              </a:lnSpc>
              <a:buChar char="•"/>
            </a:pPr>
            <a:r>
              <a:rPr lang="en-US">
                <a:latin typeface="Century Gothic"/>
                <a:cs typeface="Arial"/>
              </a:rPr>
              <a:t>Cooking ​</a:t>
            </a:r>
          </a:p>
          <a:p>
            <a:pPr lvl="2">
              <a:lnSpc>
                <a:spcPct val="250000"/>
              </a:lnSpc>
              <a:buChar char="•"/>
            </a:pPr>
            <a:r>
              <a:rPr lang="en-US" sz="1600">
                <a:latin typeface="Century Gothic"/>
                <a:cs typeface="Arial"/>
              </a:rPr>
              <a:t>Managing medications ​</a:t>
            </a:r>
            <a:endParaRPr lang="en-US" sz="1600">
              <a:ea typeface="Calibri" panose="020F0502020204030204"/>
              <a:cs typeface="Calibri" panose="020F0502020204030204"/>
            </a:endParaRPr>
          </a:p>
        </p:txBody>
      </p:sp>
      <p:pic>
        <p:nvPicPr>
          <p:cNvPr id="7" name="Picture 21" descr="Icon&#10;&#10;Description automatically generated">
            <a:extLst>
              <a:ext uri="{FF2B5EF4-FFF2-40B4-BE49-F238E27FC236}">
                <a16:creationId xmlns:a16="http://schemas.microsoft.com/office/drawing/2014/main" id="{352FC876-FD74-A6D6-DDB3-58B73C90E1EB}"/>
              </a:ext>
            </a:extLst>
          </p:cNvPr>
          <p:cNvPicPr>
            <a:picLocks noChangeAspect="1"/>
          </p:cNvPicPr>
          <p:nvPr/>
        </p:nvPicPr>
        <p:blipFill>
          <a:blip r:embed="rId2"/>
          <a:stretch>
            <a:fillRect/>
          </a:stretch>
        </p:blipFill>
        <p:spPr>
          <a:xfrm>
            <a:off x="6230649" y="-3897"/>
            <a:ext cx="631248" cy="631248"/>
          </a:xfrm>
          <a:prstGeom prst="rect">
            <a:avLst/>
          </a:prstGeom>
        </p:spPr>
      </p:pic>
      <p:sp>
        <p:nvSpPr>
          <p:cNvPr id="8" name="TextBox 7">
            <a:extLst>
              <a:ext uri="{FF2B5EF4-FFF2-40B4-BE49-F238E27FC236}">
                <a16:creationId xmlns:a16="http://schemas.microsoft.com/office/drawing/2014/main" id="{E305BEB2-2CE9-52FB-A584-A62CCA79778A}"/>
              </a:ext>
            </a:extLst>
          </p:cNvPr>
          <p:cNvSpPr txBox="1"/>
          <p:nvPr/>
        </p:nvSpPr>
        <p:spPr>
          <a:xfrm>
            <a:off x="238991" y="654298"/>
            <a:ext cx="62522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Occupational Therapists</a:t>
            </a:r>
            <a:r>
              <a:rPr lang="en-US">
                <a:latin typeface="Century Gothic"/>
              </a:rPr>
              <a:t> (OT) help </a:t>
            </a:r>
            <a:r>
              <a:rPr lang="en-US" b="1">
                <a:latin typeface="Century Gothic"/>
              </a:rPr>
              <a:t>improve skills</a:t>
            </a:r>
            <a:r>
              <a:rPr lang="en-US">
                <a:latin typeface="Century Gothic"/>
              </a:rPr>
              <a:t>, </a:t>
            </a:r>
            <a:endParaRPr lang="en-US">
              <a:latin typeface="Calibri" panose="020F0502020204030204"/>
              <a:ea typeface="Calibri" panose="020F0502020204030204"/>
              <a:cs typeface="Calibri" panose="020F0502020204030204"/>
            </a:endParaRPr>
          </a:p>
          <a:p>
            <a:r>
              <a:rPr lang="en-US">
                <a:latin typeface="Century Gothic"/>
              </a:rPr>
              <a:t>do </a:t>
            </a:r>
            <a:r>
              <a:rPr lang="en-US" b="1">
                <a:latin typeface="Century Gothic"/>
              </a:rPr>
              <a:t>daily activities</a:t>
            </a:r>
            <a:r>
              <a:rPr lang="en-US">
                <a:latin typeface="Century Gothic"/>
              </a:rPr>
              <a:t> and suggest </a:t>
            </a:r>
            <a:r>
              <a:rPr lang="en-US" b="1">
                <a:latin typeface="Century Gothic"/>
              </a:rPr>
              <a:t>equipment to help</a:t>
            </a:r>
            <a:r>
              <a:rPr lang="en-US">
                <a:latin typeface="Century Gothic"/>
              </a:rPr>
              <a:t>. </a:t>
            </a:r>
            <a:endParaRPr lang="en-US">
              <a:ea typeface="Calibri"/>
              <a:cs typeface="Calibri"/>
            </a:endParaRPr>
          </a:p>
        </p:txBody>
      </p:sp>
      <p:pic>
        <p:nvPicPr>
          <p:cNvPr id="3" name="Picture 5">
            <a:extLst>
              <a:ext uri="{FF2B5EF4-FFF2-40B4-BE49-F238E27FC236}">
                <a16:creationId xmlns:a16="http://schemas.microsoft.com/office/drawing/2014/main" id="{20A2F8C4-CFB7-5F2B-4358-BCA77C2EE44E}"/>
              </a:ext>
            </a:extLst>
          </p:cNvPr>
          <p:cNvPicPr>
            <a:picLocks noChangeAspect="1"/>
          </p:cNvPicPr>
          <p:nvPr/>
        </p:nvPicPr>
        <p:blipFill>
          <a:blip r:embed="rId3"/>
          <a:stretch>
            <a:fillRect/>
          </a:stretch>
        </p:blipFill>
        <p:spPr>
          <a:xfrm>
            <a:off x="2134700" y="6981917"/>
            <a:ext cx="334050" cy="342985"/>
          </a:xfrm>
          <a:prstGeom prst="rect">
            <a:avLst/>
          </a:prstGeom>
        </p:spPr>
      </p:pic>
      <p:pic>
        <p:nvPicPr>
          <p:cNvPr id="6" name="Picture 8">
            <a:extLst>
              <a:ext uri="{FF2B5EF4-FFF2-40B4-BE49-F238E27FC236}">
                <a16:creationId xmlns:a16="http://schemas.microsoft.com/office/drawing/2014/main" id="{5D7778A2-1CEC-E2BE-E063-7E078A145D5C}"/>
              </a:ext>
            </a:extLst>
          </p:cNvPr>
          <p:cNvPicPr>
            <a:picLocks noChangeAspect="1"/>
          </p:cNvPicPr>
          <p:nvPr/>
        </p:nvPicPr>
        <p:blipFill>
          <a:blip r:embed="rId4"/>
          <a:stretch>
            <a:fillRect/>
          </a:stretch>
        </p:blipFill>
        <p:spPr>
          <a:xfrm>
            <a:off x="2079796" y="8643424"/>
            <a:ext cx="386479" cy="385889"/>
          </a:xfrm>
          <a:prstGeom prst="rect">
            <a:avLst/>
          </a:prstGeom>
        </p:spPr>
      </p:pic>
      <p:pic>
        <p:nvPicPr>
          <p:cNvPr id="9" name="Picture 9">
            <a:extLst>
              <a:ext uri="{FF2B5EF4-FFF2-40B4-BE49-F238E27FC236}">
                <a16:creationId xmlns:a16="http://schemas.microsoft.com/office/drawing/2014/main" id="{3364EBCF-BA99-7C04-C220-2F8F83611455}"/>
              </a:ext>
            </a:extLst>
          </p:cNvPr>
          <p:cNvPicPr>
            <a:picLocks noChangeAspect="1"/>
          </p:cNvPicPr>
          <p:nvPr/>
        </p:nvPicPr>
        <p:blipFill>
          <a:blip r:embed="rId5"/>
          <a:stretch>
            <a:fillRect/>
          </a:stretch>
        </p:blipFill>
        <p:spPr>
          <a:xfrm>
            <a:off x="2077883" y="8108730"/>
            <a:ext cx="344878" cy="286349"/>
          </a:xfrm>
          <a:prstGeom prst="rect">
            <a:avLst/>
          </a:prstGeom>
        </p:spPr>
      </p:pic>
      <p:pic>
        <p:nvPicPr>
          <p:cNvPr id="10" name="Picture 10">
            <a:extLst>
              <a:ext uri="{FF2B5EF4-FFF2-40B4-BE49-F238E27FC236}">
                <a16:creationId xmlns:a16="http://schemas.microsoft.com/office/drawing/2014/main" id="{4303EC68-F228-AFA6-90F9-41B289C84D49}"/>
              </a:ext>
            </a:extLst>
          </p:cNvPr>
          <p:cNvPicPr>
            <a:picLocks noChangeAspect="1"/>
          </p:cNvPicPr>
          <p:nvPr/>
        </p:nvPicPr>
        <p:blipFill>
          <a:blip r:embed="rId6"/>
          <a:stretch>
            <a:fillRect/>
          </a:stretch>
        </p:blipFill>
        <p:spPr>
          <a:xfrm>
            <a:off x="2098933" y="5815067"/>
            <a:ext cx="415330" cy="405215"/>
          </a:xfrm>
          <a:prstGeom prst="rect">
            <a:avLst/>
          </a:prstGeom>
        </p:spPr>
      </p:pic>
      <p:pic>
        <p:nvPicPr>
          <p:cNvPr id="12" name="Picture 16">
            <a:extLst>
              <a:ext uri="{FF2B5EF4-FFF2-40B4-BE49-F238E27FC236}">
                <a16:creationId xmlns:a16="http://schemas.microsoft.com/office/drawing/2014/main" id="{DCA13393-F2DA-48EF-E4DE-B3ED91E39343}"/>
              </a:ext>
            </a:extLst>
          </p:cNvPr>
          <p:cNvPicPr>
            <a:picLocks noChangeAspect="1"/>
          </p:cNvPicPr>
          <p:nvPr/>
        </p:nvPicPr>
        <p:blipFill>
          <a:blip r:embed="rId7"/>
          <a:stretch>
            <a:fillRect/>
          </a:stretch>
        </p:blipFill>
        <p:spPr>
          <a:xfrm>
            <a:off x="3828231" y="103906"/>
            <a:ext cx="463094" cy="506036"/>
          </a:xfrm>
          <a:prstGeom prst="rect">
            <a:avLst/>
          </a:prstGeom>
        </p:spPr>
      </p:pic>
      <p:pic>
        <p:nvPicPr>
          <p:cNvPr id="14" name="Picture 21" descr="Icon&#10;&#10;Description automatically generated">
            <a:extLst>
              <a:ext uri="{FF2B5EF4-FFF2-40B4-BE49-F238E27FC236}">
                <a16:creationId xmlns:a16="http://schemas.microsoft.com/office/drawing/2014/main" id="{6C893ACE-E1C5-E011-D429-DE248BA76320}"/>
              </a:ext>
            </a:extLst>
          </p:cNvPr>
          <p:cNvPicPr>
            <a:picLocks noChangeAspect="1"/>
          </p:cNvPicPr>
          <p:nvPr/>
        </p:nvPicPr>
        <p:blipFill>
          <a:blip r:embed="rId2"/>
          <a:stretch>
            <a:fillRect/>
          </a:stretch>
        </p:blipFill>
        <p:spPr>
          <a:xfrm>
            <a:off x="6224129" y="1808"/>
            <a:ext cx="631248" cy="631248"/>
          </a:xfrm>
          <a:prstGeom prst="rect">
            <a:avLst/>
          </a:prstGeom>
        </p:spPr>
      </p:pic>
      <p:pic>
        <p:nvPicPr>
          <p:cNvPr id="2" name="Picture 12">
            <a:extLst>
              <a:ext uri="{FF2B5EF4-FFF2-40B4-BE49-F238E27FC236}">
                <a16:creationId xmlns:a16="http://schemas.microsoft.com/office/drawing/2014/main" id="{EB91017B-8F23-359F-DDFD-69B0E2142FB6}"/>
              </a:ext>
            </a:extLst>
          </p:cNvPr>
          <p:cNvPicPr>
            <a:picLocks noChangeAspect="1"/>
          </p:cNvPicPr>
          <p:nvPr/>
        </p:nvPicPr>
        <p:blipFill>
          <a:blip r:embed="rId8"/>
          <a:stretch>
            <a:fillRect/>
          </a:stretch>
        </p:blipFill>
        <p:spPr>
          <a:xfrm flipH="1">
            <a:off x="669561" y="3510138"/>
            <a:ext cx="515470" cy="499172"/>
          </a:xfrm>
          <a:prstGeom prst="rect">
            <a:avLst/>
          </a:prstGeom>
        </p:spPr>
      </p:pic>
      <p:pic>
        <p:nvPicPr>
          <p:cNvPr id="15" name="Picture 15">
            <a:extLst>
              <a:ext uri="{FF2B5EF4-FFF2-40B4-BE49-F238E27FC236}">
                <a16:creationId xmlns:a16="http://schemas.microsoft.com/office/drawing/2014/main" id="{D6370B24-095E-C3CC-0DCD-04097F2CCC33}"/>
              </a:ext>
            </a:extLst>
          </p:cNvPr>
          <p:cNvPicPr>
            <a:picLocks noChangeAspect="1"/>
          </p:cNvPicPr>
          <p:nvPr/>
        </p:nvPicPr>
        <p:blipFill>
          <a:blip r:embed="rId9"/>
          <a:stretch>
            <a:fillRect/>
          </a:stretch>
        </p:blipFill>
        <p:spPr>
          <a:xfrm flipH="1">
            <a:off x="730436" y="2790216"/>
            <a:ext cx="381000" cy="376926"/>
          </a:xfrm>
          <a:prstGeom prst="rect">
            <a:avLst/>
          </a:prstGeom>
        </p:spPr>
      </p:pic>
      <p:pic>
        <p:nvPicPr>
          <p:cNvPr id="16" name="Picture 16">
            <a:extLst>
              <a:ext uri="{FF2B5EF4-FFF2-40B4-BE49-F238E27FC236}">
                <a16:creationId xmlns:a16="http://schemas.microsoft.com/office/drawing/2014/main" id="{82C97194-800E-DE3D-0E8A-D61107D588AD}"/>
              </a:ext>
            </a:extLst>
          </p:cNvPr>
          <p:cNvPicPr>
            <a:picLocks noChangeAspect="1"/>
          </p:cNvPicPr>
          <p:nvPr/>
        </p:nvPicPr>
        <p:blipFill>
          <a:blip r:embed="rId10"/>
          <a:stretch>
            <a:fillRect/>
          </a:stretch>
        </p:blipFill>
        <p:spPr>
          <a:xfrm>
            <a:off x="567311" y="1928429"/>
            <a:ext cx="658092" cy="658092"/>
          </a:xfrm>
          <a:prstGeom prst="rect">
            <a:avLst/>
          </a:prstGeom>
        </p:spPr>
      </p:pic>
      <p:pic>
        <p:nvPicPr>
          <p:cNvPr id="18" name="Picture 18">
            <a:extLst>
              <a:ext uri="{FF2B5EF4-FFF2-40B4-BE49-F238E27FC236}">
                <a16:creationId xmlns:a16="http://schemas.microsoft.com/office/drawing/2014/main" id="{C5AD7BF3-7726-8503-1F3E-4C622DAD04AE}"/>
              </a:ext>
            </a:extLst>
          </p:cNvPr>
          <p:cNvPicPr>
            <a:picLocks noChangeAspect="1"/>
          </p:cNvPicPr>
          <p:nvPr/>
        </p:nvPicPr>
        <p:blipFill>
          <a:blip r:embed="rId11"/>
          <a:stretch>
            <a:fillRect/>
          </a:stretch>
        </p:blipFill>
        <p:spPr>
          <a:xfrm>
            <a:off x="588666" y="4115927"/>
            <a:ext cx="609193" cy="572519"/>
          </a:xfrm>
          <a:prstGeom prst="rect">
            <a:avLst/>
          </a:prstGeom>
        </p:spPr>
      </p:pic>
      <p:pic>
        <p:nvPicPr>
          <p:cNvPr id="19" name="Picture 19">
            <a:extLst>
              <a:ext uri="{FF2B5EF4-FFF2-40B4-BE49-F238E27FC236}">
                <a16:creationId xmlns:a16="http://schemas.microsoft.com/office/drawing/2014/main" id="{147D6942-5A10-1122-DC9A-F5F1C6B93897}"/>
              </a:ext>
            </a:extLst>
          </p:cNvPr>
          <p:cNvPicPr>
            <a:picLocks noChangeAspect="1"/>
          </p:cNvPicPr>
          <p:nvPr/>
        </p:nvPicPr>
        <p:blipFill>
          <a:blip r:embed="rId12"/>
          <a:stretch>
            <a:fillRect/>
          </a:stretch>
        </p:blipFill>
        <p:spPr>
          <a:xfrm rot="13560000">
            <a:off x="1773276" y="7417708"/>
            <a:ext cx="652683" cy="616009"/>
          </a:xfrm>
          <a:prstGeom prst="rect">
            <a:avLst/>
          </a:prstGeom>
        </p:spPr>
      </p:pic>
      <p:pic>
        <p:nvPicPr>
          <p:cNvPr id="22" name="Picture 22">
            <a:extLst>
              <a:ext uri="{FF2B5EF4-FFF2-40B4-BE49-F238E27FC236}">
                <a16:creationId xmlns:a16="http://schemas.microsoft.com/office/drawing/2014/main" id="{B95BDF39-94A6-4374-CF04-F8B84C23A246}"/>
              </a:ext>
            </a:extLst>
          </p:cNvPr>
          <p:cNvPicPr>
            <a:picLocks noChangeAspect="1"/>
          </p:cNvPicPr>
          <p:nvPr/>
        </p:nvPicPr>
        <p:blipFill rotWithShape="1">
          <a:blip r:embed="rId13"/>
          <a:srcRect r="-471" b="7547"/>
          <a:stretch/>
        </p:blipFill>
        <p:spPr>
          <a:xfrm>
            <a:off x="1987606" y="6448582"/>
            <a:ext cx="528462" cy="329335"/>
          </a:xfrm>
          <a:prstGeom prst="rect">
            <a:avLst/>
          </a:prstGeom>
        </p:spPr>
      </p:pic>
      <p:pic>
        <p:nvPicPr>
          <p:cNvPr id="28" name="Picture 28">
            <a:extLst>
              <a:ext uri="{FF2B5EF4-FFF2-40B4-BE49-F238E27FC236}">
                <a16:creationId xmlns:a16="http://schemas.microsoft.com/office/drawing/2014/main" id="{A8FE4D0B-D9CC-866E-0519-59EF578D03EB}"/>
              </a:ext>
            </a:extLst>
          </p:cNvPr>
          <p:cNvPicPr>
            <a:picLocks noChangeAspect="1"/>
          </p:cNvPicPr>
          <p:nvPr/>
        </p:nvPicPr>
        <p:blipFill>
          <a:blip r:embed="rId14"/>
          <a:stretch>
            <a:fillRect/>
          </a:stretch>
        </p:blipFill>
        <p:spPr>
          <a:xfrm>
            <a:off x="3651873" y="2784489"/>
            <a:ext cx="511397" cy="450274"/>
          </a:xfrm>
          <a:prstGeom prst="rect">
            <a:avLst/>
          </a:prstGeom>
        </p:spPr>
      </p:pic>
      <p:pic>
        <p:nvPicPr>
          <p:cNvPr id="29" name="Picture 29">
            <a:extLst>
              <a:ext uri="{FF2B5EF4-FFF2-40B4-BE49-F238E27FC236}">
                <a16:creationId xmlns:a16="http://schemas.microsoft.com/office/drawing/2014/main" id="{CA2D41EC-B63A-81B2-FC1E-C5F33822EE08}"/>
              </a:ext>
            </a:extLst>
          </p:cNvPr>
          <p:cNvPicPr>
            <a:picLocks noChangeAspect="1"/>
          </p:cNvPicPr>
          <p:nvPr/>
        </p:nvPicPr>
        <p:blipFill>
          <a:blip r:embed="rId15"/>
          <a:stretch>
            <a:fillRect/>
          </a:stretch>
        </p:blipFill>
        <p:spPr>
          <a:xfrm>
            <a:off x="3723926" y="3516026"/>
            <a:ext cx="474722" cy="462498"/>
          </a:xfrm>
          <a:prstGeom prst="rect">
            <a:avLst/>
          </a:prstGeom>
        </p:spPr>
      </p:pic>
      <p:pic>
        <p:nvPicPr>
          <p:cNvPr id="21" name="Picture 23">
            <a:extLst>
              <a:ext uri="{FF2B5EF4-FFF2-40B4-BE49-F238E27FC236}">
                <a16:creationId xmlns:a16="http://schemas.microsoft.com/office/drawing/2014/main" id="{543862F1-293B-9555-896D-6E2D81EBB576}"/>
              </a:ext>
            </a:extLst>
          </p:cNvPr>
          <p:cNvPicPr>
            <a:picLocks noChangeAspect="1"/>
          </p:cNvPicPr>
          <p:nvPr/>
        </p:nvPicPr>
        <p:blipFill>
          <a:blip r:embed="rId16"/>
          <a:stretch>
            <a:fillRect/>
          </a:stretch>
        </p:blipFill>
        <p:spPr>
          <a:xfrm>
            <a:off x="3402501" y="4618753"/>
            <a:ext cx="851687" cy="851687"/>
          </a:xfrm>
          <a:prstGeom prst="rect">
            <a:avLst/>
          </a:prstGeom>
        </p:spPr>
      </p:pic>
      <p:pic>
        <p:nvPicPr>
          <p:cNvPr id="17" name="Picture 19">
            <a:extLst>
              <a:ext uri="{FF2B5EF4-FFF2-40B4-BE49-F238E27FC236}">
                <a16:creationId xmlns:a16="http://schemas.microsoft.com/office/drawing/2014/main" id="{303F2019-DA36-B0E1-8CF9-25315B58E372}"/>
              </a:ext>
            </a:extLst>
          </p:cNvPr>
          <p:cNvPicPr>
            <a:picLocks noChangeAspect="1"/>
          </p:cNvPicPr>
          <p:nvPr/>
        </p:nvPicPr>
        <p:blipFill>
          <a:blip r:embed="rId17"/>
          <a:stretch>
            <a:fillRect/>
          </a:stretch>
        </p:blipFill>
        <p:spPr>
          <a:xfrm>
            <a:off x="91953" y="3389476"/>
            <a:ext cx="574319" cy="612625"/>
          </a:xfrm>
          <a:prstGeom prst="rect">
            <a:avLst/>
          </a:prstGeom>
        </p:spPr>
      </p:pic>
      <p:pic>
        <p:nvPicPr>
          <p:cNvPr id="4" name="Picture 19">
            <a:extLst>
              <a:ext uri="{FF2B5EF4-FFF2-40B4-BE49-F238E27FC236}">
                <a16:creationId xmlns:a16="http://schemas.microsoft.com/office/drawing/2014/main" id="{7CD0FA03-8501-0CCB-CC8E-20420F9B17E3}"/>
              </a:ext>
            </a:extLst>
          </p:cNvPr>
          <p:cNvPicPr>
            <a:picLocks noChangeAspect="1"/>
          </p:cNvPicPr>
          <p:nvPr/>
        </p:nvPicPr>
        <p:blipFill>
          <a:blip r:embed="rId18"/>
          <a:stretch>
            <a:fillRect/>
          </a:stretch>
        </p:blipFill>
        <p:spPr>
          <a:xfrm>
            <a:off x="3666878" y="4079119"/>
            <a:ext cx="550334" cy="477762"/>
          </a:xfrm>
          <a:prstGeom prst="rect">
            <a:avLst/>
          </a:prstGeom>
        </p:spPr>
      </p:pic>
      <p:pic>
        <p:nvPicPr>
          <p:cNvPr id="20" name="Picture 23">
            <a:extLst>
              <a:ext uri="{FF2B5EF4-FFF2-40B4-BE49-F238E27FC236}">
                <a16:creationId xmlns:a16="http://schemas.microsoft.com/office/drawing/2014/main" id="{7C3567D5-D7CD-6EBD-F891-FF42475C9055}"/>
              </a:ext>
            </a:extLst>
          </p:cNvPr>
          <p:cNvPicPr>
            <a:picLocks noChangeAspect="1"/>
          </p:cNvPicPr>
          <p:nvPr/>
        </p:nvPicPr>
        <p:blipFill>
          <a:blip r:embed="rId19"/>
          <a:stretch>
            <a:fillRect/>
          </a:stretch>
        </p:blipFill>
        <p:spPr>
          <a:xfrm>
            <a:off x="3195164" y="4127499"/>
            <a:ext cx="586620" cy="562429"/>
          </a:xfrm>
          <a:prstGeom prst="rect">
            <a:avLst/>
          </a:prstGeom>
        </p:spPr>
      </p:pic>
      <p:pic>
        <p:nvPicPr>
          <p:cNvPr id="24" name="Picture 29">
            <a:extLst>
              <a:ext uri="{FF2B5EF4-FFF2-40B4-BE49-F238E27FC236}">
                <a16:creationId xmlns:a16="http://schemas.microsoft.com/office/drawing/2014/main" id="{A32E1404-73CE-754C-39EF-E2A008605E0F}"/>
              </a:ext>
            </a:extLst>
          </p:cNvPr>
          <p:cNvPicPr>
            <a:picLocks noChangeAspect="1"/>
          </p:cNvPicPr>
          <p:nvPr/>
        </p:nvPicPr>
        <p:blipFill>
          <a:blip r:embed="rId20"/>
          <a:stretch>
            <a:fillRect/>
          </a:stretch>
        </p:blipFill>
        <p:spPr>
          <a:xfrm>
            <a:off x="3279830" y="3510642"/>
            <a:ext cx="501953" cy="489858"/>
          </a:xfrm>
          <a:prstGeom prst="rect">
            <a:avLst/>
          </a:prstGeom>
        </p:spPr>
      </p:pic>
      <p:pic>
        <p:nvPicPr>
          <p:cNvPr id="30" name="Picture 30">
            <a:extLst>
              <a:ext uri="{FF2B5EF4-FFF2-40B4-BE49-F238E27FC236}">
                <a16:creationId xmlns:a16="http://schemas.microsoft.com/office/drawing/2014/main" id="{F82616CD-D595-39DD-6347-CBCC7CFE5D2D}"/>
              </a:ext>
            </a:extLst>
          </p:cNvPr>
          <p:cNvPicPr>
            <a:picLocks noChangeAspect="1"/>
          </p:cNvPicPr>
          <p:nvPr/>
        </p:nvPicPr>
        <p:blipFill>
          <a:blip r:embed="rId21"/>
          <a:stretch>
            <a:fillRect/>
          </a:stretch>
        </p:blipFill>
        <p:spPr>
          <a:xfrm>
            <a:off x="3908783" y="1986642"/>
            <a:ext cx="550334" cy="538239"/>
          </a:xfrm>
          <a:prstGeom prst="rect">
            <a:avLst/>
          </a:prstGeom>
        </p:spPr>
      </p:pic>
      <p:pic>
        <p:nvPicPr>
          <p:cNvPr id="32" name="Picture 32">
            <a:extLst>
              <a:ext uri="{FF2B5EF4-FFF2-40B4-BE49-F238E27FC236}">
                <a16:creationId xmlns:a16="http://schemas.microsoft.com/office/drawing/2014/main" id="{4582788C-9867-44D1-4F17-B0BE88D8CD5A}"/>
              </a:ext>
            </a:extLst>
          </p:cNvPr>
          <p:cNvPicPr>
            <a:picLocks noChangeAspect="1"/>
          </p:cNvPicPr>
          <p:nvPr/>
        </p:nvPicPr>
        <p:blipFill>
          <a:blip r:embed="rId22"/>
          <a:stretch>
            <a:fillRect/>
          </a:stretch>
        </p:blipFill>
        <p:spPr>
          <a:xfrm>
            <a:off x="3424973" y="2047119"/>
            <a:ext cx="489858" cy="477762"/>
          </a:xfrm>
          <a:prstGeom prst="rect">
            <a:avLst/>
          </a:prstGeom>
        </p:spPr>
      </p:pic>
      <p:pic>
        <p:nvPicPr>
          <p:cNvPr id="33" name="Picture 33">
            <a:extLst>
              <a:ext uri="{FF2B5EF4-FFF2-40B4-BE49-F238E27FC236}">
                <a16:creationId xmlns:a16="http://schemas.microsoft.com/office/drawing/2014/main" id="{5F43B0A5-F9A7-820A-C9DF-F5777B0F4651}"/>
              </a:ext>
            </a:extLst>
          </p:cNvPr>
          <p:cNvPicPr>
            <a:picLocks noChangeAspect="1"/>
          </p:cNvPicPr>
          <p:nvPr/>
        </p:nvPicPr>
        <p:blipFill>
          <a:blip r:embed="rId23"/>
          <a:stretch>
            <a:fillRect/>
          </a:stretch>
        </p:blipFill>
        <p:spPr>
          <a:xfrm flipH="1">
            <a:off x="184453" y="2083404"/>
            <a:ext cx="477762" cy="501953"/>
          </a:xfrm>
          <a:prstGeom prst="rect">
            <a:avLst/>
          </a:prstGeom>
        </p:spPr>
      </p:pic>
      <p:pic>
        <p:nvPicPr>
          <p:cNvPr id="35" name="Picture 35">
            <a:extLst>
              <a:ext uri="{FF2B5EF4-FFF2-40B4-BE49-F238E27FC236}">
                <a16:creationId xmlns:a16="http://schemas.microsoft.com/office/drawing/2014/main" id="{16D0A733-3D15-20B3-3977-B7BF7803167F}"/>
              </a:ext>
            </a:extLst>
          </p:cNvPr>
          <p:cNvPicPr>
            <a:picLocks noChangeAspect="1"/>
          </p:cNvPicPr>
          <p:nvPr/>
        </p:nvPicPr>
        <p:blipFill>
          <a:blip r:embed="rId24"/>
          <a:stretch>
            <a:fillRect/>
          </a:stretch>
        </p:blipFill>
        <p:spPr>
          <a:xfrm>
            <a:off x="238881" y="2784929"/>
            <a:ext cx="441477" cy="429381"/>
          </a:xfrm>
          <a:prstGeom prst="rect">
            <a:avLst/>
          </a:prstGeom>
        </p:spPr>
      </p:pic>
      <p:pic>
        <p:nvPicPr>
          <p:cNvPr id="11" name="Picture 26" descr="A black background with a black square&#10;&#10;Description automatically generated">
            <a:extLst>
              <a:ext uri="{FF2B5EF4-FFF2-40B4-BE49-F238E27FC236}">
                <a16:creationId xmlns:a16="http://schemas.microsoft.com/office/drawing/2014/main" id="{E3FDEB60-DED2-29F2-77A2-2AD09629BD02}"/>
              </a:ext>
            </a:extLst>
          </p:cNvPr>
          <p:cNvPicPr>
            <a:picLocks noChangeAspect="1"/>
          </p:cNvPicPr>
          <p:nvPr/>
        </p:nvPicPr>
        <p:blipFill>
          <a:blip r:embed="rId25"/>
          <a:stretch>
            <a:fillRect/>
          </a:stretch>
        </p:blipFill>
        <p:spPr>
          <a:xfrm>
            <a:off x="153826" y="4169607"/>
            <a:ext cx="548070" cy="486947"/>
          </a:xfrm>
          <a:prstGeom prst="rect">
            <a:avLst/>
          </a:prstGeom>
        </p:spPr>
      </p:pic>
    </p:spTree>
    <p:extLst>
      <p:ext uri="{BB962C8B-B14F-4D97-AF65-F5344CB8AC3E}">
        <p14:creationId xmlns:p14="http://schemas.microsoft.com/office/powerpoint/2010/main" val="199061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0D770D-45FE-9C14-DA45-D61D6D36AFD5}"/>
              </a:ext>
            </a:extLst>
          </p:cNvPr>
          <p:cNvSpPr txBox="1"/>
          <p:nvPr/>
        </p:nvSpPr>
        <p:spPr>
          <a:xfrm>
            <a:off x="398206" y="140110"/>
            <a:ext cx="6338119" cy="87870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500" b="1">
                <a:solidFill>
                  <a:srgbClr val="990033"/>
                </a:solidFill>
                <a:latin typeface="Century Gothic"/>
                <a:cs typeface="Arial"/>
              </a:rPr>
              <a:t>S</a:t>
            </a:r>
            <a:r>
              <a:rPr lang="en-CA" b="1">
                <a:solidFill>
                  <a:srgbClr val="990033"/>
                </a:solidFill>
                <a:latin typeface="Century Gothic"/>
                <a:cs typeface="Arial"/>
              </a:rPr>
              <a:t>peech-</a:t>
            </a:r>
            <a:r>
              <a:rPr lang="en-CA" sz="2500" b="1">
                <a:solidFill>
                  <a:srgbClr val="990033"/>
                </a:solidFill>
                <a:latin typeface="Century Gothic"/>
                <a:cs typeface="Arial"/>
              </a:rPr>
              <a:t>L</a:t>
            </a:r>
            <a:r>
              <a:rPr lang="en-CA" b="1">
                <a:solidFill>
                  <a:srgbClr val="990033"/>
                </a:solidFill>
                <a:latin typeface="Century Gothic"/>
                <a:cs typeface="Arial"/>
              </a:rPr>
              <a:t>anguage </a:t>
            </a:r>
            <a:r>
              <a:rPr lang="en-CA" sz="2500" b="1">
                <a:solidFill>
                  <a:srgbClr val="990033"/>
                </a:solidFill>
                <a:latin typeface="Century Gothic"/>
                <a:cs typeface="Arial"/>
              </a:rPr>
              <a:t>P</a:t>
            </a:r>
            <a:r>
              <a:rPr lang="en-CA" b="1">
                <a:solidFill>
                  <a:srgbClr val="990033"/>
                </a:solidFill>
                <a:latin typeface="Century Gothic"/>
                <a:cs typeface="Arial"/>
              </a:rPr>
              <a:t>athologist </a:t>
            </a:r>
            <a:r>
              <a:rPr lang="en-CA" sz="2500" b="1">
                <a:solidFill>
                  <a:srgbClr val="990033"/>
                </a:solidFill>
                <a:latin typeface="Century Gothic"/>
                <a:cs typeface="Arial"/>
              </a:rPr>
              <a:t>(SLP)</a:t>
            </a:r>
            <a:r>
              <a:rPr lang="en-US" sz="2500">
                <a:solidFill>
                  <a:srgbClr val="990033"/>
                </a:solidFill>
                <a:latin typeface="Century Gothic"/>
                <a:cs typeface="Arial"/>
              </a:rPr>
              <a:t> </a:t>
            </a:r>
            <a:endParaRPr lang="en-US" sz="2500"/>
          </a:p>
          <a:p>
            <a:endParaRPr lang="en-US">
              <a:solidFill>
                <a:srgbClr val="990033"/>
              </a:solidFill>
              <a:latin typeface="Century Gothic"/>
              <a:cs typeface="Arial"/>
            </a:endParaRPr>
          </a:p>
          <a:p>
            <a:endParaRPr lang="en-US">
              <a:latin typeface="Century Gothic"/>
              <a:cs typeface="Arial"/>
            </a:endParaRPr>
          </a:p>
          <a:p>
            <a:endParaRPr lang="en-US">
              <a:latin typeface="Century Gothic"/>
              <a:cs typeface="Arial"/>
            </a:endParaRPr>
          </a:p>
          <a:p>
            <a:endParaRPr lang="en-US">
              <a:latin typeface="Century Gothic"/>
              <a:cs typeface="Arial"/>
            </a:endParaRPr>
          </a:p>
          <a:p>
            <a:endParaRPr lang="en-US">
              <a:latin typeface="Century Gothic"/>
              <a:cs typeface="Arial"/>
            </a:endParaRPr>
          </a:p>
          <a:p>
            <a:pPr lvl="2"/>
            <a:r>
              <a:rPr lang="en-US" b="1" u="sng">
                <a:latin typeface="Century Gothic"/>
                <a:cs typeface="Arial"/>
              </a:rPr>
              <a:t>Communication: </a:t>
            </a:r>
            <a:endParaRPr lang="en-US" b="1" u="sng">
              <a:latin typeface="Calibri" panose="020F0502020204030204"/>
              <a:cs typeface="Calibri" panose="020F0502020204030204"/>
            </a:endParaRPr>
          </a:p>
          <a:p>
            <a:pPr marL="1200150" lvl="2"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Speaking</a:t>
            </a:r>
          </a:p>
          <a:p>
            <a:pPr marL="1657350" lvl="3" indent="-285750">
              <a:buFont typeface="Calibri"/>
              <a:buChar char="-"/>
            </a:pPr>
            <a:endParaRPr lang="en-US" b="1">
              <a:latin typeface="Century Gothic"/>
              <a:cs typeface="Arial"/>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Listening</a:t>
            </a:r>
          </a:p>
          <a:p>
            <a:pPr marL="1657350" lvl="3" indent="-285750">
              <a:buFont typeface="Calibri"/>
              <a:buChar char="-"/>
            </a:pPr>
            <a:endParaRPr lang="en-US" b="1">
              <a:latin typeface="Century Gothic"/>
              <a:cs typeface="Arial"/>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Reading</a:t>
            </a:r>
          </a:p>
          <a:p>
            <a:pPr marL="1657350" lvl="3" indent="-285750">
              <a:buFont typeface="Calibri"/>
              <a:buChar char="-"/>
            </a:pPr>
            <a:endParaRPr lang="en-US" b="1">
              <a:latin typeface="Century Gothic"/>
              <a:cs typeface="Arial"/>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Writing</a:t>
            </a:r>
          </a:p>
          <a:p>
            <a:pPr marL="1657350" lvl="3" indent="-285750">
              <a:buFont typeface="Calibri"/>
              <a:buChar char="-"/>
            </a:pPr>
            <a:endParaRPr lang="en-US" b="1">
              <a:latin typeface="Century Gothic"/>
              <a:cs typeface="Arial"/>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Attention, Memory, Planning</a:t>
            </a:r>
          </a:p>
          <a:p>
            <a:pPr marL="1200150" lvl="2" indent="-285750">
              <a:buFont typeface="Calibri"/>
              <a:buChar char="-"/>
            </a:pPr>
            <a:endParaRPr lang="en-US">
              <a:latin typeface="Century Gothic"/>
              <a:cs typeface="Arial"/>
            </a:endParaRPr>
          </a:p>
          <a:p>
            <a:pPr marL="1200150" lvl="2" indent="-285750">
              <a:buFont typeface="Calibri"/>
              <a:buChar char="-"/>
            </a:pPr>
            <a:endParaRPr lang="en-US">
              <a:latin typeface="Century Gothic"/>
              <a:cs typeface="Arial"/>
            </a:endParaRPr>
          </a:p>
          <a:p>
            <a:pPr lvl="2"/>
            <a:r>
              <a:rPr lang="en-US" b="1" u="sng">
                <a:latin typeface="Century Gothic"/>
                <a:cs typeface="Arial"/>
              </a:rPr>
              <a:t>Eating: </a:t>
            </a:r>
          </a:p>
          <a:p>
            <a:pPr marL="1200150" lvl="2"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Drinking</a:t>
            </a:r>
            <a:endParaRPr lang="en-US">
              <a:latin typeface="Calibri" panose="020F0502020204030204"/>
              <a:cs typeface="Calibri" panose="020F0502020204030204"/>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Chewing</a:t>
            </a:r>
            <a:endParaRPr lang="en-US">
              <a:cs typeface="Calibri" panose="020F0502020204030204"/>
            </a:endParaRPr>
          </a:p>
          <a:p>
            <a:pPr marL="1657350" lvl="3" indent="-285750">
              <a:buFont typeface="Calibri"/>
              <a:buChar char="-"/>
            </a:pPr>
            <a:endParaRPr lang="en-US" b="1">
              <a:latin typeface="Century Gothic"/>
              <a:cs typeface="Arial"/>
            </a:endParaRPr>
          </a:p>
          <a:p>
            <a:pPr marL="1657350" lvl="3" indent="-285750">
              <a:buFont typeface="Calibri"/>
              <a:buChar char="-"/>
            </a:pPr>
            <a:r>
              <a:rPr lang="en-US" b="1">
                <a:latin typeface="Century Gothic"/>
                <a:cs typeface="Arial"/>
              </a:rPr>
              <a:t>Swallowing</a:t>
            </a:r>
          </a:p>
          <a:p>
            <a:pPr marL="1200150" lvl="2" indent="-285750">
              <a:buFont typeface="Calibri"/>
              <a:buChar char="-"/>
            </a:pPr>
            <a:endParaRPr lang="en-US">
              <a:latin typeface="Century Gothic"/>
              <a:cs typeface="Arial"/>
            </a:endParaRPr>
          </a:p>
        </p:txBody>
      </p:sp>
      <p:pic>
        <p:nvPicPr>
          <p:cNvPr id="6" name="Picture 6">
            <a:extLst>
              <a:ext uri="{FF2B5EF4-FFF2-40B4-BE49-F238E27FC236}">
                <a16:creationId xmlns:a16="http://schemas.microsoft.com/office/drawing/2014/main" id="{5F487EE2-523A-EB1D-7693-051CD77BFCB2}"/>
              </a:ext>
            </a:extLst>
          </p:cNvPr>
          <p:cNvPicPr>
            <a:picLocks noChangeAspect="1"/>
          </p:cNvPicPr>
          <p:nvPr/>
        </p:nvPicPr>
        <p:blipFill>
          <a:blip r:embed="rId2"/>
          <a:stretch>
            <a:fillRect/>
          </a:stretch>
        </p:blipFill>
        <p:spPr>
          <a:xfrm>
            <a:off x="1348379" y="8343781"/>
            <a:ext cx="502982" cy="512200"/>
          </a:xfrm>
          <a:prstGeom prst="rect">
            <a:avLst/>
          </a:prstGeom>
        </p:spPr>
      </p:pic>
      <p:pic>
        <p:nvPicPr>
          <p:cNvPr id="7" name="Picture 7">
            <a:extLst>
              <a:ext uri="{FF2B5EF4-FFF2-40B4-BE49-F238E27FC236}">
                <a16:creationId xmlns:a16="http://schemas.microsoft.com/office/drawing/2014/main" id="{732E4FF7-C79A-F3AB-F257-76AA0B3F5BD6}"/>
              </a:ext>
            </a:extLst>
          </p:cNvPr>
          <p:cNvPicPr>
            <a:picLocks noChangeAspect="1"/>
          </p:cNvPicPr>
          <p:nvPr/>
        </p:nvPicPr>
        <p:blipFill>
          <a:blip r:embed="rId3"/>
          <a:stretch>
            <a:fillRect/>
          </a:stretch>
        </p:blipFill>
        <p:spPr>
          <a:xfrm>
            <a:off x="805097" y="2977922"/>
            <a:ext cx="547842" cy="575495"/>
          </a:xfrm>
          <a:prstGeom prst="rect">
            <a:avLst/>
          </a:prstGeom>
        </p:spPr>
      </p:pic>
      <p:pic>
        <p:nvPicPr>
          <p:cNvPr id="8" name="Picture 8">
            <a:extLst>
              <a:ext uri="{FF2B5EF4-FFF2-40B4-BE49-F238E27FC236}">
                <a16:creationId xmlns:a16="http://schemas.microsoft.com/office/drawing/2014/main" id="{0CD1E365-0CF6-8BD2-D61C-8080D5B7A3A3}"/>
              </a:ext>
            </a:extLst>
          </p:cNvPr>
          <p:cNvPicPr>
            <a:picLocks noChangeAspect="1"/>
          </p:cNvPicPr>
          <p:nvPr/>
        </p:nvPicPr>
        <p:blipFill>
          <a:blip r:embed="rId4"/>
          <a:stretch>
            <a:fillRect/>
          </a:stretch>
        </p:blipFill>
        <p:spPr>
          <a:xfrm>
            <a:off x="922119" y="2417658"/>
            <a:ext cx="342834" cy="321393"/>
          </a:xfrm>
          <a:prstGeom prst="rect">
            <a:avLst/>
          </a:prstGeom>
        </p:spPr>
      </p:pic>
      <p:pic>
        <p:nvPicPr>
          <p:cNvPr id="9" name="Picture 9">
            <a:extLst>
              <a:ext uri="{FF2B5EF4-FFF2-40B4-BE49-F238E27FC236}">
                <a16:creationId xmlns:a16="http://schemas.microsoft.com/office/drawing/2014/main" id="{79F27A95-4D39-57D6-CD88-A17AAA1CA0F4}"/>
              </a:ext>
            </a:extLst>
          </p:cNvPr>
          <p:cNvPicPr>
            <a:picLocks noChangeAspect="1"/>
          </p:cNvPicPr>
          <p:nvPr/>
        </p:nvPicPr>
        <p:blipFill>
          <a:blip r:embed="rId5"/>
          <a:stretch>
            <a:fillRect/>
          </a:stretch>
        </p:blipFill>
        <p:spPr>
          <a:xfrm>
            <a:off x="534098" y="2387505"/>
            <a:ext cx="406150" cy="369279"/>
          </a:xfrm>
          <a:prstGeom prst="rect">
            <a:avLst/>
          </a:prstGeom>
        </p:spPr>
      </p:pic>
      <p:pic>
        <p:nvPicPr>
          <p:cNvPr id="11" name="Picture 11">
            <a:extLst>
              <a:ext uri="{FF2B5EF4-FFF2-40B4-BE49-F238E27FC236}">
                <a16:creationId xmlns:a16="http://schemas.microsoft.com/office/drawing/2014/main" id="{1E45574F-53BE-38AB-87EB-1CEAC9F3CF86}"/>
              </a:ext>
            </a:extLst>
          </p:cNvPr>
          <p:cNvPicPr>
            <a:picLocks noChangeAspect="1"/>
          </p:cNvPicPr>
          <p:nvPr/>
        </p:nvPicPr>
        <p:blipFill>
          <a:blip r:embed="rId6"/>
          <a:stretch>
            <a:fillRect/>
          </a:stretch>
        </p:blipFill>
        <p:spPr>
          <a:xfrm>
            <a:off x="1281038" y="2345167"/>
            <a:ext cx="490822" cy="466177"/>
          </a:xfrm>
          <a:prstGeom prst="rect">
            <a:avLst/>
          </a:prstGeom>
        </p:spPr>
      </p:pic>
      <p:pic>
        <p:nvPicPr>
          <p:cNvPr id="12" name="Picture 12">
            <a:extLst>
              <a:ext uri="{FF2B5EF4-FFF2-40B4-BE49-F238E27FC236}">
                <a16:creationId xmlns:a16="http://schemas.microsoft.com/office/drawing/2014/main" id="{98A6EF0D-D638-BE0D-BA0A-886085D8F614}"/>
              </a:ext>
            </a:extLst>
          </p:cNvPr>
          <p:cNvPicPr>
            <a:picLocks noChangeAspect="1"/>
          </p:cNvPicPr>
          <p:nvPr/>
        </p:nvPicPr>
        <p:blipFill>
          <a:blip r:embed="rId7"/>
          <a:stretch>
            <a:fillRect/>
          </a:stretch>
        </p:blipFill>
        <p:spPr>
          <a:xfrm flipH="1">
            <a:off x="524795" y="5648441"/>
            <a:ext cx="430734" cy="478263"/>
          </a:xfrm>
          <a:prstGeom prst="rect">
            <a:avLst/>
          </a:prstGeom>
        </p:spPr>
      </p:pic>
      <p:pic>
        <p:nvPicPr>
          <p:cNvPr id="13" name="Picture 13">
            <a:extLst>
              <a:ext uri="{FF2B5EF4-FFF2-40B4-BE49-F238E27FC236}">
                <a16:creationId xmlns:a16="http://schemas.microsoft.com/office/drawing/2014/main" id="{C9FE50AA-94F2-DCE5-172B-6715490228B9}"/>
              </a:ext>
            </a:extLst>
          </p:cNvPr>
          <p:cNvPicPr>
            <a:picLocks noChangeAspect="1"/>
          </p:cNvPicPr>
          <p:nvPr/>
        </p:nvPicPr>
        <p:blipFill>
          <a:blip r:embed="rId8"/>
          <a:stretch>
            <a:fillRect/>
          </a:stretch>
        </p:blipFill>
        <p:spPr>
          <a:xfrm>
            <a:off x="936129" y="4739015"/>
            <a:ext cx="479103" cy="491525"/>
          </a:xfrm>
          <a:prstGeom prst="rect">
            <a:avLst/>
          </a:prstGeom>
        </p:spPr>
      </p:pic>
      <p:pic>
        <p:nvPicPr>
          <p:cNvPr id="14" name="Picture 14">
            <a:extLst>
              <a:ext uri="{FF2B5EF4-FFF2-40B4-BE49-F238E27FC236}">
                <a16:creationId xmlns:a16="http://schemas.microsoft.com/office/drawing/2014/main" id="{1F1EF240-6290-1AB7-F1B2-1C0EDFE6BB3C}"/>
              </a:ext>
            </a:extLst>
          </p:cNvPr>
          <p:cNvPicPr>
            <a:picLocks noChangeAspect="1"/>
          </p:cNvPicPr>
          <p:nvPr/>
        </p:nvPicPr>
        <p:blipFill>
          <a:blip r:embed="rId9"/>
          <a:stretch>
            <a:fillRect/>
          </a:stretch>
        </p:blipFill>
        <p:spPr>
          <a:xfrm>
            <a:off x="1442758" y="3215521"/>
            <a:ext cx="354005" cy="344787"/>
          </a:xfrm>
          <a:prstGeom prst="rect">
            <a:avLst/>
          </a:prstGeom>
        </p:spPr>
      </p:pic>
      <p:pic>
        <p:nvPicPr>
          <p:cNvPr id="15" name="Picture 15">
            <a:extLst>
              <a:ext uri="{FF2B5EF4-FFF2-40B4-BE49-F238E27FC236}">
                <a16:creationId xmlns:a16="http://schemas.microsoft.com/office/drawing/2014/main" id="{8D241A18-7D3E-A7FA-F3B0-74D1DB86849E}"/>
              </a:ext>
            </a:extLst>
          </p:cNvPr>
          <p:cNvPicPr>
            <a:picLocks noChangeAspect="1"/>
          </p:cNvPicPr>
          <p:nvPr/>
        </p:nvPicPr>
        <p:blipFill>
          <a:blip r:embed="rId10"/>
          <a:stretch>
            <a:fillRect/>
          </a:stretch>
        </p:blipFill>
        <p:spPr>
          <a:xfrm>
            <a:off x="967581" y="3906727"/>
            <a:ext cx="394869" cy="413108"/>
          </a:xfrm>
          <a:prstGeom prst="rect">
            <a:avLst/>
          </a:prstGeom>
        </p:spPr>
      </p:pic>
      <p:pic>
        <p:nvPicPr>
          <p:cNvPr id="16" name="Picture 16">
            <a:extLst>
              <a:ext uri="{FF2B5EF4-FFF2-40B4-BE49-F238E27FC236}">
                <a16:creationId xmlns:a16="http://schemas.microsoft.com/office/drawing/2014/main" id="{553CB9F8-FACC-ECF4-A410-0E75AE9C55BA}"/>
              </a:ext>
            </a:extLst>
          </p:cNvPr>
          <p:cNvPicPr>
            <a:picLocks noChangeAspect="1"/>
          </p:cNvPicPr>
          <p:nvPr/>
        </p:nvPicPr>
        <p:blipFill>
          <a:blip r:embed="rId11"/>
          <a:stretch>
            <a:fillRect/>
          </a:stretch>
        </p:blipFill>
        <p:spPr>
          <a:xfrm>
            <a:off x="1400550" y="3905052"/>
            <a:ext cx="477630" cy="447169"/>
          </a:xfrm>
          <a:prstGeom prst="rect">
            <a:avLst/>
          </a:prstGeom>
        </p:spPr>
      </p:pic>
      <p:pic>
        <p:nvPicPr>
          <p:cNvPr id="17" name="Picture 17">
            <a:extLst>
              <a:ext uri="{FF2B5EF4-FFF2-40B4-BE49-F238E27FC236}">
                <a16:creationId xmlns:a16="http://schemas.microsoft.com/office/drawing/2014/main" id="{80833204-3E16-A411-DC2E-B2369E9EB941}"/>
              </a:ext>
            </a:extLst>
          </p:cNvPr>
          <p:cNvPicPr>
            <a:picLocks noChangeAspect="1"/>
          </p:cNvPicPr>
          <p:nvPr/>
        </p:nvPicPr>
        <p:blipFill>
          <a:blip r:embed="rId12"/>
          <a:stretch>
            <a:fillRect/>
          </a:stretch>
        </p:blipFill>
        <p:spPr>
          <a:xfrm>
            <a:off x="1363606" y="7681934"/>
            <a:ext cx="428821" cy="474909"/>
          </a:xfrm>
          <a:prstGeom prst="rect">
            <a:avLst/>
          </a:prstGeom>
        </p:spPr>
      </p:pic>
      <p:pic>
        <p:nvPicPr>
          <p:cNvPr id="18" name="Picture 18">
            <a:extLst>
              <a:ext uri="{FF2B5EF4-FFF2-40B4-BE49-F238E27FC236}">
                <a16:creationId xmlns:a16="http://schemas.microsoft.com/office/drawing/2014/main" id="{A371020E-F53F-F20F-BF37-F29901DF7CFC}"/>
              </a:ext>
            </a:extLst>
          </p:cNvPr>
          <p:cNvPicPr>
            <a:picLocks noChangeAspect="1"/>
          </p:cNvPicPr>
          <p:nvPr/>
        </p:nvPicPr>
        <p:blipFill>
          <a:blip r:embed="rId13"/>
          <a:stretch>
            <a:fillRect/>
          </a:stretch>
        </p:blipFill>
        <p:spPr>
          <a:xfrm>
            <a:off x="1243420" y="7020773"/>
            <a:ext cx="733734" cy="752169"/>
          </a:xfrm>
          <a:prstGeom prst="rect">
            <a:avLst/>
          </a:prstGeom>
        </p:spPr>
      </p:pic>
      <p:pic>
        <p:nvPicPr>
          <p:cNvPr id="19" name="Picture 19">
            <a:extLst>
              <a:ext uri="{FF2B5EF4-FFF2-40B4-BE49-F238E27FC236}">
                <a16:creationId xmlns:a16="http://schemas.microsoft.com/office/drawing/2014/main" id="{F6B95ED2-9B54-95C0-7F76-31A47C11529D}"/>
              </a:ext>
            </a:extLst>
          </p:cNvPr>
          <p:cNvPicPr>
            <a:picLocks noChangeAspect="1"/>
          </p:cNvPicPr>
          <p:nvPr/>
        </p:nvPicPr>
        <p:blipFill>
          <a:blip r:embed="rId14"/>
          <a:stretch>
            <a:fillRect/>
          </a:stretch>
        </p:blipFill>
        <p:spPr>
          <a:xfrm>
            <a:off x="1405625" y="4772279"/>
            <a:ext cx="499174" cy="486948"/>
          </a:xfrm>
          <a:prstGeom prst="rect">
            <a:avLst/>
          </a:prstGeom>
        </p:spPr>
      </p:pic>
      <p:sp>
        <p:nvSpPr>
          <p:cNvPr id="20" name="TextBox 19">
            <a:extLst>
              <a:ext uri="{FF2B5EF4-FFF2-40B4-BE49-F238E27FC236}">
                <a16:creationId xmlns:a16="http://schemas.microsoft.com/office/drawing/2014/main" id="{999A92A7-50FB-03B5-F6E2-61B9483D962A}"/>
              </a:ext>
            </a:extLst>
          </p:cNvPr>
          <p:cNvSpPr txBox="1"/>
          <p:nvPr/>
        </p:nvSpPr>
        <p:spPr>
          <a:xfrm>
            <a:off x="331961" y="768927"/>
            <a:ext cx="402062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Speech Language Pathologists</a:t>
            </a:r>
            <a:r>
              <a:rPr lang="en-US">
                <a:latin typeface="Century Gothic"/>
                <a:cs typeface="Segoe UI"/>
              </a:rPr>
              <a:t> </a:t>
            </a:r>
            <a:endParaRPr lang="en-US"/>
          </a:p>
          <a:p>
            <a:r>
              <a:rPr lang="en-US">
                <a:latin typeface="Century Gothic"/>
                <a:cs typeface="Segoe UI"/>
              </a:rPr>
              <a:t>treat </a:t>
            </a:r>
            <a:r>
              <a:rPr lang="en-US" b="1">
                <a:latin typeface="Century Gothic"/>
                <a:cs typeface="Segoe UI"/>
              </a:rPr>
              <a:t>communication</a:t>
            </a:r>
            <a:r>
              <a:rPr lang="en-US">
                <a:latin typeface="Century Gothic"/>
                <a:cs typeface="Segoe UI"/>
              </a:rPr>
              <a:t> and </a:t>
            </a:r>
            <a:r>
              <a:rPr lang="en-US" b="1">
                <a:latin typeface="Century Gothic"/>
                <a:cs typeface="Segoe UI"/>
              </a:rPr>
              <a:t>swallowing</a:t>
            </a:r>
            <a:r>
              <a:rPr lang="en-US">
                <a:latin typeface="Century Gothic"/>
                <a:cs typeface="Segoe UI"/>
              </a:rPr>
              <a:t> difficulties. ​</a:t>
            </a:r>
            <a:endParaRPr lang="en-US"/>
          </a:p>
          <a:p>
            <a:r>
              <a:rPr lang="en-US">
                <a:latin typeface="Century Gothic"/>
                <a:cs typeface="Segoe UI"/>
              </a:rPr>
              <a:t>​</a:t>
            </a:r>
          </a:p>
        </p:txBody>
      </p:sp>
      <p:pic>
        <p:nvPicPr>
          <p:cNvPr id="21" name="Picture 21" descr="Icon&#10;&#10;Description automatically generated">
            <a:extLst>
              <a:ext uri="{FF2B5EF4-FFF2-40B4-BE49-F238E27FC236}">
                <a16:creationId xmlns:a16="http://schemas.microsoft.com/office/drawing/2014/main" id="{ACA06082-64B4-8D9F-B4D8-AB7BBC5BCDE1}"/>
              </a:ext>
            </a:extLst>
          </p:cNvPr>
          <p:cNvPicPr>
            <a:picLocks noChangeAspect="1"/>
          </p:cNvPicPr>
          <p:nvPr/>
        </p:nvPicPr>
        <p:blipFill>
          <a:blip r:embed="rId15"/>
          <a:stretch>
            <a:fillRect/>
          </a:stretch>
        </p:blipFill>
        <p:spPr>
          <a:xfrm>
            <a:off x="6230649" y="-3897"/>
            <a:ext cx="631248" cy="631248"/>
          </a:xfrm>
          <a:prstGeom prst="rect">
            <a:avLst/>
          </a:prstGeom>
        </p:spPr>
      </p:pic>
      <p:pic>
        <p:nvPicPr>
          <p:cNvPr id="24" name="Picture 24">
            <a:extLst>
              <a:ext uri="{FF2B5EF4-FFF2-40B4-BE49-F238E27FC236}">
                <a16:creationId xmlns:a16="http://schemas.microsoft.com/office/drawing/2014/main" id="{647CDC91-5F58-E5F7-398D-CFEFF9491AE2}"/>
              </a:ext>
            </a:extLst>
          </p:cNvPr>
          <p:cNvPicPr>
            <a:picLocks noChangeAspect="1"/>
          </p:cNvPicPr>
          <p:nvPr/>
        </p:nvPicPr>
        <p:blipFill>
          <a:blip r:embed="rId16"/>
          <a:stretch>
            <a:fillRect/>
          </a:stretch>
        </p:blipFill>
        <p:spPr>
          <a:xfrm>
            <a:off x="1390512" y="5586901"/>
            <a:ext cx="470342" cy="502797"/>
          </a:xfrm>
          <a:prstGeom prst="rect">
            <a:avLst/>
          </a:prstGeom>
        </p:spPr>
      </p:pic>
      <p:pic>
        <p:nvPicPr>
          <p:cNvPr id="2" name="Picture 9">
            <a:extLst>
              <a:ext uri="{FF2B5EF4-FFF2-40B4-BE49-F238E27FC236}">
                <a16:creationId xmlns:a16="http://schemas.microsoft.com/office/drawing/2014/main" id="{A9207A1B-3447-55F6-CF39-A6194EFA50B9}"/>
              </a:ext>
            </a:extLst>
          </p:cNvPr>
          <p:cNvPicPr>
            <a:picLocks noChangeAspect="1"/>
          </p:cNvPicPr>
          <p:nvPr/>
        </p:nvPicPr>
        <p:blipFill>
          <a:blip r:embed="rId17"/>
          <a:stretch>
            <a:fillRect/>
          </a:stretch>
        </p:blipFill>
        <p:spPr>
          <a:xfrm>
            <a:off x="972873" y="5612108"/>
            <a:ext cx="462499" cy="474723"/>
          </a:xfrm>
          <a:prstGeom prst="rect">
            <a:avLst/>
          </a:prstGeom>
        </p:spPr>
      </p:pic>
      <p:pic>
        <p:nvPicPr>
          <p:cNvPr id="4" name="Picture 15">
            <a:extLst>
              <a:ext uri="{FF2B5EF4-FFF2-40B4-BE49-F238E27FC236}">
                <a16:creationId xmlns:a16="http://schemas.microsoft.com/office/drawing/2014/main" id="{8C2DE4BF-EB1C-8249-6E7B-CA1A1503F898}"/>
              </a:ext>
            </a:extLst>
          </p:cNvPr>
          <p:cNvPicPr>
            <a:picLocks noChangeAspect="1"/>
          </p:cNvPicPr>
          <p:nvPr/>
        </p:nvPicPr>
        <p:blipFill>
          <a:blip r:embed="rId18"/>
          <a:stretch>
            <a:fillRect/>
          </a:stretch>
        </p:blipFill>
        <p:spPr>
          <a:xfrm>
            <a:off x="4789739" y="-9264"/>
            <a:ext cx="641452" cy="663325"/>
          </a:xfrm>
          <a:prstGeom prst="rect">
            <a:avLst/>
          </a:prstGeom>
        </p:spPr>
      </p:pic>
    </p:spTree>
    <p:extLst>
      <p:ext uri="{BB962C8B-B14F-4D97-AF65-F5344CB8AC3E}">
        <p14:creationId xmlns:p14="http://schemas.microsoft.com/office/powerpoint/2010/main" val="212525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6D7831-D94B-482B-1440-D2ACB2E895E2}"/>
              </a:ext>
            </a:extLst>
          </p:cNvPr>
          <p:cNvSpPr txBox="1"/>
          <p:nvPr/>
        </p:nvSpPr>
        <p:spPr>
          <a:xfrm>
            <a:off x="549338" y="262060"/>
            <a:ext cx="6327273" cy="103874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500" b="1">
                <a:solidFill>
                  <a:srgbClr val="990033"/>
                </a:solidFill>
                <a:latin typeface="Century Gothic"/>
                <a:cs typeface="Segoe UI"/>
              </a:rPr>
              <a:t>S</a:t>
            </a:r>
            <a:r>
              <a:rPr lang="en-CA" b="1">
                <a:solidFill>
                  <a:srgbClr val="990033"/>
                </a:solidFill>
                <a:latin typeface="Century Gothic"/>
                <a:cs typeface="Segoe UI"/>
              </a:rPr>
              <a:t>ocial </a:t>
            </a:r>
            <a:r>
              <a:rPr lang="en-CA" sz="2500" b="1">
                <a:solidFill>
                  <a:srgbClr val="990033"/>
                </a:solidFill>
                <a:latin typeface="Century Gothic"/>
                <a:cs typeface="Segoe UI"/>
              </a:rPr>
              <a:t>W</a:t>
            </a:r>
            <a:r>
              <a:rPr lang="en-CA" b="1">
                <a:solidFill>
                  <a:srgbClr val="990033"/>
                </a:solidFill>
                <a:latin typeface="Century Gothic"/>
                <a:cs typeface="Segoe UI"/>
              </a:rPr>
              <a:t>orker </a:t>
            </a:r>
            <a:r>
              <a:rPr lang="en-CA" sz="2500" b="1">
                <a:solidFill>
                  <a:srgbClr val="990033"/>
                </a:solidFill>
                <a:latin typeface="Century Gothic"/>
                <a:cs typeface="Segoe UI"/>
              </a:rPr>
              <a:t>(SW) </a:t>
            </a:r>
            <a:r>
              <a:rPr lang="en-US">
                <a:solidFill>
                  <a:srgbClr val="990033"/>
                </a:solidFill>
                <a:latin typeface="Century Gothic"/>
                <a:cs typeface="Arial"/>
              </a:rPr>
              <a:t> </a:t>
            </a:r>
            <a:endParaRPr lang="en-US"/>
          </a:p>
          <a:p>
            <a:endParaRPr lang="en-US">
              <a:latin typeface="Century Gothic"/>
              <a:cs typeface="Arial"/>
            </a:endParaRPr>
          </a:p>
          <a:p>
            <a:endParaRPr lang="en-US">
              <a:latin typeface="Century Gothic"/>
              <a:cs typeface="Arial"/>
            </a:endParaRPr>
          </a:p>
          <a:p>
            <a:endParaRPr lang="en-US">
              <a:latin typeface="Century Gothic"/>
              <a:cs typeface="Arial"/>
            </a:endParaRPr>
          </a:p>
          <a:p>
            <a:endParaRPr lang="en-CA"/>
          </a:p>
          <a:p>
            <a:endParaRPr lang="en-US"/>
          </a:p>
          <a:p>
            <a:endParaRPr lang="en-US">
              <a:latin typeface="Century Gothic"/>
              <a:cs typeface="Arial"/>
            </a:endParaRPr>
          </a:p>
          <a:p>
            <a:r>
              <a:rPr lang="en-US">
                <a:latin typeface="Century Gothic"/>
                <a:cs typeface="Arial"/>
              </a:rPr>
              <a:t>Your </a:t>
            </a:r>
            <a:r>
              <a:rPr lang="en-US" b="1">
                <a:latin typeface="Century Gothic"/>
                <a:cs typeface="Arial"/>
              </a:rPr>
              <a:t>Social Worker</a:t>
            </a:r>
            <a:r>
              <a:rPr lang="en-US">
                <a:latin typeface="Century Gothic"/>
                <a:cs typeface="Arial"/>
              </a:rPr>
              <a:t> can help:</a:t>
            </a:r>
            <a:endParaRPr lang="en-US"/>
          </a:p>
          <a:p>
            <a:endParaRPr lang="en-US">
              <a:latin typeface="Century Gothic"/>
              <a:cs typeface="Arial"/>
            </a:endParaRPr>
          </a:p>
          <a:p>
            <a:endParaRPr lang="en-US">
              <a:latin typeface="Century Gothic"/>
              <a:cs typeface="Arial"/>
            </a:endParaRPr>
          </a:p>
          <a:p>
            <a:pPr marL="1657350" lvl="3" indent="-285750">
              <a:buFont typeface="Arial"/>
              <a:buChar char="•"/>
            </a:pPr>
            <a:r>
              <a:rPr lang="en-CA" b="1">
                <a:latin typeface="Century Gothic"/>
                <a:cs typeface="Segoe UI"/>
              </a:rPr>
              <a:t>Provide support</a:t>
            </a:r>
            <a:r>
              <a:rPr lang="en-CA">
                <a:latin typeface="Century Gothic"/>
                <a:cs typeface="Segoe UI"/>
              </a:rPr>
              <a:t> to</a:t>
            </a:r>
            <a:r>
              <a:rPr lang="en-CA" b="1">
                <a:latin typeface="Century Gothic"/>
                <a:cs typeface="Segoe UI"/>
              </a:rPr>
              <a:t> you </a:t>
            </a:r>
            <a:r>
              <a:rPr lang="en-CA">
                <a:latin typeface="Century Gothic"/>
                <a:cs typeface="Segoe UI"/>
              </a:rPr>
              <a:t>and </a:t>
            </a:r>
            <a:r>
              <a:rPr lang="en-CA" b="1">
                <a:latin typeface="Century Gothic"/>
                <a:cs typeface="Segoe UI"/>
              </a:rPr>
              <a:t>your family</a:t>
            </a:r>
            <a:endParaRPr lang="en-US">
              <a:latin typeface="Calibri"/>
              <a:ea typeface="Calibri"/>
              <a:cs typeface="Calibri"/>
            </a:endParaRPr>
          </a:p>
          <a:p>
            <a:pPr marL="1657350" lvl="3" indent="-285750">
              <a:buFont typeface="Arial"/>
              <a:buChar char="•"/>
            </a:pPr>
            <a:endParaRPr lang="en-US" b="1">
              <a:latin typeface="Century Gothic"/>
              <a:cs typeface="Arial"/>
            </a:endParaRPr>
          </a:p>
          <a:p>
            <a:pPr marL="1657350" lvl="3" indent="-285750">
              <a:buFont typeface="Arial"/>
              <a:buChar char="•"/>
            </a:pPr>
            <a:endParaRPr lang="en-US" b="1">
              <a:latin typeface="Century Gothic"/>
              <a:cs typeface="Arial"/>
            </a:endParaRPr>
          </a:p>
          <a:p>
            <a:pPr marL="1657350" lvl="3" indent="-285750">
              <a:buFont typeface="Arial"/>
              <a:buChar char="•"/>
            </a:pPr>
            <a:endParaRPr lang="en-US" b="1">
              <a:latin typeface="Century Gothic"/>
              <a:cs typeface="Arial"/>
            </a:endParaRPr>
          </a:p>
          <a:p>
            <a:pPr marL="1657350" lvl="3" indent="-285750">
              <a:buFont typeface="Arial"/>
              <a:buChar char="•"/>
            </a:pPr>
            <a:endParaRPr lang="en-US" b="1">
              <a:latin typeface="Century Gothic"/>
              <a:cs typeface="Arial"/>
            </a:endParaRPr>
          </a:p>
          <a:p>
            <a:pPr marL="1657350" lvl="3" indent="-285750">
              <a:buFont typeface="Arial"/>
              <a:buChar char="•"/>
            </a:pPr>
            <a:r>
              <a:rPr lang="en-US" b="1">
                <a:latin typeface="Century Gothic"/>
                <a:cs typeface="Arial"/>
              </a:rPr>
              <a:t>P</a:t>
            </a:r>
            <a:r>
              <a:rPr lang="en-CA" b="1" err="1">
                <a:latin typeface="Century Gothic"/>
                <a:cs typeface="Segoe UI"/>
              </a:rPr>
              <a:t>lan</a:t>
            </a:r>
            <a:r>
              <a:rPr lang="en-CA" b="1">
                <a:latin typeface="Century Gothic"/>
                <a:cs typeface="Segoe UI"/>
              </a:rPr>
              <a:t> discharge</a:t>
            </a:r>
            <a:r>
              <a:rPr lang="en-CA">
                <a:latin typeface="Century Gothic"/>
                <a:cs typeface="Segoe UI"/>
              </a:rPr>
              <a:t> by </a:t>
            </a:r>
            <a:r>
              <a:rPr lang="en-CA" b="1">
                <a:latin typeface="Century Gothic"/>
                <a:cs typeface="Segoe UI"/>
              </a:rPr>
              <a:t>explaining options</a:t>
            </a:r>
            <a:endParaRPr lang="en-CA">
              <a:latin typeface="Century Gothic"/>
              <a:ea typeface="Calibri"/>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r>
              <a:rPr lang="en-CA">
                <a:latin typeface="Century Gothic"/>
                <a:cs typeface="Segoe UI"/>
              </a:rPr>
              <a:t>Connect you to </a:t>
            </a:r>
            <a:r>
              <a:rPr lang="en-CA" b="1">
                <a:latin typeface="Century Gothic"/>
                <a:cs typeface="Segoe UI"/>
              </a:rPr>
              <a:t>community programs</a:t>
            </a:r>
            <a:r>
              <a:rPr lang="en-CA">
                <a:latin typeface="Century Gothic"/>
                <a:cs typeface="Segoe UI"/>
              </a:rPr>
              <a:t> </a:t>
            </a:r>
            <a:endParaRPr lang="en-CA">
              <a:latin typeface="Century Gothic"/>
              <a:ea typeface="Calibri"/>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endParaRPr lang="en-CA">
              <a:latin typeface="Century Gothic"/>
              <a:cs typeface="Segoe UI"/>
            </a:endParaRPr>
          </a:p>
          <a:p>
            <a:pPr marL="1657350" lvl="3" indent="-285750">
              <a:buFont typeface="Arial"/>
              <a:buChar char="•"/>
            </a:pPr>
            <a:r>
              <a:rPr lang="en-CA">
                <a:latin typeface="Century Gothic"/>
                <a:cs typeface="Segoe UI"/>
              </a:rPr>
              <a:t>Apply for </a:t>
            </a:r>
            <a:r>
              <a:rPr lang="en-CA" b="1">
                <a:latin typeface="Century Gothic"/>
                <a:cs typeface="Segoe UI"/>
              </a:rPr>
              <a:t>financial supports</a:t>
            </a:r>
            <a:endParaRPr lang="en-CA">
              <a:latin typeface="Century Gothic"/>
              <a:ea typeface="Calibri"/>
              <a:cs typeface="Segoe UI"/>
            </a:endParaRPr>
          </a:p>
          <a:p>
            <a:pPr marL="285750" indent="-285750">
              <a:buFont typeface="Arial"/>
              <a:buChar char="•"/>
            </a:pPr>
            <a:endParaRPr lang="en-CA">
              <a:latin typeface="Century Gothic"/>
              <a:cs typeface="Segoe UI"/>
            </a:endParaRPr>
          </a:p>
          <a:p>
            <a:pPr marL="285750" indent="-285750">
              <a:buFont typeface="Arial"/>
              <a:buChar char="•"/>
            </a:pPr>
            <a:endParaRPr lang="en-CA">
              <a:latin typeface="Century Gothic"/>
              <a:cs typeface="Segoe UI"/>
            </a:endParaRPr>
          </a:p>
          <a:p>
            <a:pPr marL="285750" indent="-285750">
              <a:buFont typeface="Arial"/>
              <a:buChar char="•"/>
            </a:pPr>
            <a:endParaRPr lang="en-CA">
              <a:latin typeface="Century Gothic"/>
              <a:cs typeface="Segoe UI"/>
            </a:endParaRPr>
          </a:p>
          <a:p>
            <a:r>
              <a:rPr lang="en-CA">
                <a:latin typeface="Century Gothic"/>
                <a:cs typeface="Segoe UI"/>
              </a:rPr>
              <a:t>We look forward to meeting you and your family!</a:t>
            </a:r>
            <a:r>
              <a:rPr lang="en-US">
                <a:latin typeface="Century Gothic"/>
                <a:cs typeface="Arial"/>
              </a:rPr>
              <a:t> </a:t>
            </a:r>
            <a:endParaRPr lang="en-US">
              <a:ea typeface="Calibri"/>
              <a:cs typeface="Calibri"/>
            </a:endParaRPr>
          </a:p>
          <a:p>
            <a:endParaRPr lang="en-US" sz="1400">
              <a:latin typeface="Arial"/>
              <a:cs typeface="Arial"/>
            </a:endParaRPr>
          </a:p>
          <a:p>
            <a:endParaRPr lang="en-US">
              <a:latin typeface="Arial"/>
              <a:cs typeface="Arial"/>
            </a:endParaRPr>
          </a:p>
          <a:p>
            <a:endParaRPr lang="en-US">
              <a:latin typeface="Arial"/>
              <a:cs typeface="Arial"/>
            </a:endParaRPr>
          </a:p>
          <a:p>
            <a:endParaRPr lang="en-US">
              <a:latin typeface="Arial"/>
              <a:cs typeface="Arial"/>
            </a:endParaRPr>
          </a:p>
          <a:p>
            <a:endParaRPr lang="en-US">
              <a:latin typeface="Arial"/>
              <a:cs typeface="Arial"/>
            </a:endParaRPr>
          </a:p>
          <a:p>
            <a:endParaRPr lang="en-US">
              <a:latin typeface="Arial"/>
              <a:cs typeface="Arial"/>
            </a:endParaRPr>
          </a:p>
          <a:p>
            <a:endParaRPr lang="en-US">
              <a:latin typeface="Arial"/>
              <a:cs typeface="Arial"/>
            </a:endParaRPr>
          </a:p>
        </p:txBody>
      </p:sp>
      <p:pic>
        <p:nvPicPr>
          <p:cNvPr id="5" name="Picture 21" descr="Icon&#10;&#10;Description automatically generated">
            <a:extLst>
              <a:ext uri="{FF2B5EF4-FFF2-40B4-BE49-F238E27FC236}">
                <a16:creationId xmlns:a16="http://schemas.microsoft.com/office/drawing/2014/main" id="{47510016-FFD7-F7C4-B787-8A732FAD7E99}"/>
              </a:ext>
            </a:extLst>
          </p:cNvPr>
          <p:cNvPicPr>
            <a:picLocks noChangeAspect="1"/>
          </p:cNvPicPr>
          <p:nvPr/>
        </p:nvPicPr>
        <p:blipFill>
          <a:blip r:embed="rId2"/>
          <a:stretch>
            <a:fillRect/>
          </a:stretch>
        </p:blipFill>
        <p:spPr>
          <a:xfrm>
            <a:off x="5918922" y="-3897"/>
            <a:ext cx="942975" cy="942975"/>
          </a:xfrm>
          <a:prstGeom prst="rect">
            <a:avLst/>
          </a:prstGeom>
        </p:spPr>
      </p:pic>
      <p:pic>
        <p:nvPicPr>
          <p:cNvPr id="4" name="Picture 5">
            <a:extLst>
              <a:ext uri="{FF2B5EF4-FFF2-40B4-BE49-F238E27FC236}">
                <a16:creationId xmlns:a16="http://schemas.microsoft.com/office/drawing/2014/main" id="{7A3ED738-A950-3215-75B1-A4FF7A9B634B}"/>
              </a:ext>
            </a:extLst>
          </p:cNvPr>
          <p:cNvPicPr>
            <a:picLocks noChangeAspect="1"/>
          </p:cNvPicPr>
          <p:nvPr/>
        </p:nvPicPr>
        <p:blipFill>
          <a:blip r:embed="rId3"/>
          <a:stretch>
            <a:fillRect/>
          </a:stretch>
        </p:blipFill>
        <p:spPr>
          <a:xfrm>
            <a:off x="703934" y="2568183"/>
            <a:ext cx="1281546" cy="1281546"/>
          </a:xfrm>
          <a:prstGeom prst="rect">
            <a:avLst/>
          </a:prstGeom>
        </p:spPr>
      </p:pic>
      <p:pic>
        <p:nvPicPr>
          <p:cNvPr id="7" name="Picture 18">
            <a:extLst>
              <a:ext uri="{FF2B5EF4-FFF2-40B4-BE49-F238E27FC236}">
                <a16:creationId xmlns:a16="http://schemas.microsoft.com/office/drawing/2014/main" id="{C7AA7422-99E1-CA3B-94D9-0E65132A5FD3}"/>
              </a:ext>
            </a:extLst>
          </p:cNvPr>
          <p:cNvPicPr>
            <a:picLocks noChangeAspect="1"/>
          </p:cNvPicPr>
          <p:nvPr/>
        </p:nvPicPr>
        <p:blipFill>
          <a:blip r:embed="rId4"/>
          <a:stretch>
            <a:fillRect/>
          </a:stretch>
        </p:blipFill>
        <p:spPr>
          <a:xfrm>
            <a:off x="967113" y="4021273"/>
            <a:ext cx="1087453" cy="1088311"/>
          </a:xfrm>
          <a:prstGeom prst="rect">
            <a:avLst/>
          </a:prstGeom>
        </p:spPr>
      </p:pic>
      <p:pic>
        <p:nvPicPr>
          <p:cNvPr id="9" name="Picture 9">
            <a:extLst>
              <a:ext uri="{FF2B5EF4-FFF2-40B4-BE49-F238E27FC236}">
                <a16:creationId xmlns:a16="http://schemas.microsoft.com/office/drawing/2014/main" id="{6D754D4D-D17F-3DAE-386D-719F8A04F9C9}"/>
              </a:ext>
            </a:extLst>
          </p:cNvPr>
          <p:cNvPicPr>
            <a:picLocks noChangeAspect="1"/>
          </p:cNvPicPr>
          <p:nvPr/>
        </p:nvPicPr>
        <p:blipFill>
          <a:blip r:embed="rId5"/>
          <a:stretch>
            <a:fillRect/>
          </a:stretch>
        </p:blipFill>
        <p:spPr>
          <a:xfrm>
            <a:off x="141602" y="4181830"/>
            <a:ext cx="755888" cy="768114"/>
          </a:xfrm>
          <a:prstGeom prst="rect">
            <a:avLst/>
          </a:prstGeom>
        </p:spPr>
      </p:pic>
      <p:pic>
        <p:nvPicPr>
          <p:cNvPr id="11" name="Picture 11">
            <a:extLst>
              <a:ext uri="{FF2B5EF4-FFF2-40B4-BE49-F238E27FC236}">
                <a16:creationId xmlns:a16="http://schemas.microsoft.com/office/drawing/2014/main" id="{7680ED71-B461-4BC9-706B-2329429247A9}"/>
              </a:ext>
            </a:extLst>
          </p:cNvPr>
          <p:cNvPicPr>
            <a:picLocks noChangeAspect="1"/>
          </p:cNvPicPr>
          <p:nvPr/>
        </p:nvPicPr>
        <p:blipFill>
          <a:blip r:embed="rId6"/>
          <a:stretch>
            <a:fillRect/>
          </a:stretch>
        </p:blipFill>
        <p:spPr>
          <a:xfrm>
            <a:off x="56030" y="5294269"/>
            <a:ext cx="988156" cy="988156"/>
          </a:xfrm>
          <a:prstGeom prst="rect">
            <a:avLst/>
          </a:prstGeom>
        </p:spPr>
      </p:pic>
      <p:pic>
        <p:nvPicPr>
          <p:cNvPr id="12" name="Picture 12">
            <a:extLst>
              <a:ext uri="{FF2B5EF4-FFF2-40B4-BE49-F238E27FC236}">
                <a16:creationId xmlns:a16="http://schemas.microsoft.com/office/drawing/2014/main" id="{6794AEAB-7B7D-3953-E77C-F5838F58CA79}"/>
              </a:ext>
            </a:extLst>
          </p:cNvPr>
          <p:cNvPicPr>
            <a:picLocks noChangeAspect="1"/>
          </p:cNvPicPr>
          <p:nvPr/>
        </p:nvPicPr>
        <p:blipFill>
          <a:blip r:embed="rId7"/>
          <a:stretch>
            <a:fillRect/>
          </a:stretch>
        </p:blipFill>
        <p:spPr>
          <a:xfrm>
            <a:off x="981635" y="5180785"/>
            <a:ext cx="1043982" cy="1056206"/>
          </a:xfrm>
          <a:prstGeom prst="rect">
            <a:avLst/>
          </a:prstGeom>
        </p:spPr>
      </p:pic>
      <p:pic>
        <p:nvPicPr>
          <p:cNvPr id="13" name="Picture 13">
            <a:extLst>
              <a:ext uri="{FF2B5EF4-FFF2-40B4-BE49-F238E27FC236}">
                <a16:creationId xmlns:a16="http://schemas.microsoft.com/office/drawing/2014/main" id="{D584E3A2-9421-3B3B-94B4-14DD34C8998E}"/>
              </a:ext>
            </a:extLst>
          </p:cNvPr>
          <p:cNvPicPr>
            <a:picLocks noChangeAspect="1"/>
          </p:cNvPicPr>
          <p:nvPr/>
        </p:nvPicPr>
        <p:blipFill>
          <a:blip r:embed="rId8"/>
          <a:stretch>
            <a:fillRect/>
          </a:stretch>
        </p:blipFill>
        <p:spPr>
          <a:xfrm>
            <a:off x="-33006" y="6623287"/>
            <a:ext cx="1141778" cy="1178452"/>
          </a:xfrm>
          <a:prstGeom prst="rect">
            <a:avLst/>
          </a:prstGeom>
        </p:spPr>
      </p:pic>
      <p:pic>
        <p:nvPicPr>
          <p:cNvPr id="14" name="Picture 14">
            <a:extLst>
              <a:ext uri="{FF2B5EF4-FFF2-40B4-BE49-F238E27FC236}">
                <a16:creationId xmlns:a16="http://schemas.microsoft.com/office/drawing/2014/main" id="{C3562B76-A1A2-8150-9CB5-83B3DFCE9700}"/>
              </a:ext>
            </a:extLst>
          </p:cNvPr>
          <p:cNvPicPr>
            <a:picLocks noChangeAspect="1"/>
          </p:cNvPicPr>
          <p:nvPr/>
        </p:nvPicPr>
        <p:blipFill>
          <a:blip r:embed="rId9"/>
          <a:stretch>
            <a:fillRect/>
          </a:stretch>
        </p:blipFill>
        <p:spPr>
          <a:xfrm>
            <a:off x="972874" y="6712322"/>
            <a:ext cx="951482" cy="988156"/>
          </a:xfrm>
          <a:prstGeom prst="rect">
            <a:avLst/>
          </a:prstGeom>
        </p:spPr>
      </p:pic>
      <p:pic>
        <p:nvPicPr>
          <p:cNvPr id="6" name="Picture 18">
            <a:extLst>
              <a:ext uri="{FF2B5EF4-FFF2-40B4-BE49-F238E27FC236}">
                <a16:creationId xmlns:a16="http://schemas.microsoft.com/office/drawing/2014/main" id="{705F7BDC-F392-9A5E-4E1F-F9F43078E40F}"/>
              </a:ext>
            </a:extLst>
          </p:cNvPr>
          <p:cNvPicPr>
            <a:picLocks noChangeAspect="1"/>
          </p:cNvPicPr>
          <p:nvPr/>
        </p:nvPicPr>
        <p:blipFill>
          <a:blip r:embed="rId4"/>
          <a:stretch>
            <a:fillRect/>
          </a:stretch>
        </p:blipFill>
        <p:spPr>
          <a:xfrm>
            <a:off x="3195031" y="45755"/>
            <a:ext cx="830737" cy="831595"/>
          </a:xfrm>
          <a:prstGeom prst="rect">
            <a:avLst/>
          </a:prstGeom>
        </p:spPr>
      </p:pic>
      <p:sp>
        <p:nvSpPr>
          <p:cNvPr id="2" name="TextBox 1">
            <a:extLst>
              <a:ext uri="{FF2B5EF4-FFF2-40B4-BE49-F238E27FC236}">
                <a16:creationId xmlns:a16="http://schemas.microsoft.com/office/drawing/2014/main" id="{C8A5ABAB-E86C-5AAB-6C42-5917FDD1F2D6}"/>
              </a:ext>
            </a:extLst>
          </p:cNvPr>
          <p:cNvSpPr txBox="1"/>
          <p:nvPr/>
        </p:nvSpPr>
        <p:spPr>
          <a:xfrm>
            <a:off x="394855" y="614897"/>
            <a:ext cx="621498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entury Gothic"/>
                <a:cs typeface="Segoe UI"/>
              </a:rPr>
              <a:t>​</a:t>
            </a:r>
          </a:p>
          <a:p>
            <a:r>
              <a:rPr lang="en-CA">
                <a:latin typeface="Century Gothic"/>
                <a:cs typeface="Segoe UI"/>
              </a:rPr>
              <a:t>Social workers provide </a:t>
            </a:r>
            <a:r>
              <a:rPr lang="en-CA" b="1">
                <a:latin typeface="Century Gothic"/>
                <a:cs typeface="Segoe UI"/>
              </a:rPr>
              <a:t>mental</a:t>
            </a:r>
            <a:r>
              <a:rPr lang="en-CA">
                <a:latin typeface="Century Gothic"/>
                <a:cs typeface="Segoe UI"/>
              </a:rPr>
              <a:t>, </a:t>
            </a:r>
            <a:r>
              <a:rPr lang="en-CA" b="1">
                <a:latin typeface="Century Gothic"/>
                <a:cs typeface="Segoe UI"/>
              </a:rPr>
              <a:t>spiritual</a:t>
            </a:r>
            <a:r>
              <a:rPr lang="en-CA">
                <a:latin typeface="Century Gothic"/>
                <a:cs typeface="Segoe UI"/>
              </a:rPr>
              <a:t> and </a:t>
            </a:r>
            <a:r>
              <a:rPr lang="en-CA" b="1">
                <a:latin typeface="Century Gothic"/>
                <a:cs typeface="Segoe UI"/>
              </a:rPr>
              <a:t>social supports </a:t>
            </a:r>
            <a:r>
              <a:rPr lang="en-CA">
                <a:latin typeface="Century Gothic"/>
                <a:cs typeface="Segoe UI"/>
              </a:rPr>
              <a:t>for patients and families. Your social worker will help </a:t>
            </a:r>
            <a:r>
              <a:rPr lang="en-CA" b="1">
                <a:latin typeface="Century Gothic"/>
                <a:cs typeface="Segoe UI"/>
              </a:rPr>
              <a:t>arrange</a:t>
            </a:r>
            <a:r>
              <a:rPr lang="en-CA">
                <a:latin typeface="Century Gothic"/>
                <a:cs typeface="Segoe UI"/>
              </a:rPr>
              <a:t> </a:t>
            </a:r>
            <a:r>
              <a:rPr lang="en-CA" b="1">
                <a:latin typeface="Century Gothic"/>
                <a:cs typeface="Segoe UI"/>
              </a:rPr>
              <a:t>next steps</a:t>
            </a:r>
            <a:r>
              <a:rPr lang="en-CA">
                <a:latin typeface="Century Gothic"/>
                <a:cs typeface="Segoe UI"/>
              </a:rPr>
              <a:t> when </a:t>
            </a:r>
            <a:r>
              <a:rPr lang="en-CA" b="1">
                <a:latin typeface="Century Gothic"/>
                <a:cs typeface="Segoe UI"/>
              </a:rPr>
              <a:t>leaving the hospital</a:t>
            </a:r>
            <a:r>
              <a:rPr lang="en-CA">
                <a:latin typeface="Century Gothic"/>
                <a:cs typeface="Segoe UI"/>
              </a:rPr>
              <a:t>. </a:t>
            </a:r>
          </a:p>
        </p:txBody>
      </p:sp>
    </p:spTree>
    <p:extLst>
      <p:ext uri="{BB962C8B-B14F-4D97-AF65-F5344CB8AC3E}">
        <p14:creationId xmlns:p14="http://schemas.microsoft.com/office/powerpoint/2010/main" val="12065817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1130</Words>
  <Application>Microsoft Office PowerPoint</Application>
  <PresentationFormat>Letter Paper (8.5x11 in)</PresentationFormat>
  <Paragraphs>450</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Century Gothic</vt:lpstr>
      <vt:lpstr>Open Sans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Aran Oberle</dc:creator>
  <cp:lastModifiedBy>Laura Dunn</cp:lastModifiedBy>
  <cp:revision>8</cp:revision>
  <dcterms:created xsi:type="dcterms:W3CDTF">2023-05-10T14:41:26Z</dcterms:created>
  <dcterms:modified xsi:type="dcterms:W3CDTF">2024-03-18T18:23:17Z</dcterms:modified>
</cp:coreProperties>
</file>