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325" r:id="rId6"/>
    <p:sldId id="256" r:id="rId7"/>
    <p:sldId id="315" r:id="rId8"/>
    <p:sldId id="316" r:id="rId9"/>
    <p:sldId id="314" r:id="rId10"/>
    <p:sldId id="298" r:id="rId11"/>
    <p:sldId id="299" r:id="rId12"/>
    <p:sldId id="257" r:id="rId13"/>
    <p:sldId id="258" r:id="rId14"/>
    <p:sldId id="300" r:id="rId15"/>
    <p:sldId id="301" r:id="rId16"/>
    <p:sldId id="259" r:id="rId17"/>
    <p:sldId id="260" r:id="rId18"/>
    <p:sldId id="302" r:id="rId19"/>
    <p:sldId id="261" r:id="rId20"/>
    <p:sldId id="262" r:id="rId21"/>
    <p:sldId id="263" r:id="rId22"/>
    <p:sldId id="303" r:id="rId23"/>
    <p:sldId id="264" r:id="rId24"/>
    <p:sldId id="304" r:id="rId25"/>
    <p:sldId id="305" r:id="rId26"/>
    <p:sldId id="265" r:id="rId27"/>
    <p:sldId id="306" r:id="rId28"/>
    <p:sldId id="307" r:id="rId29"/>
    <p:sldId id="266" r:id="rId30"/>
    <p:sldId id="267" r:id="rId31"/>
    <p:sldId id="268" r:id="rId32"/>
    <p:sldId id="308" r:id="rId33"/>
    <p:sldId id="269" r:id="rId34"/>
    <p:sldId id="270" r:id="rId35"/>
    <p:sldId id="271" r:id="rId36"/>
    <p:sldId id="272" r:id="rId37"/>
    <p:sldId id="309" r:id="rId38"/>
    <p:sldId id="273" r:id="rId39"/>
    <p:sldId id="274" r:id="rId40"/>
    <p:sldId id="310" r:id="rId41"/>
    <p:sldId id="275" r:id="rId42"/>
    <p:sldId id="311" r:id="rId43"/>
    <p:sldId id="276" r:id="rId44"/>
    <p:sldId id="312" r:id="rId45"/>
    <p:sldId id="277" r:id="rId46"/>
    <p:sldId id="278" r:id="rId47"/>
    <p:sldId id="279" r:id="rId48"/>
    <p:sldId id="280" r:id="rId49"/>
    <p:sldId id="414" r:id="rId50"/>
    <p:sldId id="415" r:id="rId51"/>
    <p:sldId id="281" r:id="rId52"/>
    <p:sldId id="282" r:id="rId53"/>
    <p:sldId id="283" r:id="rId54"/>
    <p:sldId id="318" r:id="rId55"/>
    <p:sldId id="284" r:id="rId56"/>
    <p:sldId id="313" r:id="rId57"/>
    <p:sldId id="416" r:id="rId58"/>
    <p:sldId id="319" r:id="rId59"/>
    <p:sldId id="320" r:id="rId60"/>
    <p:sldId id="321" r:id="rId61"/>
    <p:sldId id="408" r:id="rId62"/>
    <p:sldId id="407" r:id="rId63"/>
    <p:sldId id="406" r:id="rId64"/>
    <p:sldId id="405" r:id="rId65"/>
    <p:sldId id="404" r:id="rId66"/>
    <p:sldId id="403" r:id="rId67"/>
    <p:sldId id="402" r:id="rId68"/>
    <p:sldId id="401" r:id="rId69"/>
    <p:sldId id="400" r:id="rId70"/>
    <p:sldId id="399" r:id="rId71"/>
    <p:sldId id="398" r:id="rId72"/>
    <p:sldId id="397" r:id="rId73"/>
    <p:sldId id="396" r:id="rId74"/>
    <p:sldId id="395" r:id="rId75"/>
    <p:sldId id="394" r:id="rId76"/>
    <p:sldId id="393" r:id="rId77"/>
    <p:sldId id="392" r:id="rId78"/>
    <p:sldId id="391" r:id="rId79"/>
    <p:sldId id="390" r:id="rId80"/>
    <p:sldId id="389" r:id="rId81"/>
    <p:sldId id="388" r:id="rId82"/>
    <p:sldId id="387" r:id="rId83"/>
    <p:sldId id="386" r:id="rId84"/>
    <p:sldId id="385" r:id="rId85"/>
    <p:sldId id="384" r:id="rId86"/>
    <p:sldId id="383" r:id="rId87"/>
    <p:sldId id="382" r:id="rId88"/>
    <p:sldId id="381" r:id="rId89"/>
    <p:sldId id="380" r:id="rId90"/>
    <p:sldId id="379" r:id="rId91"/>
    <p:sldId id="378" r:id="rId92"/>
    <p:sldId id="377" r:id="rId93"/>
    <p:sldId id="376" r:id="rId94"/>
    <p:sldId id="375" r:id="rId95"/>
    <p:sldId id="374" r:id="rId96"/>
    <p:sldId id="373" r:id="rId97"/>
    <p:sldId id="372" r:id="rId98"/>
    <p:sldId id="412" r:id="rId99"/>
    <p:sldId id="413" r:id="rId100"/>
    <p:sldId id="371" r:id="rId101"/>
    <p:sldId id="370" r:id="rId102"/>
    <p:sldId id="369" r:id="rId103"/>
    <p:sldId id="368" r:id="rId104"/>
    <p:sldId id="367" r:id="rId105"/>
    <p:sldId id="417" r:id="rId106"/>
    <p:sldId id="366" r:id="rId107"/>
    <p:sldId id="409" r:id="rId108"/>
    <p:sldId id="411" r:id="rId109"/>
    <p:sldId id="410" r:id="rId110"/>
  </p:sldIdLst>
  <p:sldSz cx="73152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9990D7-DCC6-4F20-BEED-442CB9F37676}" v="1" dt="2024-11-19T18:55:37.3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27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viewProps" Target="view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theme" Target="theme/theme1.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microsoft.com/office/2016/11/relationships/changesInfo" Target="changesInfos/changesInfo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unn" userId="a1b48991-b855-4e9d-9b46-097d553f086f" providerId="ADAL" clId="{7127E393-4079-47C6-B1C7-91F4F6A007CF}"/>
    <pc:docChg chg="custSel addSld delSld modSld">
      <pc:chgData name="Laura Dunn" userId="a1b48991-b855-4e9d-9b46-097d553f086f" providerId="ADAL" clId="{7127E393-4079-47C6-B1C7-91F4F6A007CF}" dt="2024-11-19T17:49:28.429" v="4" actId="478"/>
      <pc:docMkLst>
        <pc:docMk/>
      </pc:docMkLst>
      <pc:sldChg chg="delSp new mod">
        <pc:chgData name="Laura Dunn" userId="a1b48991-b855-4e9d-9b46-097d553f086f" providerId="ADAL" clId="{7127E393-4079-47C6-B1C7-91F4F6A007CF}" dt="2024-11-19T17:49:28.429" v="4" actId="478"/>
        <pc:sldMkLst>
          <pc:docMk/>
          <pc:sldMk cId="709392656" sldId="419"/>
        </pc:sldMkLst>
        <pc:spChg chg="del">
          <ac:chgData name="Laura Dunn" userId="a1b48991-b855-4e9d-9b46-097d553f086f" providerId="ADAL" clId="{7127E393-4079-47C6-B1C7-91F4F6A007CF}" dt="2024-11-19T17:49:28.429" v="4" actId="478"/>
          <ac:spMkLst>
            <pc:docMk/>
            <pc:sldMk cId="709392656" sldId="419"/>
            <ac:spMk id="2" creationId="{DAE4C5FB-558B-3B94-D2BC-6D871057B228}"/>
          </ac:spMkLst>
        </pc:spChg>
        <pc:spChg chg="del">
          <ac:chgData name="Laura Dunn" userId="a1b48991-b855-4e9d-9b46-097d553f086f" providerId="ADAL" clId="{7127E393-4079-47C6-B1C7-91F4F6A007CF}" dt="2024-11-19T17:49:26.160" v="3" actId="478"/>
          <ac:spMkLst>
            <pc:docMk/>
            <pc:sldMk cId="709392656" sldId="419"/>
            <ac:spMk id="3" creationId="{E36AD6F2-05FE-F420-9A8A-D195526B34FB}"/>
          </ac:spMkLst>
        </pc:spChg>
      </pc:sldChg>
      <pc:sldChg chg="add del">
        <pc:chgData name="Laura Dunn" userId="a1b48991-b855-4e9d-9b46-097d553f086f" providerId="ADAL" clId="{7127E393-4079-47C6-B1C7-91F4F6A007CF}" dt="2024-11-19T17:49:19.744" v="1" actId="47"/>
        <pc:sldMkLst>
          <pc:docMk/>
          <pc:sldMk cId="1859046006" sldId="419"/>
        </pc:sldMkLst>
      </pc:sldChg>
    </pc:docChg>
  </pc:docChgLst>
  <pc:docChgLst>
    <pc:chgData name="Laura Dunn" userId="a1b48991-b855-4e9d-9b46-097d553f086f" providerId="ADAL" clId="{859990D7-DCC6-4F20-BEED-442CB9F37676}"/>
    <pc:docChg chg="addSld delSld modSld">
      <pc:chgData name="Laura Dunn" userId="a1b48991-b855-4e9d-9b46-097d553f086f" providerId="ADAL" clId="{859990D7-DCC6-4F20-BEED-442CB9F37676}" dt="2024-11-19T18:56:54.614" v="41" actId="47"/>
      <pc:docMkLst>
        <pc:docMk/>
      </pc:docMkLst>
      <pc:sldChg chg="modSp add mod">
        <pc:chgData name="Laura Dunn" userId="a1b48991-b855-4e9d-9b46-097d553f086f" providerId="ADAL" clId="{859990D7-DCC6-4F20-BEED-442CB9F37676}" dt="2024-11-19T18:56:44.400" v="40" actId="255"/>
        <pc:sldMkLst>
          <pc:docMk/>
          <pc:sldMk cId="4199629582" sldId="325"/>
        </pc:sldMkLst>
        <pc:spChg chg="mod">
          <ac:chgData name="Laura Dunn" userId="a1b48991-b855-4e9d-9b46-097d553f086f" providerId="ADAL" clId="{859990D7-DCC6-4F20-BEED-442CB9F37676}" dt="2024-11-19T18:55:48.597" v="3" actId="14100"/>
          <ac:spMkLst>
            <pc:docMk/>
            <pc:sldMk cId="4199629582" sldId="325"/>
            <ac:spMk id="3" creationId="{2615CA48-11DB-489D-DDFF-1FCF87D1D3FC}"/>
          </ac:spMkLst>
        </pc:spChg>
        <pc:spChg chg="mod">
          <ac:chgData name="Laura Dunn" userId="a1b48991-b855-4e9d-9b46-097d553f086f" providerId="ADAL" clId="{859990D7-DCC6-4F20-BEED-442CB9F37676}" dt="2024-11-19T18:56:44.400" v="40" actId="255"/>
          <ac:spMkLst>
            <pc:docMk/>
            <pc:sldMk cId="4199629582" sldId="325"/>
            <ac:spMk id="8" creationId="{F39DB895-8B62-40C9-A32B-E8F6B6FA410A}"/>
          </ac:spMkLst>
        </pc:spChg>
      </pc:sldChg>
      <pc:sldChg chg="del">
        <pc:chgData name="Laura Dunn" userId="a1b48991-b855-4e9d-9b46-097d553f086f" providerId="ADAL" clId="{859990D7-DCC6-4F20-BEED-442CB9F37676}" dt="2024-11-19T18:56:54.614" v="41" actId="47"/>
        <pc:sldMkLst>
          <pc:docMk/>
          <pc:sldMk cId="3116955909" sldId="418"/>
        </pc:sldMkLst>
      </pc:sldChg>
      <pc:sldChg chg="del">
        <pc:chgData name="Laura Dunn" userId="a1b48991-b855-4e9d-9b46-097d553f086f" providerId="ADAL" clId="{859990D7-DCC6-4F20-BEED-442CB9F37676}" dt="2024-11-19T18:55:39.743" v="1" actId="47"/>
        <pc:sldMkLst>
          <pc:docMk/>
          <pc:sldMk cId="709392656" sldId="41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46133"/>
            <a:ext cx="5486400" cy="3501813"/>
          </a:xfrm>
        </p:spPr>
        <p:txBody>
          <a:bodyPr anchor="b"/>
          <a:lstStyle>
            <a:lvl1pPr algn="ctr">
              <a:defRPr sz="3600"/>
            </a:lvl1pPr>
          </a:lstStyle>
          <a:p>
            <a:r>
              <a:rPr lang="en-US"/>
              <a:t>Click to edit Master title style</a:t>
            </a:r>
          </a:p>
        </p:txBody>
      </p:sp>
      <p:sp>
        <p:nvSpPr>
          <p:cNvPr id="3" name="Subtitle 2"/>
          <p:cNvSpPr>
            <a:spLocks noGrp="1"/>
          </p:cNvSpPr>
          <p:nvPr>
            <p:ph type="subTitle" idx="1"/>
          </p:nvPr>
        </p:nvSpPr>
        <p:spPr>
          <a:xfrm>
            <a:off x="914400" y="5282989"/>
            <a:ext cx="5486400" cy="2428451"/>
          </a:xfrm>
        </p:spPr>
        <p:txBody>
          <a:bodyPr/>
          <a:lstStyle>
            <a:lvl1pPr marL="0" indent="0" algn="ctr">
              <a:buNone/>
              <a:defRPr sz="1440"/>
            </a:lvl1pPr>
            <a:lvl2pPr marL="274320" indent="0" algn="ctr">
              <a:buNone/>
              <a:defRPr sz="1200"/>
            </a:lvl2pPr>
            <a:lvl3pPr marL="548640" indent="0" algn="ctr">
              <a:buNone/>
              <a:defRPr sz="1080"/>
            </a:lvl3pPr>
            <a:lvl4pPr marL="822960" indent="0" algn="ctr">
              <a:buNone/>
              <a:defRPr sz="960"/>
            </a:lvl4pPr>
            <a:lvl5pPr marL="1097280" indent="0" algn="ctr">
              <a:buNone/>
              <a:defRPr sz="960"/>
            </a:lvl5pPr>
            <a:lvl6pPr marL="1371600" indent="0" algn="ctr">
              <a:buNone/>
              <a:defRPr sz="960"/>
            </a:lvl6pPr>
            <a:lvl7pPr marL="1645920" indent="0" algn="ctr">
              <a:buNone/>
              <a:defRPr sz="960"/>
            </a:lvl7pPr>
            <a:lvl8pPr marL="1920240" indent="0" algn="ctr">
              <a:buNone/>
              <a:defRPr sz="960"/>
            </a:lvl8pPr>
            <a:lvl9pPr marL="2194560" indent="0" algn="ctr">
              <a:buNone/>
              <a:defRPr sz="96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535517"/>
            <a:ext cx="1577340"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535517"/>
            <a:ext cx="4640580"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646133"/>
            <a:ext cx="6217920" cy="3501813"/>
          </a:xfrm>
        </p:spPr>
        <p:txBody>
          <a:bodyPr anchor="b"/>
          <a:lstStyle>
            <a:lvl1pPr algn="ctr">
              <a:defRPr sz="4363"/>
            </a:lvl1pPr>
          </a:lstStyle>
          <a:p>
            <a:r>
              <a:rPr lang="en-US"/>
              <a:t>Click to edit Master title style</a:t>
            </a:r>
          </a:p>
        </p:txBody>
      </p:sp>
      <p:sp>
        <p:nvSpPr>
          <p:cNvPr id="3" name="Subtitle 2"/>
          <p:cNvSpPr>
            <a:spLocks noGrp="1"/>
          </p:cNvSpPr>
          <p:nvPr>
            <p:ph type="subTitle" idx="1"/>
          </p:nvPr>
        </p:nvSpPr>
        <p:spPr>
          <a:xfrm>
            <a:off x="914400" y="5282990"/>
            <a:ext cx="5486400" cy="2428451"/>
          </a:xfrm>
        </p:spPr>
        <p:txBody>
          <a:bodyPr/>
          <a:lstStyle>
            <a:lvl1pPr marL="0" indent="0" algn="ctr">
              <a:buNone/>
              <a:defRPr sz="1745"/>
            </a:lvl1pPr>
            <a:lvl2pPr marL="332505" indent="0" algn="ctr">
              <a:buNone/>
              <a:defRPr sz="1454"/>
            </a:lvl2pPr>
            <a:lvl3pPr marL="665011" indent="0" algn="ctr">
              <a:buNone/>
              <a:defRPr sz="1309"/>
            </a:lvl3pPr>
            <a:lvl4pPr marL="997517" indent="0" algn="ctr">
              <a:buNone/>
              <a:defRPr sz="1163"/>
            </a:lvl4pPr>
            <a:lvl5pPr marL="1330023" indent="0" algn="ctr">
              <a:buNone/>
              <a:defRPr sz="1163"/>
            </a:lvl5pPr>
            <a:lvl6pPr marL="1662528" indent="0" algn="ctr">
              <a:buNone/>
              <a:defRPr sz="1163"/>
            </a:lvl6pPr>
            <a:lvl7pPr marL="1995034" indent="0" algn="ctr">
              <a:buNone/>
              <a:defRPr sz="1163"/>
            </a:lvl7pPr>
            <a:lvl8pPr marL="2327540" indent="0" algn="ctr">
              <a:buNone/>
              <a:defRPr sz="1163"/>
            </a:lvl8pPr>
            <a:lvl9pPr marL="2660046" indent="0" algn="ctr">
              <a:buNone/>
              <a:defRPr sz="1163"/>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30589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79327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1" y="2507618"/>
            <a:ext cx="6309360" cy="4184014"/>
          </a:xfrm>
        </p:spPr>
        <p:txBody>
          <a:bodyPr anchor="b"/>
          <a:lstStyle>
            <a:lvl1pPr>
              <a:defRPr sz="4363"/>
            </a:lvl1pPr>
          </a:lstStyle>
          <a:p>
            <a:r>
              <a:rPr lang="en-US"/>
              <a:t>Click to edit Master title style</a:t>
            </a:r>
          </a:p>
        </p:txBody>
      </p:sp>
      <p:sp>
        <p:nvSpPr>
          <p:cNvPr id="3" name="Text Placeholder 2"/>
          <p:cNvSpPr>
            <a:spLocks noGrp="1"/>
          </p:cNvSpPr>
          <p:nvPr>
            <p:ph type="body" idx="1"/>
          </p:nvPr>
        </p:nvSpPr>
        <p:spPr>
          <a:xfrm>
            <a:off x="499111" y="6731215"/>
            <a:ext cx="6309360" cy="2200274"/>
          </a:xfrm>
        </p:spPr>
        <p:txBody>
          <a:bodyPr/>
          <a:lstStyle>
            <a:lvl1pPr marL="0" indent="0">
              <a:buNone/>
              <a:defRPr sz="1745">
                <a:solidFill>
                  <a:schemeClr val="tx1"/>
                </a:solidFill>
              </a:defRPr>
            </a:lvl1pPr>
            <a:lvl2pPr marL="332505" indent="0">
              <a:buNone/>
              <a:defRPr sz="1454">
                <a:solidFill>
                  <a:schemeClr val="tx1">
                    <a:tint val="75000"/>
                  </a:schemeClr>
                </a:solidFill>
              </a:defRPr>
            </a:lvl2pPr>
            <a:lvl3pPr marL="665011" indent="0">
              <a:buNone/>
              <a:defRPr sz="1309">
                <a:solidFill>
                  <a:schemeClr val="tx1">
                    <a:tint val="75000"/>
                  </a:schemeClr>
                </a:solidFill>
              </a:defRPr>
            </a:lvl3pPr>
            <a:lvl4pPr marL="997517" indent="0">
              <a:buNone/>
              <a:defRPr sz="1163">
                <a:solidFill>
                  <a:schemeClr val="tx1">
                    <a:tint val="75000"/>
                  </a:schemeClr>
                </a:solidFill>
              </a:defRPr>
            </a:lvl4pPr>
            <a:lvl5pPr marL="1330023" indent="0">
              <a:buNone/>
              <a:defRPr sz="1163">
                <a:solidFill>
                  <a:schemeClr val="tx1">
                    <a:tint val="75000"/>
                  </a:schemeClr>
                </a:solidFill>
              </a:defRPr>
            </a:lvl5pPr>
            <a:lvl6pPr marL="1662528" indent="0">
              <a:buNone/>
              <a:defRPr sz="1163">
                <a:solidFill>
                  <a:schemeClr val="tx1">
                    <a:tint val="75000"/>
                  </a:schemeClr>
                </a:solidFill>
              </a:defRPr>
            </a:lvl6pPr>
            <a:lvl7pPr marL="1995034" indent="0">
              <a:buNone/>
              <a:defRPr sz="1163">
                <a:solidFill>
                  <a:schemeClr val="tx1">
                    <a:tint val="75000"/>
                  </a:schemeClr>
                </a:solidFill>
              </a:defRPr>
            </a:lvl7pPr>
            <a:lvl8pPr marL="2327540" indent="0">
              <a:buNone/>
              <a:defRPr sz="1163">
                <a:solidFill>
                  <a:schemeClr val="tx1">
                    <a:tint val="75000"/>
                  </a:schemeClr>
                </a:solidFill>
              </a:defRPr>
            </a:lvl8pPr>
            <a:lvl9pPr marL="2660046" indent="0">
              <a:buNone/>
              <a:defRPr sz="116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0644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2677584"/>
            <a:ext cx="31089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03320" y="2677584"/>
            <a:ext cx="31089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39254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535520"/>
            <a:ext cx="6309360" cy="1944159"/>
          </a:xfrm>
        </p:spPr>
        <p:txBody>
          <a:bodyPr/>
          <a:lstStyle/>
          <a:p>
            <a:r>
              <a:rPr lang="en-US"/>
              <a:t>Click to edit Master title style</a:t>
            </a:r>
          </a:p>
        </p:txBody>
      </p:sp>
      <p:sp>
        <p:nvSpPr>
          <p:cNvPr id="3" name="Text Placeholder 2"/>
          <p:cNvSpPr>
            <a:spLocks noGrp="1"/>
          </p:cNvSpPr>
          <p:nvPr>
            <p:ph type="body" idx="1"/>
          </p:nvPr>
        </p:nvSpPr>
        <p:spPr>
          <a:xfrm>
            <a:off x="503874" y="2465706"/>
            <a:ext cx="3094672" cy="1208404"/>
          </a:xfrm>
        </p:spPr>
        <p:txBody>
          <a:bodyPr anchor="b"/>
          <a:lstStyle>
            <a:lvl1pPr marL="0" indent="0">
              <a:buNone/>
              <a:defRPr sz="1745" b="1"/>
            </a:lvl1pPr>
            <a:lvl2pPr marL="332505" indent="0">
              <a:buNone/>
              <a:defRPr sz="1454" b="1"/>
            </a:lvl2pPr>
            <a:lvl3pPr marL="665011" indent="0">
              <a:buNone/>
              <a:defRPr sz="1309" b="1"/>
            </a:lvl3pPr>
            <a:lvl4pPr marL="997517" indent="0">
              <a:buNone/>
              <a:defRPr sz="1163" b="1"/>
            </a:lvl4pPr>
            <a:lvl5pPr marL="1330023" indent="0">
              <a:buNone/>
              <a:defRPr sz="1163" b="1"/>
            </a:lvl5pPr>
            <a:lvl6pPr marL="1662528" indent="0">
              <a:buNone/>
              <a:defRPr sz="1163" b="1"/>
            </a:lvl6pPr>
            <a:lvl7pPr marL="1995034" indent="0">
              <a:buNone/>
              <a:defRPr sz="1163" b="1"/>
            </a:lvl7pPr>
            <a:lvl8pPr marL="2327540" indent="0">
              <a:buNone/>
              <a:defRPr sz="1163" b="1"/>
            </a:lvl8pPr>
            <a:lvl9pPr marL="2660046" indent="0">
              <a:buNone/>
              <a:defRPr sz="1163" b="1"/>
            </a:lvl9pPr>
          </a:lstStyle>
          <a:p>
            <a:pPr lvl="0"/>
            <a:r>
              <a:rPr lang="en-US"/>
              <a:t>Click to edit Master text styles</a:t>
            </a:r>
          </a:p>
        </p:txBody>
      </p:sp>
      <p:sp>
        <p:nvSpPr>
          <p:cNvPr id="4" name="Content Placeholder 3"/>
          <p:cNvSpPr>
            <a:spLocks noGrp="1"/>
          </p:cNvSpPr>
          <p:nvPr>
            <p:ph sz="half" idx="2"/>
          </p:nvPr>
        </p:nvSpPr>
        <p:spPr>
          <a:xfrm>
            <a:off x="503874" y="3674110"/>
            <a:ext cx="309467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03321" y="2465706"/>
            <a:ext cx="3109912" cy="1208404"/>
          </a:xfrm>
        </p:spPr>
        <p:txBody>
          <a:bodyPr anchor="b"/>
          <a:lstStyle>
            <a:lvl1pPr marL="0" indent="0">
              <a:buNone/>
              <a:defRPr sz="1745" b="1"/>
            </a:lvl1pPr>
            <a:lvl2pPr marL="332505" indent="0">
              <a:buNone/>
              <a:defRPr sz="1454" b="1"/>
            </a:lvl2pPr>
            <a:lvl3pPr marL="665011" indent="0">
              <a:buNone/>
              <a:defRPr sz="1309" b="1"/>
            </a:lvl3pPr>
            <a:lvl4pPr marL="997517" indent="0">
              <a:buNone/>
              <a:defRPr sz="1163" b="1"/>
            </a:lvl4pPr>
            <a:lvl5pPr marL="1330023" indent="0">
              <a:buNone/>
              <a:defRPr sz="1163" b="1"/>
            </a:lvl5pPr>
            <a:lvl6pPr marL="1662528" indent="0">
              <a:buNone/>
              <a:defRPr sz="1163" b="1"/>
            </a:lvl6pPr>
            <a:lvl7pPr marL="1995034" indent="0">
              <a:buNone/>
              <a:defRPr sz="1163" b="1"/>
            </a:lvl7pPr>
            <a:lvl8pPr marL="2327540" indent="0">
              <a:buNone/>
              <a:defRPr sz="1163" b="1"/>
            </a:lvl8pPr>
            <a:lvl9pPr marL="2660046" indent="0">
              <a:buNone/>
              <a:defRPr sz="1163" b="1"/>
            </a:lvl9pPr>
          </a:lstStyle>
          <a:p>
            <a:pPr lvl="0"/>
            <a:r>
              <a:rPr lang="en-US"/>
              <a:t>Click to edit Master text styles</a:t>
            </a:r>
          </a:p>
        </p:txBody>
      </p:sp>
      <p:sp>
        <p:nvSpPr>
          <p:cNvPr id="6" name="Content Placeholder 5"/>
          <p:cNvSpPr>
            <a:spLocks noGrp="1"/>
          </p:cNvSpPr>
          <p:nvPr>
            <p:ph sz="quarter" idx="4"/>
          </p:nvPr>
        </p:nvSpPr>
        <p:spPr>
          <a:xfrm>
            <a:off x="3703321" y="3674110"/>
            <a:ext cx="310991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22963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28485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24357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2328"/>
            </a:lvl1pPr>
          </a:lstStyle>
          <a:p>
            <a:r>
              <a:rPr lang="en-US"/>
              <a:t>Click to edit Master title style</a:t>
            </a:r>
          </a:p>
        </p:txBody>
      </p:sp>
      <p:sp>
        <p:nvSpPr>
          <p:cNvPr id="3" name="Content Placeholder 2"/>
          <p:cNvSpPr>
            <a:spLocks noGrp="1"/>
          </p:cNvSpPr>
          <p:nvPr>
            <p:ph idx="1"/>
          </p:nvPr>
        </p:nvSpPr>
        <p:spPr>
          <a:xfrm>
            <a:off x="3109913" y="1448227"/>
            <a:ext cx="3703320" cy="7147983"/>
          </a:xfrm>
        </p:spPr>
        <p:txBody>
          <a:bodyPr/>
          <a:lstStyle>
            <a:lvl1pPr>
              <a:defRPr sz="2328"/>
            </a:lvl1pPr>
            <a:lvl2pPr>
              <a:defRPr sz="2037"/>
            </a:lvl2pPr>
            <a:lvl3pPr>
              <a:defRPr sz="1745"/>
            </a:lvl3pPr>
            <a:lvl4pPr>
              <a:defRPr sz="1454"/>
            </a:lvl4pPr>
            <a:lvl5pPr>
              <a:defRPr sz="1454"/>
            </a:lvl5pPr>
            <a:lvl6pPr>
              <a:defRPr sz="1454"/>
            </a:lvl6pPr>
            <a:lvl7pPr>
              <a:defRPr sz="1454"/>
            </a:lvl7pPr>
            <a:lvl8pPr>
              <a:defRPr sz="1454"/>
            </a:lvl8pPr>
            <a:lvl9pPr>
              <a:defRPr sz="14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873" y="3017521"/>
            <a:ext cx="2359342" cy="5590329"/>
          </a:xfrm>
        </p:spPr>
        <p:txBody>
          <a:bodyPr/>
          <a:lstStyle>
            <a:lvl1pPr marL="0" indent="0">
              <a:buNone/>
              <a:defRPr sz="1163"/>
            </a:lvl1pPr>
            <a:lvl2pPr marL="332505" indent="0">
              <a:buNone/>
              <a:defRPr sz="1018"/>
            </a:lvl2pPr>
            <a:lvl3pPr marL="665011" indent="0">
              <a:buNone/>
              <a:defRPr sz="872"/>
            </a:lvl3pPr>
            <a:lvl4pPr marL="997517" indent="0">
              <a:buNone/>
              <a:defRPr sz="728"/>
            </a:lvl4pPr>
            <a:lvl5pPr marL="1330023" indent="0">
              <a:buNone/>
              <a:defRPr sz="728"/>
            </a:lvl5pPr>
            <a:lvl6pPr marL="1662528" indent="0">
              <a:buNone/>
              <a:defRPr sz="728"/>
            </a:lvl6pPr>
            <a:lvl7pPr marL="1995034" indent="0">
              <a:buNone/>
              <a:defRPr sz="728"/>
            </a:lvl7pPr>
            <a:lvl8pPr marL="2327540" indent="0">
              <a:buNone/>
              <a:defRPr sz="728"/>
            </a:lvl8pPr>
            <a:lvl9pPr marL="2660046" indent="0">
              <a:buNone/>
              <a:defRPr sz="72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34149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2328"/>
            </a:lvl1pPr>
          </a:lstStyle>
          <a:p>
            <a:r>
              <a:rPr lang="en-US"/>
              <a:t>Click to edit Master title style</a:t>
            </a:r>
          </a:p>
        </p:txBody>
      </p:sp>
      <p:sp>
        <p:nvSpPr>
          <p:cNvPr id="3" name="Picture Placeholder 2"/>
          <p:cNvSpPr>
            <a:spLocks noGrp="1" noChangeAspect="1"/>
          </p:cNvSpPr>
          <p:nvPr>
            <p:ph type="pic" idx="1"/>
          </p:nvPr>
        </p:nvSpPr>
        <p:spPr>
          <a:xfrm>
            <a:off x="3109913" y="1448227"/>
            <a:ext cx="3703320" cy="7147983"/>
          </a:xfrm>
        </p:spPr>
        <p:txBody>
          <a:bodyPr anchor="t"/>
          <a:lstStyle>
            <a:lvl1pPr marL="0" indent="0">
              <a:buNone/>
              <a:defRPr sz="2328"/>
            </a:lvl1pPr>
            <a:lvl2pPr marL="332505" indent="0">
              <a:buNone/>
              <a:defRPr sz="2037"/>
            </a:lvl2pPr>
            <a:lvl3pPr marL="665011" indent="0">
              <a:buNone/>
              <a:defRPr sz="1745"/>
            </a:lvl3pPr>
            <a:lvl4pPr marL="997517" indent="0">
              <a:buNone/>
              <a:defRPr sz="1454"/>
            </a:lvl4pPr>
            <a:lvl5pPr marL="1330023" indent="0">
              <a:buNone/>
              <a:defRPr sz="1454"/>
            </a:lvl5pPr>
            <a:lvl6pPr marL="1662528" indent="0">
              <a:buNone/>
              <a:defRPr sz="1454"/>
            </a:lvl6pPr>
            <a:lvl7pPr marL="1995034" indent="0">
              <a:buNone/>
              <a:defRPr sz="1454"/>
            </a:lvl7pPr>
            <a:lvl8pPr marL="2327540" indent="0">
              <a:buNone/>
              <a:defRPr sz="1454"/>
            </a:lvl8pPr>
            <a:lvl9pPr marL="2660046" indent="0">
              <a:buNone/>
              <a:defRPr sz="1454"/>
            </a:lvl9pPr>
          </a:lstStyle>
          <a:p>
            <a:endParaRPr lang="en-US"/>
          </a:p>
        </p:txBody>
      </p:sp>
      <p:sp>
        <p:nvSpPr>
          <p:cNvPr id="4" name="Text Placeholder 3"/>
          <p:cNvSpPr>
            <a:spLocks noGrp="1"/>
          </p:cNvSpPr>
          <p:nvPr>
            <p:ph type="body" sz="half" idx="2"/>
          </p:nvPr>
        </p:nvSpPr>
        <p:spPr>
          <a:xfrm>
            <a:off x="503873" y="3017521"/>
            <a:ext cx="2359342" cy="5590329"/>
          </a:xfrm>
        </p:spPr>
        <p:txBody>
          <a:bodyPr/>
          <a:lstStyle>
            <a:lvl1pPr marL="0" indent="0">
              <a:buNone/>
              <a:defRPr sz="1163"/>
            </a:lvl1pPr>
            <a:lvl2pPr marL="332505" indent="0">
              <a:buNone/>
              <a:defRPr sz="1018"/>
            </a:lvl2pPr>
            <a:lvl3pPr marL="665011" indent="0">
              <a:buNone/>
              <a:defRPr sz="872"/>
            </a:lvl3pPr>
            <a:lvl4pPr marL="997517" indent="0">
              <a:buNone/>
              <a:defRPr sz="728"/>
            </a:lvl4pPr>
            <a:lvl5pPr marL="1330023" indent="0">
              <a:buNone/>
              <a:defRPr sz="728"/>
            </a:lvl5pPr>
            <a:lvl6pPr marL="1662528" indent="0">
              <a:buNone/>
              <a:defRPr sz="728"/>
            </a:lvl6pPr>
            <a:lvl7pPr marL="1995034" indent="0">
              <a:buNone/>
              <a:defRPr sz="728"/>
            </a:lvl7pPr>
            <a:lvl8pPr marL="2327540" indent="0">
              <a:buNone/>
              <a:defRPr sz="728"/>
            </a:lvl8pPr>
            <a:lvl9pPr marL="2660046" indent="0">
              <a:buNone/>
              <a:defRPr sz="72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60149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77463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535518"/>
            <a:ext cx="1577340"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535518"/>
            <a:ext cx="4640580"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86828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507617"/>
            <a:ext cx="6309360" cy="4184014"/>
          </a:xfrm>
        </p:spPr>
        <p:txBody>
          <a:bodyPr anchor="b"/>
          <a:lstStyle>
            <a:lvl1pPr>
              <a:defRPr sz="3600"/>
            </a:lvl1pPr>
          </a:lstStyle>
          <a:p>
            <a:r>
              <a:rPr lang="en-US"/>
              <a:t>Click to edit Master title style</a:t>
            </a:r>
          </a:p>
        </p:txBody>
      </p:sp>
      <p:sp>
        <p:nvSpPr>
          <p:cNvPr id="3" name="Text Placeholder 2"/>
          <p:cNvSpPr>
            <a:spLocks noGrp="1"/>
          </p:cNvSpPr>
          <p:nvPr>
            <p:ph type="body" idx="1"/>
          </p:nvPr>
        </p:nvSpPr>
        <p:spPr>
          <a:xfrm>
            <a:off x="499110" y="6731213"/>
            <a:ext cx="6309360" cy="2200274"/>
          </a:xfrm>
        </p:spPr>
        <p:txBody>
          <a:bodyPr/>
          <a:lstStyle>
            <a:lvl1pPr marL="0" indent="0">
              <a:buNone/>
              <a:defRPr sz="1440">
                <a:solidFill>
                  <a:schemeClr val="tx1">
                    <a:tint val="82000"/>
                  </a:schemeClr>
                </a:solidFill>
              </a:defRPr>
            </a:lvl1pPr>
            <a:lvl2pPr marL="274320" indent="0">
              <a:buNone/>
              <a:defRPr sz="1200">
                <a:solidFill>
                  <a:schemeClr val="tx1">
                    <a:tint val="82000"/>
                  </a:schemeClr>
                </a:solidFill>
              </a:defRPr>
            </a:lvl2pPr>
            <a:lvl3pPr marL="548640" indent="0">
              <a:buNone/>
              <a:defRPr sz="1080">
                <a:solidFill>
                  <a:schemeClr val="tx1">
                    <a:tint val="82000"/>
                  </a:schemeClr>
                </a:solidFill>
              </a:defRPr>
            </a:lvl3pPr>
            <a:lvl4pPr marL="822960" indent="0">
              <a:buNone/>
              <a:defRPr sz="960">
                <a:solidFill>
                  <a:schemeClr val="tx1">
                    <a:tint val="82000"/>
                  </a:schemeClr>
                </a:solidFill>
              </a:defRPr>
            </a:lvl4pPr>
            <a:lvl5pPr marL="1097280" indent="0">
              <a:buNone/>
              <a:defRPr sz="960">
                <a:solidFill>
                  <a:schemeClr val="tx1">
                    <a:tint val="82000"/>
                  </a:schemeClr>
                </a:solidFill>
              </a:defRPr>
            </a:lvl5pPr>
            <a:lvl6pPr marL="1371600" indent="0">
              <a:buNone/>
              <a:defRPr sz="960">
                <a:solidFill>
                  <a:schemeClr val="tx1">
                    <a:tint val="82000"/>
                  </a:schemeClr>
                </a:solidFill>
              </a:defRPr>
            </a:lvl6pPr>
            <a:lvl7pPr marL="1645920" indent="0">
              <a:buNone/>
              <a:defRPr sz="960">
                <a:solidFill>
                  <a:schemeClr val="tx1">
                    <a:tint val="82000"/>
                  </a:schemeClr>
                </a:solidFill>
              </a:defRPr>
            </a:lvl7pPr>
            <a:lvl8pPr marL="1920240" indent="0">
              <a:buNone/>
              <a:defRPr sz="960">
                <a:solidFill>
                  <a:schemeClr val="tx1">
                    <a:tint val="82000"/>
                  </a:schemeClr>
                </a:solidFill>
              </a:defRPr>
            </a:lvl8pPr>
            <a:lvl9pPr marL="2194560" indent="0">
              <a:buNone/>
              <a:defRPr sz="9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2677584"/>
            <a:ext cx="31089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03320" y="2677584"/>
            <a:ext cx="31089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535517"/>
            <a:ext cx="6309360" cy="1944159"/>
          </a:xfrm>
        </p:spPr>
        <p:txBody>
          <a:bodyPr/>
          <a:lstStyle/>
          <a:p>
            <a:r>
              <a:rPr lang="en-US"/>
              <a:t>Click to edit Master title style</a:t>
            </a:r>
          </a:p>
        </p:txBody>
      </p:sp>
      <p:sp>
        <p:nvSpPr>
          <p:cNvPr id="3" name="Text Placeholder 2"/>
          <p:cNvSpPr>
            <a:spLocks noGrp="1"/>
          </p:cNvSpPr>
          <p:nvPr>
            <p:ph type="body" idx="1"/>
          </p:nvPr>
        </p:nvSpPr>
        <p:spPr>
          <a:xfrm>
            <a:off x="503873" y="2465706"/>
            <a:ext cx="3094672" cy="1208404"/>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4" name="Content Placeholder 3"/>
          <p:cNvSpPr>
            <a:spLocks noGrp="1"/>
          </p:cNvSpPr>
          <p:nvPr>
            <p:ph sz="half" idx="2"/>
          </p:nvPr>
        </p:nvSpPr>
        <p:spPr>
          <a:xfrm>
            <a:off x="503873" y="3674110"/>
            <a:ext cx="309467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03320" y="2465706"/>
            <a:ext cx="3109913" cy="1208404"/>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6" name="Content Placeholder 5"/>
          <p:cNvSpPr>
            <a:spLocks noGrp="1"/>
          </p:cNvSpPr>
          <p:nvPr>
            <p:ph sz="quarter" idx="4"/>
          </p:nvPr>
        </p:nvSpPr>
        <p:spPr>
          <a:xfrm>
            <a:off x="3703320" y="3674110"/>
            <a:ext cx="3109913"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1920"/>
            </a:lvl1pPr>
          </a:lstStyle>
          <a:p>
            <a:r>
              <a:rPr lang="en-US"/>
              <a:t>Click to edit Master title style</a:t>
            </a:r>
          </a:p>
        </p:txBody>
      </p:sp>
      <p:sp>
        <p:nvSpPr>
          <p:cNvPr id="3" name="Content Placeholder 2"/>
          <p:cNvSpPr>
            <a:spLocks noGrp="1"/>
          </p:cNvSpPr>
          <p:nvPr>
            <p:ph idx="1"/>
          </p:nvPr>
        </p:nvSpPr>
        <p:spPr>
          <a:xfrm>
            <a:off x="3109913" y="1448224"/>
            <a:ext cx="3703320" cy="7147983"/>
          </a:xfrm>
        </p:spPr>
        <p:txBody>
          <a:bodyPr/>
          <a:lstStyle>
            <a:lvl1pPr>
              <a:defRPr sz="1920"/>
            </a:lvl1pPr>
            <a:lvl2pPr>
              <a:defRPr sz="1680"/>
            </a:lvl2pPr>
            <a:lvl3pPr>
              <a:defRPr sz="144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873" y="3017520"/>
            <a:ext cx="2359342" cy="5590329"/>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1920"/>
            </a:lvl1pPr>
          </a:lstStyle>
          <a:p>
            <a:r>
              <a:rPr lang="en-US"/>
              <a:t>Click to edit Master title style</a:t>
            </a:r>
          </a:p>
        </p:txBody>
      </p:sp>
      <p:sp>
        <p:nvSpPr>
          <p:cNvPr id="3" name="Picture Placeholder 2"/>
          <p:cNvSpPr>
            <a:spLocks noGrp="1" noChangeAspect="1"/>
          </p:cNvSpPr>
          <p:nvPr>
            <p:ph type="pic" idx="1"/>
          </p:nvPr>
        </p:nvSpPr>
        <p:spPr>
          <a:xfrm>
            <a:off x="3109913" y="1448224"/>
            <a:ext cx="3703320" cy="7147983"/>
          </a:xfrm>
        </p:spPr>
        <p:txBody>
          <a:bodyPr anchor="t"/>
          <a:lstStyle>
            <a:lvl1pPr marL="0" indent="0">
              <a:buNone/>
              <a:defRPr sz="192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r>
              <a:rPr lang="en-US"/>
              <a:t>Click icon to add picture</a:t>
            </a:r>
          </a:p>
        </p:txBody>
      </p:sp>
      <p:sp>
        <p:nvSpPr>
          <p:cNvPr id="4" name="Text Placeholder 3"/>
          <p:cNvSpPr>
            <a:spLocks noGrp="1"/>
          </p:cNvSpPr>
          <p:nvPr>
            <p:ph type="body" sz="half" idx="2"/>
          </p:nvPr>
        </p:nvSpPr>
        <p:spPr>
          <a:xfrm>
            <a:off x="503873" y="3017520"/>
            <a:ext cx="2359342" cy="5590329"/>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535517"/>
            <a:ext cx="6309360"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2677584"/>
            <a:ext cx="630936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9322647"/>
            <a:ext cx="1645920" cy="535517"/>
          </a:xfrm>
          <a:prstGeom prst="rect">
            <a:avLst/>
          </a:prstGeom>
        </p:spPr>
        <p:txBody>
          <a:bodyPr vert="horz" lIns="91440" tIns="45720" rIns="91440" bIns="45720" rtlCol="0" anchor="ctr"/>
          <a:lstStyle>
            <a:lvl1pPr algn="l">
              <a:defRPr sz="720">
                <a:solidFill>
                  <a:schemeClr val="tx1">
                    <a:tint val="82000"/>
                  </a:schemeClr>
                </a:solidFill>
              </a:defRPr>
            </a:lvl1pPr>
          </a:lstStyle>
          <a:p>
            <a:fld id="{846CE7D5-CF57-46EF-B807-FDD0502418D4}" type="datetimeFigureOut">
              <a:rPr lang="en-US" smtClean="0"/>
              <a:t>11/19/2024</a:t>
            </a:fld>
            <a:endParaRPr lang="en-US"/>
          </a:p>
        </p:txBody>
      </p:sp>
      <p:sp>
        <p:nvSpPr>
          <p:cNvPr id="5" name="Footer Placeholder 4"/>
          <p:cNvSpPr>
            <a:spLocks noGrp="1"/>
          </p:cNvSpPr>
          <p:nvPr>
            <p:ph type="ftr" sz="quarter" idx="3"/>
          </p:nvPr>
        </p:nvSpPr>
        <p:spPr>
          <a:xfrm>
            <a:off x="2423160" y="9322647"/>
            <a:ext cx="2468880" cy="535517"/>
          </a:xfrm>
          <a:prstGeom prst="rect">
            <a:avLst/>
          </a:prstGeom>
        </p:spPr>
        <p:txBody>
          <a:bodyPr vert="horz" lIns="91440" tIns="45720" rIns="91440" bIns="45720" rtlCol="0" anchor="ctr"/>
          <a:lstStyle>
            <a:lvl1pPr algn="ctr">
              <a:defRPr sz="7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166360" y="9322647"/>
            <a:ext cx="1645920" cy="535517"/>
          </a:xfrm>
          <a:prstGeom prst="rect">
            <a:avLst/>
          </a:prstGeom>
        </p:spPr>
        <p:txBody>
          <a:bodyPr vert="horz" lIns="91440" tIns="45720" rIns="91440" bIns="45720" rtlCol="0" anchor="ctr"/>
          <a:lstStyle>
            <a:lvl1pPr algn="r">
              <a:defRPr sz="72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1" y="535520"/>
            <a:ext cx="6309360"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1" y="2677584"/>
            <a:ext cx="630936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9322650"/>
            <a:ext cx="1645920" cy="535517"/>
          </a:xfrm>
          <a:prstGeom prst="rect">
            <a:avLst/>
          </a:prstGeom>
        </p:spPr>
        <p:txBody>
          <a:bodyPr vert="horz" lIns="91440" tIns="45720" rIns="91440" bIns="45720" rtlCol="0" anchor="ctr"/>
          <a:lstStyle>
            <a:lvl1pPr algn="l">
              <a:defRPr sz="872">
                <a:solidFill>
                  <a:schemeClr val="tx1">
                    <a:tint val="75000"/>
                  </a:schemeClr>
                </a:solidFill>
              </a:defRPr>
            </a:lvl1pPr>
          </a:lstStyle>
          <a:p>
            <a:fld id="{C764DE79-268F-4C1A-8933-263129D2AF90}" type="datetimeFigureOut">
              <a:rPr lang="en-US" dirty="0"/>
              <a:t>11/19/2024</a:t>
            </a:fld>
            <a:endParaRPr lang="en-US"/>
          </a:p>
        </p:txBody>
      </p:sp>
      <p:sp>
        <p:nvSpPr>
          <p:cNvPr id="5" name="Footer Placeholder 4"/>
          <p:cNvSpPr>
            <a:spLocks noGrp="1"/>
          </p:cNvSpPr>
          <p:nvPr>
            <p:ph type="ftr" sz="quarter" idx="3"/>
          </p:nvPr>
        </p:nvSpPr>
        <p:spPr>
          <a:xfrm>
            <a:off x="2423161" y="9322650"/>
            <a:ext cx="2468880" cy="535517"/>
          </a:xfrm>
          <a:prstGeom prst="rect">
            <a:avLst/>
          </a:prstGeom>
        </p:spPr>
        <p:txBody>
          <a:bodyPr vert="horz" lIns="91440" tIns="45720" rIns="91440" bIns="45720" rtlCol="0" anchor="ctr"/>
          <a:lstStyle>
            <a:lvl1pPr algn="ctr">
              <a:defRPr sz="8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9322650"/>
            <a:ext cx="1645920" cy="535517"/>
          </a:xfrm>
          <a:prstGeom prst="rect">
            <a:avLst/>
          </a:prstGeom>
        </p:spPr>
        <p:txBody>
          <a:bodyPr vert="horz" lIns="91440" tIns="45720" rIns="91440" bIns="45720" rtlCol="0" anchor="ctr"/>
          <a:lstStyle>
            <a:lvl1pPr algn="r">
              <a:defRPr sz="872">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6578385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60633" rtl="0" eaLnBrk="1" latinLnBrk="0" hangingPunct="1">
        <a:lnSpc>
          <a:spcPct val="90000"/>
        </a:lnSpc>
        <a:spcBef>
          <a:spcPct val="0"/>
        </a:spcBef>
        <a:buNone/>
        <a:defRPr sz="4141" kern="1200">
          <a:solidFill>
            <a:schemeClr val="tx1"/>
          </a:solidFill>
          <a:latin typeface="+mj-lt"/>
          <a:ea typeface="+mj-ea"/>
          <a:cs typeface="+mj-cs"/>
        </a:defRPr>
      </a:lvl1pPr>
    </p:titleStyle>
    <p:bodyStyle>
      <a:lvl1pPr marL="215158" indent="-215158" algn="l" defTabSz="860633" rtl="0" eaLnBrk="1" latinLnBrk="0" hangingPunct="1">
        <a:lnSpc>
          <a:spcPct val="90000"/>
        </a:lnSpc>
        <a:spcBef>
          <a:spcPts val="941"/>
        </a:spcBef>
        <a:buFont typeface="Arial" panose="020B0604020202020204" pitchFamily="34" charset="0"/>
        <a:buChar char="•"/>
        <a:defRPr sz="2635" kern="1200">
          <a:solidFill>
            <a:schemeClr val="tx1"/>
          </a:solidFill>
          <a:latin typeface="+mn-lt"/>
          <a:ea typeface="+mn-ea"/>
          <a:cs typeface="+mn-cs"/>
        </a:defRPr>
      </a:lvl1pPr>
      <a:lvl2pPr marL="645475" indent="-215158" algn="l" defTabSz="860633" rtl="0" eaLnBrk="1" latinLnBrk="0" hangingPunct="1">
        <a:lnSpc>
          <a:spcPct val="90000"/>
        </a:lnSpc>
        <a:spcBef>
          <a:spcPts val="471"/>
        </a:spcBef>
        <a:buFont typeface="Arial" panose="020B0604020202020204" pitchFamily="34" charset="0"/>
        <a:buChar char="•"/>
        <a:defRPr sz="2259" kern="1200">
          <a:solidFill>
            <a:schemeClr val="tx1"/>
          </a:solidFill>
          <a:latin typeface="+mn-lt"/>
          <a:ea typeface="+mn-ea"/>
          <a:cs typeface="+mn-cs"/>
        </a:defRPr>
      </a:lvl2pPr>
      <a:lvl3pPr marL="1075792" indent="-215158" algn="l" defTabSz="860633" rtl="0" eaLnBrk="1" latinLnBrk="0" hangingPunct="1">
        <a:lnSpc>
          <a:spcPct val="90000"/>
        </a:lnSpc>
        <a:spcBef>
          <a:spcPts val="471"/>
        </a:spcBef>
        <a:buFont typeface="Arial" panose="020B0604020202020204" pitchFamily="34" charset="0"/>
        <a:buChar char="•"/>
        <a:defRPr sz="1882" kern="1200">
          <a:solidFill>
            <a:schemeClr val="tx1"/>
          </a:solidFill>
          <a:latin typeface="+mn-lt"/>
          <a:ea typeface="+mn-ea"/>
          <a:cs typeface="+mn-cs"/>
        </a:defRPr>
      </a:lvl3pPr>
      <a:lvl4pPr marL="1506108" indent="-215158" algn="l" defTabSz="860633"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4pPr>
      <a:lvl5pPr marL="1936425" indent="-215158" algn="l" defTabSz="860633"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5pPr>
      <a:lvl6pPr marL="2366742" indent="-215158" algn="l" defTabSz="860633"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6pPr>
      <a:lvl7pPr marL="2797058" indent="-215158" algn="l" defTabSz="860633"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7pPr>
      <a:lvl8pPr marL="3227375" indent="-215158" algn="l" defTabSz="860633"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8pPr>
      <a:lvl9pPr marL="3657691" indent="-215158" algn="l" defTabSz="860633"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9pPr>
    </p:bodyStyle>
    <p:otherStyle>
      <a:defPPr>
        <a:defRPr lang="en-US"/>
      </a:defPPr>
      <a:lvl1pPr marL="0" algn="l" defTabSz="860633" rtl="0" eaLnBrk="1" latinLnBrk="0" hangingPunct="1">
        <a:defRPr sz="1694" kern="1200">
          <a:solidFill>
            <a:schemeClr val="tx1"/>
          </a:solidFill>
          <a:latin typeface="+mn-lt"/>
          <a:ea typeface="+mn-ea"/>
          <a:cs typeface="+mn-cs"/>
        </a:defRPr>
      </a:lvl1pPr>
      <a:lvl2pPr marL="430317" algn="l" defTabSz="860633" rtl="0" eaLnBrk="1" latinLnBrk="0" hangingPunct="1">
        <a:defRPr sz="1694" kern="1200">
          <a:solidFill>
            <a:schemeClr val="tx1"/>
          </a:solidFill>
          <a:latin typeface="+mn-lt"/>
          <a:ea typeface="+mn-ea"/>
          <a:cs typeface="+mn-cs"/>
        </a:defRPr>
      </a:lvl2pPr>
      <a:lvl3pPr marL="860633" algn="l" defTabSz="860633" rtl="0" eaLnBrk="1" latinLnBrk="0" hangingPunct="1">
        <a:defRPr sz="1694" kern="1200">
          <a:solidFill>
            <a:schemeClr val="tx1"/>
          </a:solidFill>
          <a:latin typeface="+mn-lt"/>
          <a:ea typeface="+mn-ea"/>
          <a:cs typeface="+mn-cs"/>
        </a:defRPr>
      </a:lvl3pPr>
      <a:lvl4pPr marL="1290950" algn="l" defTabSz="860633" rtl="0" eaLnBrk="1" latinLnBrk="0" hangingPunct="1">
        <a:defRPr sz="1694" kern="1200">
          <a:solidFill>
            <a:schemeClr val="tx1"/>
          </a:solidFill>
          <a:latin typeface="+mn-lt"/>
          <a:ea typeface="+mn-ea"/>
          <a:cs typeface="+mn-cs"/>
        </a:defRPr>
      </a:lvl4pPr>
      <a:lvl5pPr marL="1721267" algn="l" defTabSz="860633" rtl="0" eaLnBrk="1" latinLnBrk="0" hangingPunct="1">
        <a:defRPr sz="1694" kern="1200">
          <a:solidFill>
            <a:schemeClr val="tx1"/>
          </a:solidFill>
          <a:latin typeface="+mn-lt"/>
          <a:ea typeface="+mn-ea"/>
          <a:cs typeface="+mn-cs"/>
        </a:defRPr>
      </a:lvl5pPr>
      <a:lvl6pPr marL="2151583" algn="l" defTabSz="860633" rtl="0" eaLnBrk="1" latinLnBrk="0" hangingPunct="1">
        <a:defRPr sz="1694" kern="1200">
          <a:solidFill>
            <a:schemeClr val="tx1"/>
          </a:solidFill>
          <a:latin typeface="+mn-lt"/>
          <a:ea typeface="+mn-ea"/>
          <a:cs typeface="+mn-cs"/>
        </a:defRPr>
      </a:lvl6pPr>
      <a:lvl7pPr marL="2581900" algn="l" defTabSz="860633" rtl="0" eaLnBrk="1" latinLnBrk="0" hangingPunct="1">
        <a:defRPr sz="1694" kern="1200">
          <a:solidFill>
            <a:schemeClr val="tx1"/>
          </a:solidFill>
          <a:latin typeface="+mn-lt"/>
          <a:ea typeface="+mn-ea"/>
          <a:cs typeface="+mn-cs"/>
        </a:defRPr>
      </a:lvl7pPr>
      <a:lvl8pPr marL="3012216" algn="l" defTabSz="860633" rtl="0" eaLnBrk="1" latinLnBrk="0" hangingPunct="1">
        <a:defRPr sz="1694" kern="1200">
          <a:solidFill>
            <a:schemeClr val="tx1"/>
          </a:solidFill>
          <a:latin typeface="+mn-lt"/>
          <a:ea typeface="+mn-ea"/>
          <a:cs typeface="+mn-cs"/>
        </a:defRPr>
      </a:lvl8pPr>
      <a:lvl9pPr marL="3442533" algn="l" defTabSz="860633" rtl="0" eaLnBrk="1" latinLnBrk="0" hangingPunct="1">
        <a:defRPr sz="16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13.png"/></Relationships>
</file>

<file path=ppt/slides/_rels/slide10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5.png"/></Relationships>
</file>

<file path=ppt/slides/_rels/slide101.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4.png"/><Relationship Id="rId7" Type="http://schemas.openxmlformats.org/officeDocument/2006/relationships/image" Target="../media/image67.png"/><Relationship Id="rId12" Type="http://schemas.openxmlformats.org/officeDocument/2006/relationships/image" Target="../media/image72.jpeg"/><Relationship Id="rId17" Type="http://schemas.openxmlformats.org/officeDocument/2006/relationships/image" Target="../media/image77.png"/><Relationship Id="rId2" Type="http://schemas.openxmlformats.org/officeDocument/2006/relationships/image" Target="../media/image3.png"/><Relationship Id="rId16" Type="http://schemas.openxmlformats.org/officeDocument/2006/relationships/image" Target="../media/image76.png"/><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71.png"/><Relationship Id="rId5" Type="http://schemas.openxmlformats.org/officeDocument/2006/relationships/image" Target="../media/image42.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14.png"/><Relationship Id="rId9" Type="http://schemas.openxmlformats.org/officeDocument/2006/relationships/image" Target="../media/image69.png"/><Relationship Id="rId14" Type="http://schemas.openxmlformats.org/officeDocument/2006/relationships/image" Target="../media/image74.png"/></Relationships>
</file>

<file path=ppt/slides/_rels/slide102.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6.png"/><Relationship Id="rId26" Type="http://schemas.openxmlformats.org/officeDocument/2006/relationships/image" Target="../media/image40.png"/><Relationship Id="rId39" Type="http://schemas.openxmlformats.org/officeDocument/2006/relationships/image" Target="../media/image61.png"/><Relationship Id="rId21" Type="http://schemas.openxmlformats.org/officeDocument/2006/relationships/image" Target="../media/image28.png"/><Relationship Id="rId34" Type="http://schemas.openxmlformats.org/officeDocument/2006/relationships/image" Target="../media/image47.png"/><Relationship Id="rId42" Type="http://schemas.openxmlformats.org/officeDocument/2006/relationships/image" Target="../media/image10.png"/><Relationship Id="rId47" Type="http://schemas.openxmlformats.org/officeDocument/2006/relationships/image" Target="../media/image25.png"/><Relationship Id="rId50" Type="http://schemas.openxmlformats.org/officeDocument/2006/relationships/image" Target="../media/image39.png"/><Relationship Id="rId55" Type="http://schemas.openxmlformats.org/officeDocument/2006/relationships/image" Target="../media/image59.png"/><Relationship Id="rId7" Type="http://schemas.openxmlformats.org/officeDocument/2006/relationships/image" Target="../media/image5.png"/><Relationship Id="rId2" Type="http://schemas.openxmlformats.org/officeDocument/2006/relationships/image" Target="../media/image3.png"/><Relationship Id="rId16" Type="http://schemas.openxmlformats.org/officeDocument/2006/relationships/image" Target="../media/image20.png"/><Relationship Id="rId29" Type="http://schemas.openxmlformats.org/officeDocument/2006/relationships/image" Target="../media/image43.png"/><Relationship Id="rId11" Type="http://schemas.openxmlformats.org/officeDocument/2006/relationships/image" Target="../media/image9.png"/><Relationship Id="rId24" Type="http://schemas.openxmlformats.org/officeDocument/2006/relationships/image" Target="../media/image38.png"/><Relationship Id="rId32" Type="http://schemas.openxmlformats.org/officeDocument/2006/relationships/image" Target="../media/image35.png"/><Relationship Id="rId37" Type="http://schemas.openxmlformats.org/officeDocument/2006/relationships/image" Target="../media/image56.png"/><Relationship Id="rId40" Type="http://schemas.openxmlformats.org/officeDocument/2006/relationships/image" Target="../media/image62.png"/><Relationship Id="rId45" Type="http://schemas.openxmlformats.org/officeDocument/2006/relationships/image" Target="../media/image22.png"/><Relationship Id="rId53" Type="http://schemas.openxmlformats.org/officeDocument/2006/relationships/image" Target="../media/image37.png"/><Relationship Id="rId58" Type="http://schemas.openxmlformats.org/officeDocument/2006/relationships/image" Target="../media/image49.png"/><Relationship Id="rId5" Type="http://schemas.openxmlformats.org/officeDocument/2006/relationships/image" Target="../media/image80.png"/><Relationship Id="rId19" Type="http://schemas.openxmlformats.org/officeDocument/2006/relationships/image" Target="../media/image23.png"/><Relationship Id="rId4" Type="http://schemas.openxmlformats.org/officeDocument/2006/relationships/image" Target="../media/image79.png"/><Relationship Id="rId9" Type="http://schemas.openxmlformats.org/officeDocument/2006/relationships/image" Target="../media/image7.png"/><Relationship Id="rId14" Type="http://schemas.openxmlformats.org/officeDocument/2006/relationships/image" Target="../media/image18.png"/><Relationship Id="rId22" Type="http://schemas.openxmlformats.org/officeDocument/2006/relationships/image" Target="../media/image34.png"/><Relationship Id="rId27" Type="http://schemas.openxmlformats.org/officeDocument/2006/relationships/image" Target="../media/image41.png"/><Relationship Id="rId30" Type="http://schemas.openxmlformats.org/officeDocument/2006/relationships/image" Target="../media/image45.png"/><Relationship Id="rId35" Type="http://schemas.openxmlformats.org/officeDocument/2006/relationships/image" Target="../media/image53.png"/><Relationship Id="rId43" Type="http://schemas.openxmlformats.org/officeDocument/2006/relationships/image" Target="../media/image11.png"/><Relationship Id="rId48" Type="http://schemas.openxmlformats.org/officeDocument/2006/relationships/image" Target="../media/image27.png"/><Relationship Id="rId56" Type="http://schemas.openxmlformats.org/officeDocument/2006/relationships/image" Target="../media/image66.png"/><Relationship Id="rId8" Type="http://schemas.openxmlformats.org/officeDocument/2006/relationships/image" Target="../media/image6.png"/><Relationship Id="rId51" Type="http://schemas.openxmlformats.org/officeDocument/2006/relationships/image" Target="../media/image44.png"/><Relationship Id="rId3" Type="http://schemas.openxmlformats.org/officeDocument/2006/relationships/image" Target="../media/image78.png"/><Relationship Id="rId12" Type="http://schemas.openxmlformats.org/officeDocument/2006/relationships/image" Target="../media/image14.png"/><Relationship Id="rId17" Type="http://schemas.openxmlformats.org/officeDocument/2006/relationships/image" Target="../media/image21.png"/><Relationship Id="rId25" Type="http://schemas.openxmlformats.org/officeDocument/2006/relationships/image" Target="../media/image33.png"/><Relationship Id="rId33" Type="http://schemas.openxmlformats.org/officeDocument/2006/relationships/image" Target="../media/image50.png"/><Relationship Id="rId38" Type="http://schemas.openxmlformats.org/officeDocument/2006/relationships/image" Target="../media/image58.png"/><Relationship Id="rId46" Type="http://schemas.openxmlformats.org/officeDocument/2006/relationships/image" Target="../media/image24.png"/><Relationship Id="rId20" Type="http://schemas.openxmlformats.org/officeDocument/2006/relationships/image" Target="../media/image30.png"/><Relationship Id="rId41" Type="http://schemas.openxmlformats.org/officeDocument/2006/relationships/image" Target="../media/image51.png"/><Relationship Id="rId54"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4.png"/><Relationship Id="rId15" Type="http://schemas.openxmlformats.org/officeDocument/2006/relationships/image" Target="../media/image19.png"/><Relationship Id="rId23" Type="http://schemas.openxmlformats.org/officeDocument/2006/relationships/image" Target="../media/image36.png"/><Relationship Id="rId28" Type="http://schemas.openxmlformats.org/officeDocument/2006/relationships/image" Target="../media/image42.png"/><Relationship Id="rId36" Type="http://schemas.openxmlformats.org/officeDocument/2006/relationships/image" Target="../media/image52.png"/><Relationship Id="rId49" Type="http://schemas.openxmlformats.org/officeDocument/2006/relationships/image" Target="../media/image31.png"/><Relationship Id="rId57" Type="http://schemas.openxmlformats.org/officeDocument/2006/relationships/image" Target="../media/image48.png"/><Relationship Id="rId10" Type="http://schemas.openxmlformats.org/officeDocument/2006/relationships/image" Target="../media/image8.png"/><Relationship Id="rId31" Type="http://schemas.openxmlformats.org/officeDocument/2006/relationships/image" Target="../media/image46.png"/><Relationship Id="rId44" Type="http://schemas.openxmlformats.org/officeDocument/2006/relationships/image" Target="../media/image13.png"/><Relationship Id="rId52" Type="http://schemas.openxmlformats.org/officeDocument/2006/relationships/image" Target="../media/image55.png"/></Relationships>
</file>

<file path=ppt/slides/_rels/slide103.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6.png"/><Relationship Id="rId26" Type="http://schemas.openxmlformats.org/officeDocument/2006/relationships/image" Target="../media/image40.png"/><Relationship Id="rId39" Type="http://schemas.openxmlformats.org/officeDocument/2006/relationships/image" Target="../media/image61.png"/><Relationship Id="rId21" Type="http://schemas.openxmlformats.org/officeDocument/2006/relationships/image" Target="../media/image28.png"/><Relationship Id="rId34" Type="http://schemas.openxmlformats.org/officeDocument/2006/relationships/image" Target="../media/image47.png"/><Relationship Id="rId42" Type="http://schemas.openxmlformats.org/officeDocument/2006/relationships/image" Target="../media/image10.png"/><Relationship Id="rId47" Type="http://schemas.openxmlformats.org/officeDocument/2006/relationships/image" Target="../media/image25.png"/><Relationship Id="rId50" Type="http://schemas.openxmlformats.org/officeDocument/2006/relationships/image" Target="../media/image39.png"/><Relationship Id="rId55" Type="http://schemas.openxmlformats.org/officeDocument/2006/relationships/image" Target="../media/image59.png"/><Relationship Id="rId7" Type="http://schemas.openxmlformats.org/officeDocument/2006/relationships/image" Target="../media/image5.png"/><Relationship Id="rId2" Type="http://schemas.openxmlformats.org/officeDocument/2006/relationships/image" Target="../media/image3.png"/><Relationship Id="rId16" Type="http://schemas.openxmlformats.org/officeDocument/2006/relationships/image" Target="../media/image20.png"/><Relationship Id="rId29" Type="http://schemas.openxmlformats.org/officeDocument/2006/relationships/image" Target="../media/image43.png"/><Relationship Id="rId11" Type="http://schemas.openxmlformats.org/officeDocument/2006/relationships/image" Target="../media/image9.png"/><Relationship Id="rId24" Type="http://schemas.openxmlformats.org/officeDocument/2006/relationships/image" Target="../media/image38.png"/><Relationship Id="rId32" Type="http://schemas.openxmlformats.org/officeDocument/2006/relationships/image" Target="../media/image35.png"/><Relationship Id="rId37" Type="http://schemas.openxmlformats.org/officeDocument/2006/relationships/image" Target="../media/image56.png"/><Relationship Id="rId40" Type="http://schemas.openxmlformats.org/officeDocument/2006/relationships/image" Target="../media/image62.png"/><Relationship Id="rId45" Type="http://schemas.openxmlformats.org/officeDocument/2006/relationships/image" Target="../media/image22.png"/><Relationship Id="rId53" Type="http://schemas.openxmlformats.org/officeDocument/2006/relationships/image" Target="../media/image37.png"/><Relationship Id="rId58" Type="http://schemas.openxmlformats.org/officeDocument/2006/relationships/image" Target="../media/image49.png"/><Relationship Id="rId5" Type="http://schemas.openxmlformats.org/officeDocument/2006/relationships/image" Target="../media/image80.png"/><Relationship Id="rId19" Type="http://schemas.openxmlformats.org/officeDocument/2006/relationships/image" Target="../media/image23.png"/><Relationship Id="rId4" Type="http://schemas.openxmlformats.org/officeDocument/2006/relationships/image" Target="../media/image79.png"/><Relationship Id="rId9" Type="http://schemas.openxmlformats.org/officeDocument/2006/relationships/image" Target="../media/image7.png"/><Relationship Id="rId14" Type="http://schemas.openxmlformats.org/officeDocument/2006/relationships/image" Target="../media/image18.png"/><Relationship Id="rId22" Type="http://schemas.openxmlformats.org/officeDocument/2006/relationships/image" Target="../media/image34.png"/><Relationship Id="rId27" Type="http://schemas.openxmlformats.org/officeDocument/2006/relationships/image" Target="../media/image41.png"/><Relationship Id="rId30" Type="http://schemas.openxmlformats.org/officeDocument/2006/relationships/image" Target="../media/image45.png"/><Relationship Id="rId35" Type="http://schemas.openxmlformats.org/officeDocument/2006/relationships/image" Target="../media/image53.png"/><Relationship Id="rId43" Type="http://schemas.openxmlformats.org/officeDocument/2006/relationships/image" Target="../media/image11.png"/><Relationship Id="rId48" Type="http://schemas.openxmlformats.org/officeDocument/2006/relationships/image" Target="../media/image27.png"/><Relationship Id="rId56" Type="http://schemas.openxmlformats.org/officeDocument/2006/relationships/image" Target="../media/image66.png"/><Relationship Id="rId8" Type="http://schemas.openxmlformats.org/officeDocument/2006/relationships/image" Target="../media/image6.png"/><Relationship Id="rId51" Type="http://schemas.openxmlformats.org/officeDocument/2006/relationships/image" Target="../media/image44.png"/><Relationship Id="rId3" Type="http://schemas.openxmlformats.org/officeDocument/2006/relationships/image" Target="../media/image78.png"/><Relationship Id="rId12" Type="http://schemas.openxmlformats.org/officeDocument/2006/relationships/image" Target="../media/image14.png"/><Relationship Id="rId17" Type="http://schemas.openxmlformats.org/officeDocument/2006/relationships/image" Target="../media/image21.png"/><Relationship Id="rId25" Type="http://schemas.openxmlformats.org/officeDocument/2006/relationships/image" Target="../media/image33.png"/><Relationship Id="rId33" Type="http://schemas.openxmlformats.org/officeDocument/2006/relationships/image" Target="../media/image50.png"/><Relationship Id="rId38" Type="http://schemas.openxmlformats.org/officeDocument/2006/relationships/image" Target="../media/image58.png"/><Relationship Id="rId46" Type="http://schemas.openxmlformats.org/officeDocument/2006/relationships/image" Target="../media/image24.png"/><Relationship Id="rId59" Type="http://schemas.openxmlformats.org/officeDocument/2006/relationships/image" Target="../media/image81.png"/><Relationship Id="rId20" Type="http://schemas.openxmlformats.org/officeDocument/2006/relationships/image" Target="../media/image30.png"/><Relationship Id="rId41" Type="http://schemas.openxmlformats.org/officeDocument/2006/relationships/image" Target="../media/image51.png"/><Relationship Id="rId54"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4.png"/><Relationship Id="rId15" Type="http://schemas.openxmlformats.org/officeDocument/2006/relationships/image" Target="../media/image19.png"/><Relationship Id="rId23" Type="http://schemas.openxmlformats.org/officeDocument/2006/relationships/image" Target="../media/image36.png"/><Relationship Id="rId28" Type="http://schemas.openxmlformats.org/officeDocument/2006/relationships/image" Target="../media/image42.png"/><Relationship Id="rId36" Type="http://schemas.openxmlformats.org/officeDocument/2006/relationships/image" Target="../media/image52.png"/><Relationship Id="rId49" Type="http://schemas.openxmlformats.org/officeDocument/2006/relationships/image" Target="../media/image31.png"/><Relationship Id="rId57" Type="http://schemas.openxmlformats.org/officeDocument/2006/relationships/image" Target="../media/image48.png"/><Relationship Id="rId10" Type="http://schemas.openxmlformats.org/officeDocument/2006/relationships/image" Target="../media/image8.png"/><Relationship Id="rId31" Type="http://schemas.openxmlformats.org/officeDocument/2006/relationships/image" Target="../media/image46.png"/><Relationship Id="rId44" Type="http://schemas.openxmlformats.org/officeDocument/2006/relationships/image" Target="../media/image13.png"/><Relationship Id="rId52" Type="http://schemas.openxmlformats.org/officeDocument/2006/relationships/image" Target="../media/image55.png"/></Relationships>
</file>

<file path=ppt/slides/_rels/slide104.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6.png"/><Relationship Id="rId26" Type="http://schemas.openxmlformats.org/officeDocument/2006/relationships/image" Target="../media/image40.png"/><Relationship Id="rId39" Type="http://schemas.openxmlformats.org/officeDocument/2006/relationships/image" Target="../media/image61.png"/><Relationship Id="rId21" Type="http://schemas.openxmlformats.org/officeDocument/2006/relationships/image" Target="../media/image28.png"/><Relationship Id="rId34" Type="http://schemas.openxmlformats.org/officeDocument/2006/relationships/image" Target="../media/image47.png"/><Relationship Id="rId42" Type="http://schemas.openxmlformats.org/officeDocument/2006/relationships/image" Target="../media/image10.png"/><Relationship Id="rId47" Type="http://schemas.openxmlformats.org/officeDocument/2006/relationships/image" Target="../media/image25.png"/><Relationship Id="rId50" Type="http://schemas.openxmlformats.org/officeDocument/2006/relationships/image" Target="../media/image39.png"/><Relationship Id="rId55" Type="http://schemas.openxmlformats.org/officeDocument/2006/relationships/image" Target="../media/image59.png"/><Relationship Id="rId7" Type="http://schemas.openxmlformats.org/officeDocument/2006/relationships/image" Target="../media/image5.png"/><Relationship Id="rId2" Type="http://schemas.openxmlformats.org/officeDocument/2006/relationships/image" Target="../media/image3.png"/><Relationship Id="rId16" Type="http://schemas.openxmlformats.org/officeDocument/2006/relationships/image" Target="../media/image20.png"/><Relationship Id="rId29" Type="http://schemas.openxmlformats.org/officeDocument/2006/relationships/image" Target="../media/image43.png"/><Relationship Id="rId11" Type="http://schemas.openxmlformats.org/officeDocument/2006/relationships/image" Target="../media/image9.png"/><Relationship Id="rId24" Type="http://schemas.openxmlformats.org/officeDocument/2006/relationships/image" Target="../media/image38.png"/><Relationship Id="rId32" Type="http://schemas.openxmlformats.org/officeDocument/2006/relationships/image" Target="../media/image35.png"/><Relationship Id="rId37" Type="http://schemas.openxmlformats.org/officeDocument/2006/relationships/image" Target="../media/image56.png"/><Relationship Id="rId40" Type="http://schemas.openxmlformats.org/officeDocument/2006/relationships/image" Target="../media/image62.png"/><Relationship Id="rId45" Type="http://schemas.openxmlformats.org/officeDocument/2006/relationships/image" Target="../media/image22.png"/><Relationship Id="rId53" Type="http://schemas.openxmlformats.org/officeDocument/2006/relationships/image" Target="../media/image37.png"/><Relationship Id="rId58" Type="http://schemas.openxmlformats.org/officeDocument/2006/relationships/image" Target="../media/image49.png"/><Relationship Id="rId5" Type="http://schemas.openxmlformats.org/officeDocument/2006/relationships/image" Target="../media/image80.png"/><Relationship Id="rId19" Type="http://schemas.openxmlformats.org/officeDocument/2006/relationships/image" Target="../media/image23.png"/><Relationship Id="rId4" Type="http://schemas.openxmlformats.org/officeDocument/2006/relationships/image" Target="../media/image79.png"/><Relationship Id="rId9" Type="http://schemas.openxmlformats.org/officeDocument/2006/relationships/image" Target="../media/image7.png"/><Relationship Id="rId14" Type="http://schemas.openxmlformats.org/officeDocument/2006/relationships/image" Target="../media/image18.png"/><Relationship Id="rId22" Type="http://schemas.openxmlformats.org/officeDocument/2006/relationships/image" Target="../media/image34.png"/><Relationship Id="rId27" Type="http://schemas.openxmlformats.org/officeDocument/2006/relationships/image" Target="../media/image41.png"/><Relationship Id="rId30" Type="http://schemas.openxmlformats.org/officeDocument/2006/relationships/image" Target="../media/image45.png"/><Relationship Id="rId35" Type="http://schemas.openxmlformats.org/officeDocument/2006/relationships/image" Target="../media/image53.png"/><Relationship Id="rId43" Type="http://schemas.openxmlformats.org/officeDocument/2006/relationships/image" Target="../media/image11.png"/><Relationship Id="rId48" Type="http://schemas.openxmlformats.org/officeDocument/2006/relationships/image" Target="../media/image27.png"/><Relationship Id="rId56" Type="http://schemas.openxmlformats.org/officeDocument/2006/relationships/image" Target="../media/image66.png"/><Relationship Id="rId8" Type="http://schemas.openxmlformats.org/officeDocument/2006/relationships/image" Target="../media/image6.png"/><Relationship Id="rId51" Type="http://schemas.openxmlformats.org/officeDocument/2006/relationships/image" Target="../media/image44.png"/><Relationship Id="rId3" Type="http://schemas.openxmlformats.org/officeDocument/2006/relationships/image" Target="../media/image78.png"/><Relationship Id="rId12" Type="http://schemas.openxmlformats.org/officeDocument/2006/relationships/image" Target="../media/image14.png"/><Relationship Id="rId17" Type="http://schemas.openxmlformats.org/officeDocument/2006/relationships/image" Target="../media/image21.png"/><Relationship Id="rId25" Type="http://schemas.openxmlformats.org/officeDocument/2006/relationships/image" Target="../media/image33.png"/><Relationship Id="rId33" Type="http://schemas.openxmlformats.org/officeDocument/2006/relationships/image" Target="../media/image50.png"/><Relationship Id="rId38" Type="http://schemas.openxmlformats.org/officeDocument/2006/relationships/image" Target="../media/image58.png"/><Relationship Id="rId46" Type="http://schemas.openxmlformats.org/officeDocument/2006/relationships/image" Target="../media/image24.png"/><Relationship Id="rId20" Type="http://schemas.openxmlformats.org/officeDocument/2006/relationships/image" Target="../media/image30.png"/><Relationship Id="rId41" Type="http://schemas.openxmlformats.org/officeDocument/2006/relationships/image" Target="../media/image51.png"/><Relationship Id="rId54"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4.png"/><Relationship Id="rId15" Type="http://schemas.openxmlformats.org/officeDocument/2006/relationships/image" Target="../media/image19.png"/><Relationship Id="rId23" Type="http://schemas.openxmlformats.org/officeDocument/2006/relationships/image" Target="../media/image36.png"/><Relationship Id="rId28" Type="http://schemas.openxmlformats.org/officeDocument/2006/relationships/image" Target="../media/image42.png"/><Relationship Id="rId36" Type="http://schemas.openxmlformats.org/officeDocument/2006/relationships/image" Target="../media/image52.png"/><Relationship Id="rId49" Type="http://schemas.openxmlformats.org/officeDocument/2006/relationships/image" Target="../media/image31.png"/><Relationship Id="rId57" Type="http://schemas.openxmlformats.org/officeDocument/2006/relationships/image" Target="../media/image48.png"/><Relationship Id="rId10" Type="http://schemas.openxmlformats.org/officeDocument/2006/relationships/image" Target="../media/image8.png"/><Relationship Id="rId31" Type="http://schemas.openxmlformats.org/officeDocument/2006/relationships/image" Target="../media/image46.png"/><Relationship Id="rId44" Type="http://schemas.openxmlformats.org/officeDocument/2006/relationships/image" Target="../media/image13.png"/><Relationship Id="rId52" Type="http://schemas.openxmlformats.org/officeDocument/2006/relationships/image" Target="../media/image55.png"/></Relationships>
</file>

<file path=ppt/slides/_rels/slide105.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6.png"/><Relationship Id="rId26" Type="http://schemas.openxmlformats.org/officeDocument/2006/relationships/image" Target="../media/image40.png"/><Relationship Id="rId39" Type="http://schemas.openxmlformats.org/officeDocument/2006/relationships/image" Target="../media/image61.png"/><Relationship Id="rId21" Type="http://schemas.openxmlformats.org/officeDocument/2006/relationships/image" Target="../media/image28.png"/><Relationship Id="rId34" Type="http://schemas.openxmlformats.org/officeDocument/2006/relationships/image" Target="../media/image47.png"/><Relationship Id="rId42" Type="http://schemas.openxmlformats.org/officeDocument/2006/relationships/image" Target="../media/image10.png"/><Relationship Id="rId47" Type="http://schemas.openxmlformats.org/officeDocument/2006/relationships/image" Target="../media/image25.png"/><Relationship Id="rId50" Type="http://schemas.openxmlformats.org/officeDocument/2006/relationships/image" Target="../media/image39.png"/><Relationship Id="rId55" Type="http://schemas.openxmlformats.org/officeDocument/2006/relationships/image" Target="../media/image59.png"/><Relationship Id="rId7" Type="http://schemas.openxmlformats.org/officeDocument/2006/relationships/image" Target="../media/image5.png"/><Relationship Id="rId2" Type="http://schemas.openxmlformats.org/officeDocument/2006/relationships/image" Target="../media/image3.png"/><Relationship Id="rId16" Type="http://schemas.openxmlformats.org/officeDocument/2006/relationships/image" Target="../media/image20.png"/><Relationship Id="rId29" Type="http://schemas.openxmlformats.org/officeDocument/2006/relationships/image" Target="../media/image43.png"/><Relationship Id="rId11" Type="http://schemas.openxmlformats.org/officeDocument/2006/relationships/image" Target="../media/image9.png"/><Relationship Id="rId24" Type="http://schemas.openxmlformats.org/officeDocument/2006/relationships/image" Target="../media/image38.png"/><Relationship Id="rId32" Type="http://schemas.openxmlformats.org/officeDocument/2006/relationships/image" Target="../media/image35.png"/><Relationship Id="rId37" Type="http://schemas.openxmlformats.org/officeDocument/2006/relationships/image" Target="../media/image56.png"/><Relationship Id="rId40" Type="http://schemas.openxmlformats.org/officeDocument/2006/relationships/image" Target="../media/image62.png"/><Relationship Id="rId45" Type="http://schemas.openxmlformats.org/officeDocument/2006/relationships/image" Target="../media/image22.png"/><Relationship Id="rId53" Type="http://schemas.openxmlformats.org/officeDocument/2006/relationships/image" Target="../media/image37.png"/><Relationship Id="rId58" Type="http://schemas.openxmlformats.org/officeDocument/2006/relationships/image" Target="../media/image49.png"/><Relationship Id="rId5" Type="http://schemas.openxmlformats.org/officeDocument/2006/relationships/image" Target="../media/image80.png"/><Relationship Id="rId19" Type="http://schemas.openxmlformats.org/officeDocument/2006/relationships/image" Target="../media/image23.png"/><Relationship Id="rId4" Type="http://schemas.openxmlformats.org/officeDocument/2006/relationships/image" Target="../media/image79.png"/><Relationship Id="rId9" Type="http://schemas.openxmlformats.org/officeDocument/2006/relationships/image" Target="../media/image7.png"/><Relationship Id="rId14" Type="http://schemas.openxmlformats.org/officeDocument/2006/relationships/image" Target="../media/image18.png"/><Relationship Id="rId22" Type="http://schemas.openxmlformats.org/officeDocument/2006/relationships/image" Target="../media/image34.png"/><Relationship Id="rId27" Type="http://schemas.openxmlformats.org/officeDocument/2006/relationships/image" Target="../media/image41.png"/><Relationship Id="rId30" Type="http://schemas.openxmlformats.org/officeDocument/2006/relationships/image" Target="../media/image45.png"/><Relationship Id="rId35" Type="http://schemas.openxmlformats.org/officeDocument/2006/relationships/image" Target="../media/image53.png"/><Relationship Id="rId43" Type="http://schemas.openxmlformats.org/officeDocument/2006/relationships/image" Target="../media/image11.png"/><Relationship Id="rId48" Type="http://schemas.openxmlformats.org/officeDocument/2006/relationships/image" Target="../media/image27.png"/><Relationship Id="rId56" Type="http://schemas.openxmlformats.org/officeDocument/2006/relationships/image" Target="../media/image66.png"/><Relationship Id="rId8" Type="http://schemas.openxmlformats.org/officeDocument/2006/relationships/image" Target="../media/image6.png"/><Relationship Id="rId51" Type="http://schemas.openxmlformats.org/officeDocument/2006/relationships/image" Target="../media/image44.png"/><Relationship Id="rId3" Type="http://schemas.openxmlformats.org/officeDocument/2006/relationships/image" Target="../media/image78.png"/><Relationship Id="rId12" Type="http://schemas.openxmlformats.org/officeDocument/2006/relationships/image" Target="../media/image14.png"/><Relationship Id="rId17" Type="http://schemas.openxmlformats.org/officeDocument/2006/relationships/image" Target="../media/image21.png"/><Relationship Id="rId25" Type="http://schemas.openxmlformats.org/officeDocument/2006/relationships/image" Target="../media/image33.png"/><Relationship Id="rId33" Type="http://schemas.openxmlformats.org/officeDocument/2006/relationships/image" Target="../media/image50.png"/><Relationship Id="rId38" Type="http://schemas.openxmlformats.org/officeDocument/2006/relationships/image" Target="../media/image58.png"/><Relationship Id="rId46" Type="http://schemas.openxmlformats.org/officeDocument/2006/relationships/image" Target="../media/image24.png"/><Relationship Id="rId59" Type="http://schemas.openxmlformats.org/officeDocument/2006/relationships/image" Target="../media/image15.png"/><Relationship Id="rId20" Type="http://schemas.openxmlformats.org/officeDocument/2006/relationships/image" Target="../media/image30.png"/><Relationship Id="rId41" Type="http://schemas.openxmlformats.org/officeDocument/2006/relationships/image" Target="../media/image51.png"/><Relationship Id="rId54"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4.png"/><Relationship Id="rId15" Type="http://schemas.openxmlformats.org/officeDocument/2006/relationships/image" Target="../media/image19.png"/><Relationship Id="rId23" Type="http://schemas.openxmlformats.org/officeDocument/2006/relationships/image" Target="../media/image36.png"/><Relationship Id="rId28" Type="http://schemas.openxmlformats.org/officeDocument/2006/relationships/image" Target="../media/image42.png"/><Relationship Id="rId36" Type="http://schemas.openxmlformats.org/officeDocument/2006/relationships/image" Target="../media/image52.png"/><Relationship Id="rId49" Type="http://schemas.openxmlformats.org/officeDocument/2006/relationships/image" Target="../media/image31.png"/><Relationship Id="rId57" Type="http://schemas.openxmlformats.org/officeDocument/2006/relationships/image" Target="../media/image48.png"/><Relationship Id="rId10" Type="http://schemas.openxmlformats.org/officeDocument/2006/relationships/image" Target="../media/image8.png"/><Relationship Id="rId31" Type="http://schemas.openxmlformats.org/officeDocument/2006/relationships/image" Target="../media/image46.png"/><Relationship Id="rId44" Type="http://schemas.openxmlformats.org/officeDocument/2006/relationships/image" Target="../media/image13.png"/><Relationship Id="rId52" Type="http://schemas.openxmlformats.org/officeDocument/2006/relationships/image" Target="../media/image5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20.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20.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0.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3.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0.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0.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0.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0.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0.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image" Target="../media/image31.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5.png"/><Relationship Id="rId10" Type="http://schemas.openxmlformats.org/officeDocument/2006/relationships/image" Target="../media/image43.png"/><Relationship Id="rId4" Type="http://schemas.openxmlformats.org/officeDocument/2006/relationships/image" Target="../media/image31.png"/><Relationship Id="rId9"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png"/><Relationship Id="rId7"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46.png"/><Relationship Id="rId9" Type="http://schemas.openxmlformats.org/officeDocument/2006/relationships/image" Target="../media/image49.png"/></Relationships>
</file>

<file path=ppt/slides/_rels/slide3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png"/><Relationship Id="rId7"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png"/><Relationship Id="rId7" Type="http://schemas.openxmlformats.org/officeDocument/2006/relationships/image" Target="../media/image33.png"/><Relationship Id="rId12"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51.png"/><Relationship Id="rId5" Type="http://schemas.openxmlformats.org/officeDocument/2006/relationships/image" Target="../media/image7.png"/><Relationship Id="rId10" Type="http://schemas.openxmlformats.org/officeDocument/2006/relationships/image" Target="../media/image28.png"/><Relationship Id="rId4" Type="http://schemas.openxmlformats.org/officeDocument/2006/relationships/image" Target="../media/image52.png"/><Relationship Id="rId9" Type="http://schemas.openxmlformats.org/officeDocument/2006/relationships/image" Target="../media/image18.png"/></Relationships>
</file>

<file path=ppt/slides/_rels/slide3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png"/><Relationship Id="rId7" Type="http://schemas.openxmlformats.org/officeDocument/2006/relationships/image" Target="../media/image33.png"/><Relationship Id="rId12"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51.png"/><Relationship Id="rId5" Type="http://schemas.openxmlformats.org/officeDocument/2006/relationships/image" Target="../media/image7.png"/><Relationship Id="rId10" Type="http://schemas.openxmlformats.org/officeDocument/2006/relationships/image" Target="../media/image28.png"/><Relationship Id="rId4" Type="http://schemas.openxmlformats.org/officeDocument/2006/relationships/image" Target="../media/image52.png"/><Relationship Id="rId9" Type="http://schemas.openxmlformats.org/officeDocument/2006/relationships/image" Target="../media/image18.png"/></Relationships>
</file>

<file path=ppt/slides/_rels/slide3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46.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46.png"/><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3.png"/><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52.png"/><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52.png"/><Relationship Id="rId9" Type="http://schemas.openxmlformats.org/officeDocument/2006/relationships/image" Target="../media/image37.pn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46.png"/><Relationship Id="rId12"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28.png"/><Relationship Id="rId5" Type="http://schemas.openxmlformats.org/officeDocument/2006/relationships/image" Target="../media/image5.png"/><Relationship Id="rId10" Type="http://schemas.openxmlformats.org/officeDocument/2006/relationships/image" Target="../media/image37.png"/><Relationship Id="rId4" Type="http://schemas.openxmlformats.org/officeDocument/2006/relationships/image" Target="../media/image54.png"/><Relationship Id="rId9" Type="http://schemas.openxmlformats.org/officeDocument/2006/relationships/image" Target="../media/image57.png"/></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46.png"/><Relationship Id="rId12"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28.png"/><Relationship Id="rId5" Type="http://schemas.openxmlformats.org/officeDocument/2006/relationships/image" Target="../media/image5.png"/><Relationship Id="rId10" Type="http://schemas.openxmlformats.org/officeDocument/2006/relationships/image" Target="../media/image37.png"/><Relationship Id="rId4" Type="http://schemas.openxmlformats.org/officeDocument/2006/relationships/image" Target="../media/image54.png"/><Relationship Id="rId9" Type="http://schemas.openxmlformats.org/officeDocument/2006/relationships/image" Target="../media/image57.png"/></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46.png"/><Relationship Id="rId12"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28.png"/><Relationship Id="rId5" Type="http://schemas.openxmlformats.org/officeDocument/2006/relationships/image" Target="../media/image5.png"/><Relationship Id="rId10" Type="http://schemas.openxmlformats.org/officeDocument/2006/relationships/image" Target="../media/image37.png"/><Relationship Id="rId4" Type="http://schemas.openxmlformats.org/officeDocument/2006/relationships/image" Target="../media/image54.png"/><Relationship Id="rId9" Type="http://schemas.openxmlformats.org/officeDocument/2006/relationships/image" Target="../media/image57.png"/></Relationships>
</file>

<file path=ppt/slides/_rels/slide4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png"/><Relationship Id="rId7"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6.png"/><Relationship Id="rId4" Type="http://schemas.openxmlformats.org/officeDocument/2006/relationships/image" Target="../media/image52.png"/><Relationship Id="rId9" Type="http://schemas.openxmlformats.org/officeDocument/2006/relationships/image" Target="../media/image35.png"/></Relationships>
</file>

<file path=ppt/slides/_rels/slide4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png"/><Relationship Id="rId7" Type="http://schemas.openxmlformats.org/officeDocument/2006/relationships/image" Target="../media/image6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png"/><Relationship Id="rId7" Type="http://schemas.openxmlformats.org/officeDocument/2006/relationships/image" Target="../media/image6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57.png"/><Relationship Id="rId10" Type="http://schemas.openxmlformats.org/officeDocument/2006/relationships/image" Target="../media/image65.png"/><Relationship Id="rId4" Type="http://schemas.openxmlformats.org/officeDocument/2006/relationships/image" Target="../media/image33.png"/><Relationship Id="rId9" Type="http://schemas.openxmlformats.org/officeDocument/2006/relationships/image" Target="../media/image64.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8.png"/><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4.png"/><Relationship Id="rId7" Type="http://schemas.openxmlformats.org/officeDocument/2006/relationships/image" Target="../media/image67.png"/><Relationship Id="rId12" Type="http://schemas.openxmlformats.org/officeDocument/2006/relationships/image" Target="../media/image72.jpeg"/><Relationship Id="rId17" Type="http://schemas.openxmlformats.org/officeDocument/2006/relationships/image" Target="../media/image77.png"/><Relationship Id="rId2" Type="http://schemas.openxmlformats.org/officeDocument/2006/relationships/image" Target="../media/image3.png"/><Relationship Id="rId16" Type="http://schemas.openxmlformats.org/officeDocument/2006/relationships/image" Target="../media/image76.png"/><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71.png"/><Relationship Id="rId5" Type="http://schemas.openxmlformats.org/officeDocument/2006/relationships/image" Target="../media/image42.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14.png"/><Relationship Id="rId9" Type="http://schemas.openxmlformats.org/officeDocument/2006/relationships/image" Target="../media/image69.png"/><Relationship Id="rId14" Type="http://schemas.openxmlformats.org/officeDocument/2006/relationships/image" Target="../media/image74.png"/></Relationships>
</file>

<file path=ppt/slides/_rels/slide53.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6.png"/><Relationship Id="rId26" Type="http://schemas.openxmlformats.org/officeDocument/2006/relationships/image" Target="../media/image40.png"/><Relationship Id="rId39" Type="http://schemas.openxmlformats.org/officeDocument/2006/relationships/image" Target="../media/image61.png"/><Relationship Id="rId21" Type="http://schemas.openxmlformats.org/officeDocument/2006/relationships/image" Target="../media/image28.png"/><Relationship Id="rId34" Type="http://schemas.openxmlformats.org/officeDocument/2006/relationships/image" Target="../media/image47.png"/><Relationship Id="rId42" Type="http://schemas.openxmlformats.org/officeDocument/2006/relationships/image" Target="../media/image10.png"/><Relationship Id="rId47" Type="http://schemas.openxmlformats.org/officeDocument/2006/relationships/image" Target="../media/image25.png"/><Relationship Id="rId50" Type="http://schemas.openxmlformats.org/officeDocument/2006/relationships/image" Target="../media/image39.png"/><Relationship Id="rId55" Type="http://schemas.openxmlformats.org/officeDocument/2006/relationships/image" Target="../media/image59.png"/><Relationship Id="rId7" Type="http://schemas.openxmlformats.org/officeDocument/2006/relationships/image" Target="../media/image5.png"/><Relationship Id="rId2" Type="http://schemas.openxmlformats.org/officeDocument/2006/relationships/image" Target="../media/image3.png"/><Relationship Id="rId16" Type="http://schemas.openxmlformats.org/officeDocument/2006/relationships/image" Target="../media/image20.png"/><Relationship Id="rId29" Type="http://schemas.openxmlformats.org/officeDocument/2006/relationships/image" Target="../media/image43.png"/><Relationship Id="rId11" Type="http://schemas.openxmlformats.org/officeDocument/2006/relationships/image" Target="../media/image9.png"/><Relationship Id="rId24" Type="http://schemas.openxmlformats.org/officeDocument/2006/relationships/image" Target="../media/image38.png"/><Relationship Id="rId32" Type="http://schemas.openxmlformats.org/officeDocument/2006/relationships/image" Target="../media/image35.png"/><Relationship Id="rId37" Type="http://schemas.openxmlformats.org/officeDocument/2006/relationships/image" Target="../media/image56.png"/><Relationship Id="rId40" Type="http://schemas.openxmlformats.org/officeDocument/2006/relationships/image" Target="../media/image62.png"/><Relationship Id="rId45" Type="http://schemas.openxmlformats.org/officeDocument/2006/relationships/image" Target="../media/image22.png"/><Relationship Id="rId53" Type="http://schemas.openxmlformats.org/officeDocument/2006/relationships/image" Target="../media/image37.png"/><Relationship Id="rId58" Type="http://schemas.openxmlformats.org/officeDocument/2006/relationships/image" Target="../media/image49.png"/><Relationship Id="rId5" Type="http://schemas.openxmlformats.org/officeDocument/2006/relationships/image" Target="../media/image80.png"/><Relationship Id="rId19" Type="http://schemas.openxmlformats.org/officeDocument/2006/relationships/image" Target="../media/image23.png"/><Relationship Id="rId4" Type="http://schemas.openxmlformats.org/officeDocument/2006/relationships/image" Target="../media/image79.png"/><Relationship Id="rId9" Type="http://schemas.openxmlformats.org/officeDocument/2006/relationships/image" Target="../media/image7.png"/><Relationship Id="rId14" Type="http://schemas.openxmlformats.org/officeDocument/2006/relationships/image" Target="../media/image18.png"/><Relationship Id="rId22" Type="http://schemas.openxmlformats.org/officeDocument/2006/relationships/image" Target="../media/image34.png"/><Relationship Id="rId27" Type="http://schemas.openxmlformats.org/officeDocument/2006/relationships/image" Target="../media/image41.png"/><Relationship Id="rId30" Type="http://schemas.openxmlformats.org/officeDocument/2006/relationships/image" Target="../media/image45.png"/><Relationship Id="rId35" Type="http://schemas.openxmlformats.org/officeDocument/2006/relationships/image" Target="../media/image53.png"/><Relationship Id="rId43" Type="http://schemas.openxmlformats.org/officeDocument/2006/relationships/image" Target="../media/image11.png"/><Relationship Id="rId48" Type="http://schemas.openxmlformats.org/officeDocument/2006/relationships/image" Target="../media/image27.png"/><Relationship Id="rId56" Type="http://schemas.openxmlformats.org/officeDocument/2006/relationships/image" Target="../media/image66.png"/><Relationship Id="rId8" Type="http://schemas.openxmlformats.org/officeDocument/2006/relationships/image" Target="../media/image6.png"/><Relationship Id="rId51" Type="http://schemas.openxmlformats.org/officeDocument/2006/relationships/image" Target="../media/image44.png"/><Relationship Id="rId3" Type="http://schemas.openxmlformats.org/officeDocument/2006/relationships/image" Target="../media/image78.png"/><Relationship Id="rId12" Type="http://schemas.openxmlformats.org/officeDocument/2006/relationships/image" Target="../media/image14.png"/><Relationship Id="rId17" Type="http://schemas.openxmlformats.org/officeDocument/2006/relationships/image" Target="../media/image21.png"/><Relationship Id="rId25" Type="http://schemas.openxmlformats.org/officeDocument/2006/relationships/image" Target="../media/image33.png"/><Relationship Id="rId33" Type="http://schemas.openxmlformats.org/officeDocument/2006/relationships/image" Target="../media/image50.png"/><Relationship Id="rId38" Type="http://schemas.openxmlformats.org/officeDocument/2006/relationships/image" Target="../media/image58.png"/><Relationship Id="rId46" Type="http://schemas.openxmlformats.org/officeDocument/2006/relationships/image" Target="../media/image24.png"/><Relationship Id="rId20" Type="http://schemas.openxmlformats.org/officeDocument/2006/relationships/image" Target="../media/image30.png"/><Relationship Id="rId41" Type="http://schemas.openxmlformats.org/officeDocument/2006/relationships/image" Target="../media/image51.png"/><Relationship Id="rId54"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4.png"/><Relationship Id="rId15" Type="http://schemas.openxmlformats.org/officeDocument/2006/relationships/image" Target="../media/image19.png"/><Relationship Id="rId23" Type="http://schemas.openxmlformats.org/officeDocument/2006/relationships/image" Target="../media/image36.png"/><Relationship Id="rId28" Type="http://schemas.openxmlformats.org/officeDocument/2006/relationships/image" Target="../media/image42.png"/><Relationship Id="rId36" Type="http://schemas.openxmlformats.org/officeDocument/2006/relationships/image" Target="../media/image52.png"/><Relationship Id="rId49" Type="http://schemas.openxmlformats.org/officeDocument/2006/relationships/image" Target="../media/image31.png"/><Relationship Id="rId57" Type="http://schemas.openxmlformats.org/officeDocument/2006/relationships/image" Target="../media/image48.png"/><Relationship Id="rId10" Type="http://schemas.openxmlformats.org/officeDocument/2006/relationships/image" Target="../media/image8.png"/><Relationship Id="rId31" Type="http://schemas.openxmlformats.org/officeDocument/2006/relationships/image" Target="../media/image46.png"/><Relationship Id="rId44" Type="http://schemas.openxmlformats.org/officeDocument/2006/relationships/image" Target="../media/image13.png"/><Relationship Id="rId52" Type="http://schemas.openxmlformats.org/officeDocument/2006/relationships/image" Target="../media/image55.png"/></Relationships>
</file>

<file path=ppt/slides/_rels/slide5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13.png"/></Relationships>
</file>

<file path=ppt/slides/_rels/slide6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20.png"/><Relationship Id="rId9" Type="http://schemas.openxmlformats.org/officeDocument/2006/relationships/image" Target="../media/image18.png"/></Relationships>
</file>

<file path=ppt/slides/_rels/slide6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20.png"/><Relationship Id="rId9" Type="http://schemas.openxmlformats.org/officeDocument/2006/relationships/image" Target="../media/image18.png"/></Relationships>
</file>

<file path=ppt/slides/_rels/slide6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0.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21.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3.png"/><Relationship Id="rId4" Type="http://schemas.openxmlformats.org/officeDocument/2006/relationships/image" Target="../media/image10.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0.png"/><Relationship Id="rId4" Type="http://schemas.openxmlformats.org/officeDocument/2006/relationships/image" Target="../media/image24.pn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0.png"/><Relationship Id="rId4" Type="http://schemas.openxmlformats.org/officeDocument/2006/relationships/image" Target="../media/image24.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0.png"/><Relationship Id="rId4" Type="http://schemas.openxmlformats.org/officeDocument/2006/relationships/image" Target="../media/image27.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0.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5.pn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0.png"/><Relationship Id="rId4" Type="http://schemas.openxmlformats.org/officeDocument/2006/relationships/image" Target="../media/image27.png"/></Relationships>
</file>

<file path=ppt/slides/_rels/slide7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7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7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1.pn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1.png"/></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1.png"/></Relationships>
</file>

<file path=ppt/slides/_rels/slide7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image" Target="../media/image31.png"/><Relationship Id="rId9" Type="http://schemas.openxmlformats.org/officeDocument/2006/relationships/image" Target="../media/image22.png"/></Relationships>
</file>

<file path=ppt/slides/_rels/slide7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5.png"/><Relationship Id="rId10" Type="http://schemas.openxmlformats.org/officeDocument/2006/relationships/image" Target="../media/image43.png"/><Relationship Id="rId4" Type="http://schemas.openxmlformats.org/officeDocument/2006/relationships/image" Target="../media/image31.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8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png"/><Relationship Id="rId7"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46.png"/><Relationship Id="rId9" Type="http://schemas.openxmlformats.org/officeDocument/2006/relationships/image" Target="../media/image49.png"/></Relationships>
</file>

<file path=ppt/slides/_rels/slide8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png"/><Relationship Id="rId7"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46.png"/><Relationship Id="rId9" Type="http://schemas.openxmlformats.org/officeDocument/2006/relationships/image" Target="../media/image49.png"/></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6.png"/><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28.png"/><Relationship Id="rId4" Type="http://schemas.openxmlformats.org/officeDocument/2006/relationships/image" Target="../media/image52.png"/><Relationship Id="rId9" Type="http://schemas.openxmlformats.org/officeDocument/2006/relationships/image" Target="../media/image18.png"/></Relationships>
</file>

<file path=ppt/slides/_rels/slide8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28.png"/><Relationship Id="rId4" Type="http://schemas.openxmlformats.org/officeDocument/2006/relationships/image" Target="../media/image52.png"/><Relationship Id="rId9" Type="http://schemas.openxmlformats.org/officeDocument/2006/relationships/image" Target="../media/image18.png"/></Relationships>
</file>

<file path=ppt/slides/_rels/slide8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6.png"/></Relationships>
</file>

<file path=ppt/slides/_rels/slide8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6.png"/></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46.png"/><Relationship Id="rId4" Type="http://schemas.openxmlformats.org/officeDocument/2006/relationships/image" Target="../media/image54.png"/></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46.png"/><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13.png"/></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3.png"/><Relationship Id="rId4" Type="http://schemas.openxmlformats.org/officeDocument/2006/relationships/image" Target="../media/image46.png"/></Relationships>
</file>

<file path=ppt/slides/_rels/slide9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52.png"/><Relationship Id="rId4" Type="http://schemas.openxmlformats.org/officeDocument/2006/relationships/image" Target="../media/image55.png"/></Relationships>
</file>

<file path=ppt/slides/_rels/slide9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52.png"/><Relationship Id="rId9" Type="http://schemas.openxmlformats.org/officeDocument/2006/relationships/image" Target="../media/image37.png"/></Relationships>
</file>

<file path=ppt/slides/_rels/slide9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46.png"/><Relationship Id="rId12"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28.png"/><Relationship Id="rId5" Type="http://schemas.openxmlformats.org/officeDocument/2006/relationships/image" Target="../media/image5.png"/><Relationship Id="rId10" Type="http://schemas.openxmlformats.org/officeDocument/2006/relationships/image" Target="../media/image37.png"/><Relationship Id="rId4" Type="http://schemas.openxmlformats.org/officeDocument/2006/relationships/image" Target="../media/image54.png"/><Relationship Id="rId9" Type="http://schemas.openxmlformats.org/officeDocument/2006/relationships/image" Target="../media/image57.png"/></Relationships>
</file>

<file path=ppt/slides/_rels/slide9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46.png"/><Relationship Id="rId12"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28.png"/><Relationship Id="rId5" Type="http://schemas.openxmlformats.org/officeDocument/2006/relationships/image" Target="../media/image5.png"/><Relationship Id="rId10" Type="http://schemas.openxmlformats.org/officeDocument/2006/relationships/image" Target="../media/image37.png"/><Relationship Id="rId4" Type="http://schemas.openxmlformats.org/officeDocument/2006/relationships/image" Target="../media/image54.png"/><Relationship Id="rId9" Type="http://schemas.openxmlformats.org/officeDocument/2006/relationships/image" Target="../media/image57.png"/></Relationships>
</file>

<file path=ppt/slides/_rels/slide9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46.png"/><Relationship Id="rId12"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28.png"/><Relationship Id="rId5" Type="http://schemas.openxmlformats.org/officeDocument/2006/relationships/image" Target="../media/image5.png"/><Relationship Id="rId10" Type="http://schemas.openxmlformats.org/officeDocument/2006/relationships/image" Target="../media/image37.png"/><Relationship Id="rId4" Type="http://schemas.openxmlformats.org/officeDocument/2006/relationships/image" Target="../media/image54.png"/><Relationship Id="rId9" Type="http://schemas.openxmlformats.org/officeDocument/2006/relationships/image" Target="../media/image57.png"/></Relationships>
</file>

<file path=ppt/slides/_rels/slide9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png"/><Relationship Id="rId7"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6.png"/><Relationship Id="rId4" Type="http://schemas.openxmlformats.org/officeDocument/2006/relationships/image" Target="../media/image52.png"/><Relationship Id="rId9" Type="http://schemas.openxmlformats.org/officeDocument/2006/relationships/image" Target="../media/image35.png"/></Relationships>
</file>

<file path=ppt/slides/_rels/slide9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png"/><Relationship Id="rId7" Type="http://schemas.openxmlformats.org/officeDocument/2006/relationships/image" Target="../media/image6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6.png"/><Relationship Id="rId4" Type="http://schemas.openxmlformats.org/officeDocument/2006/relationships/image" Target="../media/image5.png"/></Relationships>
</file>

<file path=ppt/slides/_rels/slide9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png"/><Relationship Id="rId7" Type="http://schemas.openxmlformats.org/officeDocument/2006/relationships/image" Target="../media/image6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57.png"/><Relationship Id="rId10" Type="http://schemas.openxmlformats.org/officeDocument/2006/relationships/image" Target="../media/image65.png"/><Relationship Id="rId4" Type="http://schemas.openxmlformats.org/officeDocument/2006/relationships/image" Target="../media/image33.png"/><Relationship Id="rId9" Type="http://schemas.openxmlformats.org/officeDocument/2006/relationships/image" Target="../media/image64.png"/></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8.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20F36B-1165-8106-6531-4A22156AA99D}"/>
              </a:ext>
            </a:extLst>
          </p:cNvPr>
          <p:cNvSpPr txBox="1"/>
          <p:nvPr/>
        </p:nvSpPr>
        <p:spPr>
          <a:xfrm>
            <a:off x="687293" y="7344495"/>
            <a:ext cx="5940612" cy="1506586"/>
          </a:xfrm>
          <a:prstGeom prst="rect">
            <a:avLst/>
          </a:prstGeom>
          <a:noFill/>
        </p:spPr>
        <p:txBody>
          <a:bodyPr rot="0" spcFirstLastPara="0" vertOverflow="overflow" horzOverflow="overflow" vert="horz" wrap="square" lIns="86061" tIns="43031" rIns="86061" bIns="43031" numCol="1" spcCol="0" rtlCol="0" fromWordArt="0" anchor="t" anchorCtr="0" forceAA="0" compatLnSpc="1">
            <a:prstTxWarp prst="textNoShape">
              <a:avLst/>
            </a:prstTxWarp>
            <a:spAutoFit/>
          </a:bodyPr>
          <a:lstStyle/>
          <a:p>
            <a:pPr defTabSz="860633">
              <a:defRPr/>
            </a:pPr>
            <a:r>
              <a:rPr lang="en-US" sz="1318" i="1" dirty="0">
                <a:solidFill>
                  <a:prstClr val="black"/>
                </a:solidFill>
                <a:latin typeface="Calibri"/>
                <a:ea typeface="Open Sans"/>
                <a:cs typeface="Open Sans"/>
              </a:rPr>
              <a:t>Disclaimer: These materials were created using funding from the Provincial Community Stroke Rehabilitation Initiative and crafted by Aran Oberle, Speech Language Pathologist, with input from regional rehab programs. They are not meant to replace professional expertise. Readers should seek advice from a qualified healthcare provider for any concerns. The content of this PowerPoint can be adjusted to suit the needs of healthcare professionals. Users are accountable for confirming the accuracy and suitability of the information for their unique situations.</a:t>
            </a:r>
          </a:p>
        </p:txBody>
      </p:sp>
      <p:sp>
        <p:nvSpPr>
          <p:cNvPr id="8" name="TextBox 7">
            <a:extLst>
              <a:ext uri="{FF2B5EF4-FFF2-40B4-BE49-F238E27FC236}">
                <a16:creationId xmlns:a16="http://schemas.microsoft.com/office/drawing/2014/main" id="{F39DB895-8B62-40C9-A32B-E8F6B6FA410A}"/>
              </a:ext>
            </a:extLst>
          </p:cNvPr>
          <p:cNvSpPr txBox="1"/>
          <p:nvPr/>
        </p:nvSpPr>
        <p:spPr>
          <a:xfrm>
            <a:off x="1015999" y="4117262"/>
            <a:ext cx="5283200" cy="2083840"/>
          </a:xfrm>
          <a:prstGeom prst="rect">
            <a:avLst/>
          </a:prstGeom>
          <a:noFill/>
        </p:spPr>
        <p:txBody>
          <a:bodyPr wrap="square">
            <a:spAutoFit/>
          </a:bodyPr>
          <a:lstStyle/>
          <a:p>
            <a:pPr algn="ctr" defTabSz="860633">
              <a:defRPr/>
            </a:pPr>
            <a:r>
              <a:rPr lang="en-US" sz="4400" b="1" dirty="0">
                <a:solidFill>
                  <a:srgbClr val="E7E6E6">
                    <a:lumMod val="10000"/>
                  </a:srgbClr>
                </a:solidFill>
                <a:latin typeface="Calibri"/>
                <a:ea typeface="Open Sans"/>
                <a:cs typeface="Calibri"/>
              </a:rPr>
              <a:t>Medication Summary Handout</a:t>
            </a:r>
          </a:p>
          <a:p>
            <a:pPr algn="ctr" defTabSz="860633">
              <a:defRPr/>
            </a:pPr>
            <a:endParaRPr lang="en-US" sz="1882" dirty="0">
              <a:solidFill>
                <a:srgbClr val="E7E6E6">
                  <a:lumMod val="10000"/>
                </a:srgbClr>
              </a:solidFill>
              <a:latin typeface="Open Sans"/>
              <a:ea typeface="+mn-lt"/>
              <a:cs typeface="Calibri" panose="020F0502020204030204"/>
            </a:endParaRPr>
          </a:p>
          <a:p>
            <a:pPr algn="ctr" defTabSz="860633">
              <a:defRPr/>
            </a:pPr>
            <a:r>
              <a:rPr lang="en-US" sz="2259" b="1" dirty="0">
                <a:solidFill>
                  <a:srgbClr val="E7E6E6">
                    <a:lumMod val="10000"/>
                  </a:srgbClr>
                </a:solidFill>
                <a:latin typeface="Calibri"/>
                <a:ea typeface="+mn-lt"/>
                <a:cs typeface="Calibri" panose="020F0502020204030204"/>
              </a:rPr>
              <a:t>Aphasia-friendly toolkit Nov 2024 </a:t>
            </a:r>
            <a:endParaRPr lang="en-US" sz="2259" b="1" dirty="0">
              <a:solidFill>
                <a:srgbClr val="E7E6E6">
                  <a:lumMod val="10000"/>
                </a:srgbClr>
              </a:solidFill>
              <a:latin typeface="Calibri"/>
              <a:cs typeface="Calibri"/>
            </a:endParaRPr>
          </a:p>
        </p:txBody>
      </p:sp>
      <p:pic>
        <p:nvPicPr>
          <p:cNvPr id="12" name="Graphic 11">
            <a:extLst>
              <a:ext uri="{FF2B5EF4-FFF2-40B4-BE49-F238E27FC236}">
                <a16:creationId xmlns:a16="http://schemas.microsoft.com/office/drawing/2014/main" id="{281D7713-493E-E832-5B32-52AAD6EF66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3631" y="1207611"/>
            <a:ext cx="3507938" cy="1275613"/>
          </a:xfrm>
          <a:prstGeom prst="rect">
            <a:avLst/>
          </a:prstGeom>
        </p:spPr>
      </p:pic>
      <p:sp>
        <p:nvSpPr>
          <p:cNvPr id="3" name="Rectangle 2">
            <a:extLst>
              <a:ext uri="{FF2B5EF4-FFF2-40B4-BE49-F238E27FC236}">
                <a16:creationId xmlns:a16="http://schemas.microsoft.com/office/drawing/2014/main" id="{2615CA48-11DB-489D-DDFF-1FCF87D1D3FC}"/>
              </a:ext>
            </a:extLst>
          </p:cNvPr>
          <p:cNvSpPr/>
          <p:nvPr/>
        </p:nvSpPr>
        <p:spPr>
          <a:xfrm>
            <a:off x="0" y="0"/>
            <a:ext cx="7315200" cy="10058400"/>
          </a:xfrm>
          <a:prstGeom prst="rect">
            <a:avLst/>
          </a:prstGeom>
          <a:noFill/>
          <a:ln w="76200">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60633"/>
            <a:endParaRPr lang="en-CA" sz="1694">
              <a:solidFill>
                <a:prstClr val="white"/>
              </a:solidFill>
              <a:latin typeface="Calibri" panose="020F0502020204030204"/>
            </a:endParaRPr>
          </a:p>
        </p:txBody>
      </p:sp>
    </p:spTree>
    <p:extLst>
      <p:ext uri="{BB962C8B-B14F-4D97-AF65-F5344CB8AC3E}">
        <p14:creationId xmlns:p14="http://schemas.microsoft.com/office/powerpoint/2010/main" val="4199629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B5E44BD3-9D50-EA51-8B1E-F1BC811B2166}"/>
              </a:ext>
            </a:extLst>
          </p:cNvPr>
          <p:cNvGraphicFramePr>
            <a:graphicFrameLocks noGrp="1"/>
          </p:cNvGraphicFramePr>
          <p:nvPr/>
        </p:nvGraphicFramePr>
        <p:xfrm>
          <a:off x="-5278297" y="1767454"/>
          <a:ext cx="2562225" cy="219456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675542062"/>
                    </a:ext>
                  </a:extLst>
                </a:gridCol>
              </a:tblGrid>
              <a:tr h="190500">
                <a:tc>
                  <a:txBody>
                    <a:bodyPr/>
                    <a:lstStyle/>
                    <a:p>
                      <a:pPr algn="ctr" rtl="0" fontAlgn="base"/>
                      <a:r>
                        <a:rPr lang="fr-CA" sz="1400" b="1" i="0">
                          <a:effectLst/>
                          <a:latin typeface="Calibri" panose="020F0502020204030204" pitchFamily="34" charset="0"/>
                        </a:rPr>
                        <a:t>INDAPAMIDE</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HYDROCHLOROTHIAZIDE</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CHLORTHALIDONE</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87937101"/>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high blood pressure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09413764"/>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Dizziness, abnormal electrolytes (blood work monitored), possible gout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77451041"/>
                  </a:ext>
                </a:extLst>
              </a:tr>
            </a:tbl>
          </a:graphicData>
        </a:graphic>
      </p:graphicFrame>
      <p:sp>
        <p:nvSpPr>
          <p:cNvPr id="9" name="TextBox 23">
            <a:extLst>
              <a:ext uri="{FF2B5EF4-FFF2-40B4-BE49-F238E27FC236}">
                <a16:creationId xmlns:a16="http://schemas.microsoft.com/office/drawing/2014/main" id="{ABDA6284-BAA9-7DBA-14FE-D2B8E9AFC3BE}"/>
              </a:ext>
            </a:extLst>
          </p:cNvPr>
          <p:cNvSpPr txBox="1"/>
          <p:nvPr/>
        </p:nvSpPr>
        <p:spPr>
          <a:xfrm>
            <a:off x="734898" y="156361"/>
            <a:ext cx="56928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HYDROCHLOROTHIAZIDE</a:t>
            </a:r>
            <a:endParaRPr lang="en-US" sz="3600"/>
          </a:p>
        </p:txBody>
      </p:sp>
      <p:sp>
        <p:nvSpPr>
          <p:cNvPr id="11" name="TextBox 2">
            <a:extLst>
              <a:ext uri="{FF2B5EF4-FFF2-40B4-BE49-F238E27FC236}">
                <a16:creationId xmlns:a16="http://schemas.microsoft.com/office/drawing/2014/main" id="{3B9C1CA5-2944-5E66-CA05-119134D09D5D}"/>
              </a:ext>
            </a:extLst>
          </p:cNvPr>
          <p:cNvSpPr txBox="1"/>
          <p:nvPr/>
        </p:nvSpPr>
        <p:spPr>
          <a:xfrm>
            <a:off x="433720" y="963409"/>
            <a:ext cx="6308400" cy="79265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sz="2800" dirty="0">
                <a:latin typeface="Century Gothic"/>
                <a:cs typeface="Calibri"/>
              </a:rPr>
              <a:t>For:</a:t>
            </a:r>
            <a:r>
              <a:rPr lang="en-US" sz="2800" b="1" dirty="0">
                <a:latin typeface="Century Gothic"/>
                <a:cs typeface="Calibri"/>
              </a:rPr>
              <a:t> </a:t>
            </a:r>
            <a:r>
              <a:rPr lang="en-US" sz="2800" b="1" u="sng" dirty="0">
                <a:latin typeface="Century Gothic"/>
                <a:cs typeface="Calibri"/>
              </a:rPr>
              <a:t>High Blood Pressure</a:t>
            </a:r>
            <a:endParaRPr lang="en-US" sz="2800" u="sng" dirty="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dirty="0">
                <a:latin typeface="Century Gothic"/>
                <a:cs typeface="Calibri"/>
              </a:rPr>
              <a:t>Possible </a:t>
            </a:r>
            <a:r>
              <a:rPr lang="en-US" sz="2800" b="1" dirty="0">
                <a:latin typeface="Century Gothic"/>
                <a:cs typeface="Calibri"/>
              </a:rPr>
              <a:t>side effects:</a:t>
            </a:r>
          </a:p>
          <a:p>
            <a:pPr marL="1371600" lvl="2" indent="-457200">
              <a:lnSpc>
                <a:spcPct val="150000"/>
              </a:lnSpc>
              <a:buFont typeface="Wingdings"/>
              <a:buChar char="§"/>
            </a:pPr>
            <a:r>
              <a:rPr lang="en-US" sz="2800" b="1" dirty="0">
                <a:latin typeface="Century Gothic"/>
                <a:cs typeface="Calibri"/>
              </a:rPr>
              <a:t>Dizziness</a:t>
            </a:r>
            <a:endParaRPr lang="en-US"/>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Abnormal electrolytes </a:t>
            </a:r>
          </a:p>
          <a:p>
            <a:pPr lvl="2">
              <a:lnSpc>
                <a:spcPct val="150000"/>
              </a:lnSpc>
            </a:pPr>
            <a:r>
              <a:rPr lang="en-US" sz="2800" b="1" dirty="0">
                <a:latin typeface="Century Gothic"/>
                <a:cs typeface="Calibri"/>
              </a:rPr>
              <a:t>     (blood work monitored by _____________)</a:t>
            </a:r>
            <a:endParaRPr lang="en-US" dirty="0"/>
          </a:p>
          <a:p>
            <a:pPr lvl="2">
              <a:lnSpc>
                <a:spcPct val="150000"/>
              </a:lnSpc>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Possible Gout</a:t>
            </a:r>
          </a:p>
          <a:p>
            <a:pPr lvl="2">
              <a:lnSpc>
                <a:spcPct val="200000"/>
              </a:lnSpc>
            </a:pPr>
            <a:r>
              <a:rPr lang="en-US" sz="2800" b="1" dirty="0">
                <a:latin typeface="Century Gothic"/>
                <a:cs typeface="Calibri"/>
              </a:rPr>
              <a:t>     </a:t>
            </a:r>
          </a:p>
        </p:txBody>
      </p:sp>
      <p:pic>
        <p:nvPicPr>
          <p:cNvPr id="13" name="Picture 12">
            <a:extLst>
              <a:ext uri="{FF2B5EF4-FFF2-40B4-BE49-F238E27FC236}">
                <a16:creationId xmlns:a16="http://schemas.microsoft.com/office/drawing/2014/main" id="{D43B7416-59A2-1688-7771-31C36770A6DB}"/>
              </a:ext>
            </a:extLst>
          </p:cNvPr>
          <p:cNvPicPr>
            <a:picLocks noChangeAspect="1"/>
          </p:cNvPicPr>
          <p:nvPr/>
        </p:nvPicPr>
        <p:blipFill>
          <a:blip r:embed="rId3"/>
          <a:stretch>
            <a:fillRect/>
          </a:stretch>
        </p:blipFill>
        <p:spPr>
          <a:xfrm>
            <a:off x="107638" y="82206"/>
            <a:ext cx="935143" cy="949126"/>
          </a:xfrm>
          <a:prstGeom prst="rect">
            <a:avLst/>
          </a:prstGeom>
        </p:spPr>
      </p:pic>
      <p:pic>
        <p:nvPicPr>
          <p:cNvPr id="5" name="Picture 4">
            <a:extLst>
              <a:ext uri="{FF2B5EF4-FFF2-40B4-BE49-F238E27FC236}">
                <a16:creationId xmlns:a16="http://schemas.microsoft.com/office/drawing/2014/main" id="{5ADB0BA6-F8D5-69D7-000B-92BBF7E16E3C}"/>
              </a:ext>
            </a:extLst>
          </p:cNvPr>
          <p:cNvPicPr>
            <a:picLocks noChangeAspect="1"/>
          </p:cNvPicPr>
          <p:nvPr/>
        </p:nvPicPr>
        <p:blipFill>
          <a:blip r:embed="rId4"/>
          <a:stretch>
            <a:fillRect/>
          </a:stretch>
        </p:blipFill>
        <p:spPr>
          <a:xfrm>
            <a:off x="5254650" y="1031286"/>
            <a:ext cx="1402071" cy="1458411"/>
          </a:xfrm>
          <a:prstGeom prst="rect">
            <a:avLst/>
          </a:prstGeom>
        </p:spPr>
      </p:pic>
      <p:pic>
        <p:nvPicPr>
          <p:cNvPr id="37" name="Picture 36">
            <a:extLst>
              <a:ext uri="{FF2B5EF4-FFF2-40B4-BE49-F238E27FC236}">
                <a16:creationId xmlns:a16="http://schemas.microsoft.com/office/drawing/2014/main" id="{37810570-2868-9B97-85EF-9968A9897B00}"/>
              </a:ext>
            </a:extLst>
          </p:cNvPr>
          <p:cNvPicPr>
            <a:picLocks noChangeAspect="1"/>
          </p:cNvPicPr>
          <p:nvPr/>
        </p:nvPicPr>
        <p:blipFill>
          <a:blip r:embed="rId5"/>
          <a:stretch>
            <a:fillRect/>
          </a:stretch>
        </p:blipFill>
        <p:spPr>
          <a:xfrm>
            <a:off x="578293" y="3752796"/>
            <a:ext cx="690115" cy="690115"/>
          </a:xfrm>
          <a:prstGeom prst="rect">
            <a:avLst/>
          </a:prstGeom>
        </p:spPr>
      </p:pic>
      <p:pic>
        <p:nvPicPr>
          <p:cNvPr id="7" name="Picture 6">
            <a:extLst>
              <a:ext uri="{FF2B5EF4-FFF2-40B4-BE49-F238E27FC236}">
                <a16:creationId xmlns:a16="http://schemas.microsoft.com/office/drawing/2014/main" id="{51FFE5C9-66E1-61F3-2136-6409FF69A339}"/>
              </a:ext>
            </a:extLst>
          </p:cNvPr>
          <p:cNvPicPr>
            <a:picLocks noChangeAspect="1"/>
          </p:cNvPicPr>
          <p:nvPr/>
        </p:nvPicPr>
        <p:blipFill>
          <a:blip r:embed="rId6"/>
          <a:stretch>
            <a:fillRect/>
          </a:stretch>
        </p:blipFill>
        <p:spPr>
          <a:xfrm>
            <a:off x="491140" y="7350380"/>
            <a:ext cx="893143" cy="924085"/>
          </a:xfrm>
          <a:prstGeom prst="rect">
            <a:avLst/>
          </a:prstGeom>
        </p:spPr>
      </p:pic>
      <p:pic>
        <p:nvPicPr>
          <p:cNvPr id="14" name="Picture 13">
            <a:extLst>
              <a:ext uri="{FF2B5EF4-FFF2-40B4-BE49-F238E27FC236}">
                <a16:creationId xmlns:a16="http://schemas.microsoft.com/office/drawing/2014/main" id="{6F87F8AC-D83D-0F6C-CE13-D86C717832F1}"/>
              </a:ext>
            </a:extLst>
          </p:cNvPr>
          <p:cNvPicPr>
            <a:picLocks noChangeAspect="1"/>
          </p:cNvPicPr>
          <p:nvPr/>
        </p:nvPicPr>
        <p:blipFill>
          <a:blip r:embed="rId7"/>
          <a:stretch>
            <a:fillRect/>
          </a:stretch>
        </p:blipFill>
        <p:spPr>
          <a:xfrm>
            <a:off x="432093" y="5000611"/>
            <a:ext cx="984393" cy="1000170"/>
          </a:xfrm>
          <a:prstGeom prst="rect">
            <a:avLst/>
          </a:prstGeom>
        </p:spPr>
      </p:pic>
    </p:spTree>
    <p:extLst>
      <p:ext uri="{BB962C8B-B14F-4D97-AF65-F5344CB8AC3E}">
        <p14:creationId xmlns:p14="http://schemas.microsoft.com/office/powerpoint/2010/main" val="7447764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0B0CF776-75CB-6CBC-437A-D0A9AEBBEAAF}"/>
              </a:ext>
            </a:extLst>
          </p:cNvPr>
          <p:cNvGraphicFramePr>
            <a:graphicFrameLocks noGrp="1"/>
          </p:cNvGraphicFramePr>
          <p:nvPr/>
        </p:nvGraphicFramePr>
        <p:xfrm>
          <a:off x="-3707722" y="3523977"/>
          <a:ext cx="2562225" cy="134112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263713825"/>
                    </a:ext>
                  </a:extLst>
                </a:gridCol>
              </a:tblGrid>
              <a:tr h="190500">
                <a:tc>
                  <a:txBody>
                    <a:bodyPr/>
                    <a:lstStyle/>
                    <a:p>
                      <a:pPr algn="ctr" rtl="0" fontAlgn="base"/>
                      <a:r>
                        <a:rPr lang="fr-CA" sz="1400" b="1" i="0">
                          <a:effectLst/>
                          <a:latin typeface="Calibri" panose="020F0502020204030204" pitchFamily="34" charset="0"/>
                        </a:rPr>
                        <a:t>TAMSULOSIN</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83904150"/>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Bladder control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95082281"/>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Dizziness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84953556"/>
                  </a:ext>
                </a:extLst>
              </a:tr>
            </a:tbl>
          </a:graphicData>
        </a:graphic>
      </p:graphicFrame>
      <p:sp>
        <p:nvSpPr>
          <p:cNvPr id="9" name="TextBox 23">
            <a:extLst>
              <a:ext uri="{FF2B5EF4-FFF2-40B4-BE49-F238E27FC236}">
                <a16:creationId xmlns:a16="http://schemas.microsoft.com/office/drawing/2014/main" id="{AFAB2E6D-E3AE-A2FC-627F-80DB16AC35E3}"/>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TAMSULOSIN</a:t>
            </a:r>
            <a:endParaRPr lang="en-US" sz="3600"/>
          </a:p>
        </p:txBody>
      </p:sp>
      <p:sp>
        <p:nvSpPr>
          <p:cNvPr id="11" name="TextBox 2">
            <a:extLst>
              <a:ext uri="{FF2B5EF4-FFF2-40B4-BE49-F238E27FC236}">
                <a16:creationId xmlns:a16="http://schemas.microsoft.com/office/drawing/2014/main" id="{F8A97199-B577-DB84-1FEA-16F4FC2F0106}"/>
              </a:ext>
            </a:extLst>
          </p:cNvPr>
          <p:cNvSpPr txBox="1"/>
          <p:nvPr/>
        </p:nvSpPr>
        <p:spPr>
          <a:xfrm>
            <a:off x="887482" y="1664198"/>
            <a:ext cx="5942594" cy="598753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Pour: </a:t>
            </a:r>
            <a:r>
              <a:rPr lang="en-US" sz="2800" b="1" dirty="0">
                <a:latin typeface="Century Gothic"/>
                <a:cs typeface="Calibri"/>
              </a:rPr>
              <a:t> </a:t>
            </a:r>
            <a:r>
              <a:rPr lang="en-US" sz="2800" b="1" u="sng" dirty="0">
                <a:latin typeface="Century Gothic"/>
                <a:ea typeface="+mn-lt"/>
                <a:cs typeface="Calibri"/>
              </a:rPr>
              <a:t>Contrôle</a:t>
            </a:r>
            <a:r>
              <a:rPr lang="en-US" sz="2800" b="1" u="sng" dirty="0">
                <a:latin typeface="Century Gothic"/>
                <a:ea typeface="+mn-lt"/>
                <a:cs typeface="+mn-lt"/>
              </a:rPr>
              <a:t> de la Vessie</a:t>
            </a:r>
            <a:endParaRPr lang="en-US" sz="2800" b="1" u="sng" dirty="0">
              <a:latin typeface="Century Gothic"/>
              <a:cs typeface="Calibri"/>
            </a:endParaRPr>
          </a:p>
          <a:p>
            <a:pPr>
              <a:lnSpc>
                <a:spcPct val="200000"/>
              </a:lnSpc>
            </a:pPr>
            <a:endParaRPr lang="en-US" sz="2800" b="1">
              <a:latin typeface="Century Gothic"/>
              <a:cs typeface="Calibri"/>
            </a:endParaRPr>
          </a:p>
          <a:p>
            <a:r>
              <a:rPr lang="en-US" sz="2800" b="1" dirty="0" err="1">
                <a:latin typeface="Century Gothic"/>
                <a:cs typeface="Calibri"/>
              </a:rPr>
              <a:t>Effets</a:t>
            </a:r>
            <a:r>
              <a:rPr lang="en-US" sz="2800" b="1" dirty="0">
                <a:latin typeface="Century Gothic"/>
                <a:cs typeface="Calibri"/>
              </a:rPr>
              <a:t> </a:t>
            </a:r>
            <a:r>
              <a:rPr lang="en-US" sz="2800" b="1" dirty="0" err="1">
                <a:latin typeface="Century Gothic"/>
                <a:cs typeface="Calibri"/>
              </a:rPr>
              <a:t>secondaires</a:t>
            </a:r>
            <a:r>
              <a:rPr lang="en-US" sz="2800" dirty="0">
                <a:latin typeface="Century Gothic"/>
                <a:cs typeface="Calibri"/>
              </a:rPr>
              <a:t> possibles</a:t>
            </a:r>
            <a:r>
              <a:rPr lang="en-US" sz="2800" b="1" dirty="0">
                <a:latin typeface="Century Gothic"/>
                <a:cs typeface="Calibri"/>
              </a:rPr>
              <a:t>:</a:t>
            </a:r>
            <a:endParaRPr lang="en-US" sz="2800" dirty="0">
              <a:latin typeface="Century Gothic"/>
              <a:cs typeface="Calibri"/>
            </a:endParaRPr>
          </a:p>
          <a:p>
            <a:endParaRPr lang="en-US" sz="2800" b="1">
              <a:latin typeface="Century Gothic"/>
              <a:cs typeface="Calibri"/>
            </a:endParaRPr>
          </a:p>
          <a:p>
            <a:pPr marL="1371600" lvl="2" indent="-457200">
              <a:lnSpc>
                <a:spcPct val="200000"/>
              </a:lnSpc>
              <a:buFont typeface="Wingdings"/>
              <a:buChar char="§"/>
            </a:pPr>
            <a:r>
              <a:rPr lang="en-US" sz="2800" b="1" err="1">
                <a:latin typeface="Century Gothic"/>
                <a:cs typeface="Calibri"/>
              </a:rPr>
              <a:t>Vertiges</a:t>
            </a:r>
            <a:endParaRPr lang="en-US" sz="2800" b="1" dirty="0">
              <a:latin typeface="Century Gothic"/>
              <a:cs typeface="Calibri"/>
            </a:endParaRPr>
          </a:p>
          <a:p>
            <a:pPr marL="1371600" lvl="2" indent="-457200">
              <a:lnSpc>
                <a:spcPct val="200000"/>
              </a:lnSpc>
              <a:buFont typeface="Wingdings"/>
              <a:buChar char="§"/>
            </a:pPr>
            <a:endParaRPr lang="en-US" sz="2800" b="1" dirty="0">
              <a:latin typeface="Century Gothic"/>
              <a:cs typeface="Calibri"/>
            </a:endParaRPr>
          </a:p>
          <a:p>
            <a:pPr marL="1371600" lvl="2" indent="-457200">
              <a:lnSpc>
                <a:spcPct val="200000"/>
              </a:lnSpc>
              <a:buFont typeface="Wingdings"/>
              <a:buChar char="§"/>
            </a:pPr>
            <a:r>
              <a:rPr lang="en-US" sz="2800" b="1" dirty="0" err="1">
                <a:latin typeface="Century Gothic"/>
                <a:cs typeface="Calibri"/>
              </a:rPr>
              <a:t>Dysfonction</a:t>
            </a:r>
            <a:r>
              <a:rPr lang="en-US" sz="2800" b="1" dirty="0">
                <a:latin typeface="Century Gothic"/>
                <a:cs typeface="Calibri"/>
              </a:rPr>
              <a:t> </a:t>
            </a:r>
            <a:r>
              <a:rPr lang="en-US" sz="2800" b="1" dirty="0" err="1">
                <a:latin typeface="Century Gothic"/>
                <a:cs typeface="Calibri"/>
              </a:rPr>
              <a:t>sexuelle</a:t>
            </a:r>
          </a:p>
        </p:txBody>
      </p:sp>
      <p:pic>
        <p:nvPicPr>
          <p:cNvPr id="13" name="Picture 12">
            <a:extLst>
              <a:ext uri="{FF2B5EF4-FFF2-40B4-BE49-F238E27FC236}">
                <a16:creationId xmlns:a16="http://schemas.microsoft.com/office/drawing/2014/main" id="{3550A478-492A-6796-9EFD-F57DDE35BD7F}"/>
              </a:ext>
            </a:extLst>
          </p:cNvPr>
          <p:cNvPicPr>
            <a:picLocks noChangeAspect="1"/>
          </p:cNvPicPr>
          <p:nvPr/>
        </p:nvPicPr>
        <p:blipFill>
          <a:blip r:embed="rId3"/>
          <a:stretch>
            <a:fillRect/>
          </a:stretch>
        </p:blipFill>
        <p:spPr>
          <a:xfrm>
            <a:off x="891409" y="13501"/>
            <a:ext cx="935143" cy="949126"/>
          </a:xfrm>
          <a:prstGeom prst="rect">
            <a:avLst/>
          </a:prstGeom>
        </p:spPr>
      </p:pic>
      <p:pic>
        <p:nvPicPr>
          <p:cNvPr id="37" name="Picture 36">
            <a:extLst>
              <a:ext uri="{FF2B5EF4-FFF2-40B4-BE49-F238E27FC236}">
                <a16:creationId xmlns:a16="http://schemas.microsoft.com/office/drawing/2014/main" id="{ABBB63CD-E48F-E775-D97F-6C85847CB498}"/>
              </a:ext>
            </a:extLst>
          </p:cNvPr>
          <p:cNvPicPr>
            <a:picLocks noChangeAspect="1"/>
          </p:cNvPicPr>
          <p:nvPr/>
        </p:nvPicPr>
        <p:blipFill>
          <a:blip r:embed="rId4"/>
          <a:stretch>
            <a:fillRect/>
          </a:stretch>
        </p:blipFill>
        <p:spPr>
          <a:xfrm>
            <a:off x="1049854" y="5033081"/>
            <a:ext cx="1073213" cy="1100101"/>
          </a:xfrm>
          <a:prstGeom prst="rect">
            <a:avLst/>
          </a:prstGeom>
        </p:spPr>
      </p:pic>
      <p:pic>
        <p:nvPicPr>
          <p:cNvPr id="10" name="Picture 9">
            <a:extLst>
              <a:ext uri="{FF2B5EF4-FFF2-40B4-BE49-F238E27FC236}">
                <a16:creationId xmlns:a16="http://schemas.microsoft.com/office/drawing/2014/main" id="{080F1896-401A-57C5-492D-451F8316846F}"/>
              </a:ext>
            </a:extLst>
          </p:cNvPr>
          <p:cNvPicPr>
            <a:picLocks noChangeAspect="1"/>
          </p:cNvPicPr>
          <p:nvPr/>
        </p:nvPicPr>
        <p:blipFill>
          <a:blip r:embed="rId5"/>
          <a:stretch>
            <a:fillRect/>
          </a:stretch>
        </p:blipFill>
        <p:spPr>
          <a:xfrm>
            <a:off x="3663755" y="1473817"/>
            <a:ext cx="1395016" cy="1258858"/>
          </a:xfrm>
          <a:prstGeom prst="rect">
            <a:avLst/>
          </a:prstGeom>
        </p:spPr>
      </p:pic>
      <p:pic>
        <p:nvPicPr>
          <p:cNvPr id="14" name="Picture 13">
            <a:extLst>
              <a:ext uri="{FF2B5EF4-FFF2-40B4-BE49-F238E27FC236}">
                <a16:creationId xmlns:a16="http://schemas.microsoft.com/office/drawing/2014/main" id="{25A4758D-E669-72EC-ED6E-AA1CECD4596C}"/>
              </a:ext>
            </a:extLst>
          </p:cNvPr>
          <p:cNvPicPr>
            <a:picLocks noChangeAspect="1"/>
          </p:cNvPicPr>
          <p:nvPr/>
        </p:nvPicPr>
        <p:blipFill>
          <a:blip r:embed="rId6"/>
          <a:stretch>
            <a:fillRect/>
          </a:stretch>
        </p:blipFill>
        <p:spPr>
          <a:xfrm>
            <a:off x="4727807" y="1174516"/>
            <a:ext cx="862727" cy="863217"/>
          </a:xfrm>
          <a:prstGeom prst="rect">
            <a:avLst/>
          </a:prstGeom>
        </p:spPr>
      </p:pic>
      <p:sp>
        <p:nvSpPr>
          <p:cNvPr id="5" name="TextBox 4">
            <a:extLst>
              <a:ext uri="{FF2B5EF4-FFF2-40B4-BE49-F238E27FC236}">
                <a16:creationId xmlns:a16="http://schemas.microsoft.com/office/drawing/2014/main" id="{2F223C1E-7F58-4451-F942-1D20FEBE7059}"/>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pic>
        <p:nvPicPr>
          <p:cNvPr id="6" name="Picture 5">
            <a:extLst>
              <a:ext uri="{FF2B5EF4-FFF2-40B4-BE49-F238E27FC236}">
                <a16:creationId xmlns:a16="http://schemas.microsoft.com/office/drawing/2014/main" id="{3E335D89-D7D4-C6B7-02DD-9833AC728380}"/>
              </a:ext>
            </a:extLst>
          </p:cNvPr>
          <p:cNvPicPr>
            <a:picLocks noChangeAspect="1"/>
          </p:cNvPicPr>
          <p:nvPr/>
        </p:nvPicPr>
        <p:blipFill>
          <a:blip r:embed="rId7"/>
          <a:stretch>
            <a:fillRect/>
          </a:stretch>
        </p:blipFill>
        <p:spPr>
          <a:xfrm>
            <a:off x="1065998" y="6998067"/>
            <a:ext cx="666306" cy="680336"/>
          </a:xfrm>
          <a:prstGeom prst="rect">
            <a:avLst/>
          </a:prstGeom>
        </p:spPr>
      </p:pic>
      <p:pic>
        <p:nvPicPr>
          <p:cNvPr id="7" name="Picture 6">
            <a:extLst>
              <a:ext uri="{FF2B5EF4-FFF2-40B4-BE49-F238E27FC236}">
                <a16:creationId xmlns:a16="http://schemas.microsoft.com/office/drawing/2014/main" id="{67C03892-A40F-3CB2-F956-E4601CA8A16F}"/>
              </a:ext>
            </a:extLst>
          </p:cNvPr>
          <p:cNvPicPr>
            <a:picLocks noChangeAspect="1"/>
          </p:cNvPicPr>
          <p:nvPr/>
        </p:nvPicPr>
        <p:blipFill>
          <a:blip r:embed="rId8"/>
          <a:stretch>
            <a:fillRect/>
          </a:stretch>
        </p:blipFill>
        <p:spPr>
          <a:xfrm>
            <a:off x="201336" y="7119257"/>
            <a:ext cx="680881" cy="667793"/>
          </a:xfrm>
          <a:prstGeom prst="rect">
            <a:avLst/>
          </a:prstGeom>
        </p:spPr>
      </p:pic>
    </p:spTree>
    <p:extLst>
      <p:ext uri="{BB962C8B-B14F-4D97-AF65-F5344CB8AC3E}">
        <p14:creationId xmlns:p14="http://schemas.microsoft.com/office/powerpoint/2010/main" val="38120986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a:extLst>
              <a:ext uri="{FF2B5EF4-FFF2-40B4-BE49-F238E27FC236}">
                <a16:creationId xmlns:a16="http://schemas.microsoft.com/office/drawing/2014/main" id="{41B464F5-88BE-7506-24E6-865660468169}"/>
              </a:ext>
            </a:extLst>
          </p:cNvPr>
          <p:cNvSpPr txBox="1"/>
          <p:nvPr/>
        </p:nvSpPr>
        <p:spPr>
          <a:xfrm>
            <a:off x="176095" y="482437"/>
            <a:ext cx="7473825" cy="1019291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Pour: </a:t>
            </a:r>
            <a:r>
              <a:rPr lang="en-US" sz="2800" b="1" dirty="0">
                <a:latin typeface="Century Gothic"/>
                <a:cs typeface="Calibri"/>
              </a:rPr>
              <a:t> </a:t>
            </a:r>
            <a:r>
              <a:rPr lang="en-US" sz="2800" b="1" dirty="0" err="1">
                <a:latin typeface="Century Gothic"/>
                <a:cs typeface="Calibri"/>
              </a:rPr>
              <a:t>Spasticit</a:t>
            </a:r>
            <a:r>
              <a:rPr lang="en-US" sz="2800" b="1" u="sng" dirty="0" err="1">
                <a:latin typeface="Century Gothic"/>
                <a:cs typeface="Calibri"/>
              </a:rPr>
              <a:t>é</a:t>
            </a:r>
            <a:endParaRPr lang="en-US" sz="2800" b="1" u="sng">
              <a:latin typeface="Century Gothic"/>
              <a:cs typeface="Calibri"/>
            </a:endParaRPr>
          </a:p>
          <a:p>
            <a:pPr>
              <a:lnSpc>
                <a:spcPct val="200000"/>
              </a:lnSpc>
            </a:pPr>
            <a:endParaRPr lang="en-US" sz="2800" b="1">
              <a:latin typeface="Century Gothic"/>
              <a:cs typeface="Calibri"/>
            </a:endParaRPr>
          </a:p>
          <a:p>
            <a:r>
              <a:rPr lang="en-US" sz="2800" b="1" dirty="0" err="1">
                <a:latin typeface="Century Gothic"/>
                <a:cs typeface="Calibri"/>
              </a:rPr>
              <a:t>Effets</a:t>
            </a:r>
            <a:r>
              <a:rPr lang="en-US" sz="2800" b="1" dirty="0">
                <a:latin typeface="Century Gothic"/>
                <a:cs typeface="Calibri"/>
              </a:rPr>
              <a:t> </a:t>
            </a:r>
            <a:r>
              <a:rPr lang="en-US" sz="2800" b="1" dirty="0" err="1">
                <a:latin typeface="Century Gothic"/>
                <a:cs typeface="Calibri"/>
              </a:rPr>
              <a:t>secondaires</a:t>
            </a:r>
            <a:r>
              <a:rPr lang="en-US" sz="2800" dirty="0">
                <a:latin typeface="Century Gothic"/>
                <a:cs typeface="Calibri"/>
              </a:rPr>
              <a:t> possibles</a:t>
            </a:r>
            <a:r>
              <a:rPr lang="en-US" sz="2800" b="1" dirty="0">
                <a:latin typeface="Century Gothic"/>
                <a:cs typeface="Calibri"/>
              </a:rPr>
              <a:t>:</a:t>
            </a:r>
            <a:endParaRPr lang="en-US" sz="2800" dirty="0">
              <a:latin typeface="Century Gothic"/>
              <a:cs typeface="Calibri"/>
            </a:endParaRPr>
          </a:p>
          <a:p>
            <a:endParaRPr lang="en-US" sz="2800" b="1" dirty="0">
              <a:latin typeface="Century Gothic"/>
              <a:cs typeface="Calibri"/>
            </a:endParaRPr>
          </a:p>
          <a:p>
            <a:pPr marL="1371600" lvl="2" indent="-457200">
              <a:lnSpc>
                <a:spcPct val="200000"/>
              </a:lnSpc>
              <a:buFont typeface="Wingdings"/>
              <a:buChar char="§"/>
            </a:pPr>
            <a:r>
              <a:rPr lang="en-US" sz="2400" b="1" dirty="0">
                <a:latin typeface="Century Gothic"/>
                <a:cs typeface="Calibri"/>
              </a:rPr>
              <a:t>Irritation</a:t>
            </a:r>
          </a:p>
          <a:p>
            <a:pPr marL="1371600" lvl="2" indent="-457200">
              <a:lnSpc>
                <a:spcPct val="200000"/>
              </a:lnSpc>
              <a:buFont typeface="Wingdings"/>
              <a:buChar char="§"/>
            </a:pPr>
            <a:endParaRPr lang="en-US" sz="800" b="1" dirty="0">
              <a:latin typeface="Century Gothic"/>
              <a:cs typeface="Calibri"/>
            </a:endParaRPr>
          </a:p>
          <a:p>
            <a:pPr marL="1371600" lvl="2" indent="-457200">
              <a:lnSpc>
                <a:spcPct val="200000"/>
              </a:lnSpc>
              <a:buFont typeface="Wingdings"/>
              <a:buChar char="§"/>
            </a:pPr>
            <a:r>
              <a:rPr lang="en-US" sz="2400" b="1" dirty="0" err="1">
                <a:latin typeface="Century Gothic"/>
                <a:cs typeface="Calibri"/>
              </a:rPr>
              <a:t>Douleur</a:t>
            </a:r>
            <a:endParaRPr lang="en-US" sz="2400" b="1" dirty="0">
              <a:latin typeface="Century Gothic"/>
              <a:cs typeface="Calibri"/>
            </a:endParaRPr>
          </a:p>
          <a:p>
            <a:pPr marL="1371600" lvl="2" indent="-457200">
              <a:lnSpc>
                <a:spcPct val="200000"/>
              </a:lnSpc>
              <a:buFont typeface="Wingdings"/>
              <a:buChar char="§"/>
            </a:pPr>
            <a:endParaRPr lang="en-US" sz="800" b="1" dirty="0">
              <a:latin typeface="Century Gothic"/>
              <a:cs typeface="Calibri"/>
            </a:endParaRPr>
          </a:p>
          <a:p>
            <a:pPr marL="1371600" lvl="2" indent="-457200">
              <a:lnSpc>
                <a:spcPct val="200000"/>
              </a:lnSpc>
              <a:buFont typeface="Wingdings"/>
              <a:buChar char="§"/>
            </a:pPr>
            <a:r>
              <a:rPr lang="en-US" sz="2400" b="1" dirty="0" err="1">
                <a:latin typeface="Century Gothic"/>
                <a:cs typeface="Calibri"/>
              </a:rPr>
              <a:t>Gonflement</a:t>
            </a:r>
            <a:r>
              <a:rPr lang="en-US" sz="2400" b="1" dirty="0">
                <a:latin typeface="Century Gothic"/>
                <a:cs typeface="Calibri"/>
              </a:rPr>
              <a:t> / Contusion</a:t>
            </a:r>
          </a:p>
          <a:p>
            <a:pPr marL="1371600" lvl="2" indent="-457200">
              <a:lnSpc>
                <a:spcPct val="200000"/>
              </a:lnSpc>
              <a:buFont typeface="Wingdings"/>
              <a:buChar char="§"/>
            </a:pPr>
            <a:endParaRPr lang="en-US" sz="800" b="1" dirty="0">
              <a:latin typeface="Century Gothic"/>
              <a:cs typeface="Calibri"/>
            </a:endParaRPr>
          </a:p>
          <a:p>
            <a:pPr marL="1371600" lvl="2" indent="-457200">
              <a:lnSpc>
                <a:spcPct val="200000"/>
              </a:lnSpc>
              <a:buFont typeface="Wingdings"/>
              <a:buChar char="§"/>
            </a:pPr>
            <a:r>
              <a:rPr lang="en-US" sz="2200" b="1" dirty="0" err="1">
                <a:latin typeface="Century Gothic"/>
                <a:cs typeface="Calibri"/>
              </a:rPr>
              <a:t>Difficulté</a:t>
            </a:r>
            <a:r>
              <a:rPr lang="en-US" sz="2200" b="1" dirty="0">
                <a:latin typeface="Century Gothic"/>
                <a:cs typeface="Calibri"/>
              </a:rPr>
              <a:t> à </a:t>
            </a:r>
            <a:r>
              <a:rPr lang="en-US" sz="2200" b="1" dirty="0" err="1">
                <a:latin typeface="Century Gothic"/>
                <a:cs typeface="Calibri"/>
              </a:rPr>
              <a:t>respirer</a:t>
            </a:r>
            <a:r>
              <a:rPr lang="en-US" sz="2200" b="1" dirty="0">
                <a:latin typeface="Century Gothic"/>
                <a:cs typeface="Calibri"/>
              </a:rPr>
              <a:t> / à </a:t>
            </a:r>
            <a:r>
              <a:rPr lang="en-US" sz="2200" b="1" dirty="0" err="1">
                <a:latin typeface="Century Gothic"/>
                <a:cs typeface="Calibri"/>
              </a:rPr>
              <a:t>avaler</a:t>
            </a:r>
            <a:r>
              <a:rPr lang="en-US" sz="2200" b="1" dirty="0">
                <a:latin typeface="Century Gothic"/>
                <a:cs typeface="Calibri"/>
              </a:rPr>
              <a:t> /à </a:t>
            </a:r>
            <a:r>
              <a:rPr lang="en-US" sz="2200" b="1" dirty="0" err="1">
                <a:latin typeface="Century Gothic"/>
                <a:cs typeface="Calibri"/>
              </a:rPr>
              <a:t>parler</a:t>
            </a:r>
            <a:endParaRPr lang="en-US" sz="2200" b="1" dirty="0">
              <a:latin typeface="Century Gothic"/>
              <a:cs typeface="Calibri"/>
            </a:endParaRPr>
          </a:p>
          <a:p>
            <a:pPr marL="1371600" lvl="2" indent="-457200">
              <a:lnSpc>
                <a:spcPct val="200000"/>
              </a:lnSpc>
              <a:buFont typeface="Wingdings"/>
              <a:buChar char="§"/>
            </a:pPr>
            <a:endParaRPr lang="en-US" sz="800" b="1" dirty="0">
              <a:latin typeface="Century Gothic"/>
              <a:cs typeface="Calibri"/>
            </a:endParaRPr>
          </a:p>
          <a:p>
            <a:pPr marL="1371600" lvl="2" indent="-457200">
              <a:lnSpc>
                <a:spcPct val="200000"/>
              </a:lnSpc>
              <a:buFont typeface="Wingdings"/>
              <a:buChar char="§"/>
            </a:pPr>
            <a:r>
              <a:rPr lang="en-US" sz="2400" b="1" err="1">
                <a:latin typeface="Century Gothic"/>
                <a:cs typeface="Calibri"/>
              </a:rPr>
              <a:t>Difficulté</a:t>
            </a:r>
            <a:r>
              <a:rPr lang="en-US" sz="2400" b="1" dirty="0">
                <a:latin typeface="Century Gothic"/>
                <a:cs typeface="Calibri"/>
              </a:rPr>
              <a:t> à </a:t>
            </a:r>
            <a:r>
              <a:rPr lang="en-US" sz="2400" b="1" err="1">
                <a:latin typeface="Century Gothic"/>
                <a:cs typeface="Calibri"/>
              </a:rPr>
              <a:t>uriner</a:t>
            </a:r>
            <a:endParaRPr lang="en-US" sz="2400" b="1" dirty="0" err="1">
              <a:latin typeface="Century Gothic"/>
              <a:cs typeface="Calibri"/>
            </a:endParaRPr>
          </a:p>
          <a:p>
            <a:pPr marL="1371600" lvl="2" indent="-457200">
              <a:lnSpc>
                <a:spcPct val="200000"/>
              </a:lnSpc>
              <a:buFont typeface="Wingdings"/>
              <a:buChar char="§"/>
            </a:pPr>
            <a:endParaRPr lang="en-US" sz="2400" b="1" dirty="0">
              <a:latin typeface="Century Gothic"/>
              <a:cs typeface="Calibri"/>
            </a:endParaRPr>
          </a:p>
          <a:p>
            <a:pPr marL="1371600" lvl="2" indent="-457200">
              <a:lnSpc>
                <a:spcPct val="200000"/>
              </a:lnSpc>
              <a:buFont typeface="Wingdings"/>
              <a:buChar char="§"/>
            </a:pPr>
            <a:r>
              <a:rPr lang="en-US" sz="2200" b="1" err="1">
                <a:latin typeface="Aptos"/>
                <a:cs typeface="Calibri"/>
              </a:rPr>
              <a:t>Peut</a:t>
            </a:r>
            <a:r>
              <a:rPr lang="en-US" sz="2200" b="1" dirty="0">
                <a:ea typeface="+mn-lt"/>
                <a:cs typeface="+mn-lt"/>
              </a:rPr>
              <a:t> se </a:t>
            </a:r>
            <a:r>
              <a:rPr lang="en-US" sz="2200" b="1" err="1">
                <a:ea typeface="+mn-lt"/>
                <a:cs typeface="+mn-lt"/>
              </a:rPr>
              <a:t>propager</a:t>
            </a:r>
            <a:r>
              <a:rPr lang="en-US" sz="2200" b="1" dirty="0">
                <a:ea typeface="+mn-lt"/>
                <a:cs typeface="+mn-lt"/>
              </a:rPr>
              <a:t> à </a:t>
            </a:r>
            <a:r>
              <a:rPr lang="en-US" sz="2200" b="1" err="1">
                <a:ea typeface="+mn-lt"/>
                <a:cs typeface="+mn-lt"/>
              </a:rPr>
              <a:t>d'autres</a:t>
            </a:r>
            <a:r>
              <a:rPr lang="en-US" sz="2200" b="1" dirty="0">
                <a:ea typeface="+mn-lt"/>
                <a:cs typeface="+mn-lt"/>
              </a:rPr>
              <a:t> parties du corps</a:t>
            </a:r>
            <a:endParaRPr lang="en-US" sz="2200" b="1" dirty="0">
              <a:latin typeface="Century Gothic"/>
              <a:cs typeface="Calibri"/>
            </a:endParaRPr>
          </a:p>
          <a:p>
            <a:pPr marL="1371600" lvl="2" indent="-457200">
              <a:lnSpc>
                <a:spcPct val="200000"/>
              </a:lnSpc>
              <a:buFont typeface="Wingdings"/>
              <a:buChar char="§"/>
            </a:pPr>
            <a:endParaRPr lang="en-US" sz="2400" b="1" dirty="0">
              <a:latin typeface="Century Gothic"/>
              <a:cs typeface="Calibri"/>
            </a:endParaRPr>
          </a:p>
        </p:txBody>
      </p:sp>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sp>
        <p:nvSpPr>
          <p:cNvPr id="5" name="TextBox 23">
            <a:extLst>
              <a:ext uri="{FF2B5EF4-FFF2-40B4-BE49-F238E27FC236}">
                <a16:creationId xmlns:a16="http://schemas.microsoft.com/office/drawing/2014/main" id="{E5C0F6DF-FD5D-B165-9177-DD38772043E6}"/>
              </a:ext>
            </a:extLst>
          </p:cNvPr>
          <p:cNvSpPr txBox="1"/>
          <p:nvPr/>
        </p:nvSpPr>
        <p:spPr>
          <a:xfrm>
            <a:off x="1923015" y="168073"/>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2800" b="1" u="sng" dirty="0">
                <a:latin typeface="Century Gothic"/>
              </a:rPr>
              <a:t>BOTOX</a:t>
            </a:r>
            <a:endParaRPr lang="en-US" dirty="0"/>
          </a:p>
        </p:txBody>
      </p:sp>
      <p:pic>
        <p:nvPicPr>
          <p:cNvPr id="10" name="Picture 9">
            <a:extLst>
              <a:ext uri="{FF2B5EF4-FFF2-40B4-BE49-F238E27FC236}">
                <a16:creationId xmlns:a16="http://schemas.microsoft.com/office/drawing/2014/main" id="{51E94E2E-CC72-3E90-7326-502154E15A9A}"/>
              </a:ext>
            </a:extLst>
          </p:cNvPr>
          <p:cNvPicPr>
            <a:picLocks noChangeAspect="1"/>
          </p:cNvPicPr>
          <p:nvPr/>
        </p:nvPicPr>
        <p:blipFill>
          <a:blip r:embed="rId3"/>
          <a:stretch>
            <a:fillRect/>
          </a:stretch>
        </p:blipFill>
        <p:spPr>
          <a:xfrm>
            <a:off x="1131947" y="-43086"/>
            <a:ext cx="1402070" cy="1458412"/>
          </a:xfrm>
          <a:prstGeom prst="rect">
            <a:avLst/>
          </a:prstGeom>
        </p:spPr>
      </p:pic>
      <p:pic>
        <p:nvPicPr>
          <p:cNvPr id="40" name="Picture 39">
            <a:extLst>
              <a:ext uri="{FF2B5EF4-FFF2-40B4-BE49-F238E27FC236}">
                <a16:creationId xmlns:a16="http://schemas.microsoft.com/office/drawing/2014/main" id="{B7BAA9F3-A449-38AE-A854-692F1D794616}"/>
              </a:ext>
            </a:extLst>
          </p:cNvPr>
          <p:cNvPicPr>
            <a:picLocks noChangeAspect="1"/>
          </p:cNvPicPr>
          <p:nvPr/>
        </p:nvPicPr>
        <p:blipFill>
          <a:blip r:embed="rId4"/>
          <a:stretch>
            <a:fillRect/>
          </a:stretch>
        </p:blipFill>
        <p:spPr>
          <a:xfrm>
            <a:off x="258107" y="4889437"/>
            <a:ext cx="787563" cy="841970"/>
          </a:xfrm>
          <a:prstGeom prst="rect">
            <a:avLst/>
          </a:prstGeom>
        </p:spPr>
      </p:pic>
      <p:pic>
        <p:nvPicPr>
          <p:cNvPr id="93" name="Picture 92">
            <a:extLst>
              <a:ext uri="{FF2B5EF4-FFF2-40B4-BE49-F238E27FC236}">
                <a16:creationId xmlns:a16="http://schemas.microsoft.com/office/drawing/2014/main" id="{8F9D14FD-20FC-8ABD-03AC-9C040507B3C8}"/>
              </a:ext>
            </a:extLst>
          </p:cNvPr>
          <p:cNvPicPr>
            <a:picLocks noChangeAspect="1"/>
          </p:cNvPicPr>
          <p:nvPr/>
        </p:nvPicPr>
        <p:blipFill>
          <a:blip r:embed="rId5"/>
          <a:stretch>
            <a:fillRect/>
          </a:stretch>
        </p:blipFill>
        <p:spPr>
          <a:xfrm>
            <a:off x="318076" y="7803957"/>
            <a:ext cx="1055479" cy="950548"/>
          </a:xfrm>
          <a:prstGeom prst="rect">
            <a:avLst/>
          </a:prstGeom>
        </p:spPr>
      </p:pic>
      <p:pic>
        <p:nvPicPr>
          <p:cNvPr id="95" name="Picture 94">
            <a:extLst>
              <a:ext uri="{FF2B5EF4-FFF2-40B4-BE49-F238E27FC236}">
                <a16:creationId xmlns:a16="http://schemas.microsoft.com/office/drawing/2014/main" id="{C7BDBE32-98A9-91EF-831D-FBE69ECD318E}"/>
              </a:ext>
            </a:extLst>
          </p:cNvPr>
          <p:cNvPicPr>
            <a:picLocks noChangeAspect="1"/>
          </p:cNvPicPr>
          <p:nvPr/>
        </p:nvPicPr>
        <p:blipFill>
          <a:blip r:embed="rId6"/>
          <a:stretch>
            <a:fillRect/>
          </a:stretch>
        </p:blipFill>
        <p:spPr>
          <a:xfrm>
            <a:off x="64469" y="7797177"/>
            <a:ext cx="505218" cy="492211"/>
          </a:xfrm>
          <a:prstGeom prst="rect">
            <a:avLst/>
          </a:prstGeom>
        </p:spPr>
      </p:pic>
      <p:pic>
        <p:nvPicPr>
          <p:cNvPr id="3" name="Picture 2">
            <a:extLst>
              <a:ext uri="{FF2B5EF4-FFF2-40B4-BE49-F238E27FC236}">
                <a16:creationId xmlns:a16="http://schemas.microsoft.com/office/drawing/2014/main" id="{4F19B881-E5A9-3E15-F285-40A3742C816B}"/>
              </a:ext>
            </a:extLst>
          </p:cNvPr>
          <p:cNvPicPr>
            <a:picLocks noChangeAspect="1"/>
          </p:cNvPicPr>
          <p:nvPr/>
        </p:nvPicPr>
        <p:blipFill>
          <a:blip r:embed="rId7"/>
          <a:stretch>
            <a:fillRect/>
          </a:stretch>
        </p:blipFill>
        <p:spPr>
          <a:xfrm>
            <a:off x="3288484" y="1626753"/>
            <a:ext cx="1271466" cy="1245245"/>
          </a:xfrm>
          <a:prstGeom prst="rect">
            <a:avLst/>
          </a:prstGeom>
        </p:spPr>
      </p:pic>
      <p:pic>
        <p:nvPicPr>
          <p:cNvPr id="12" name="Picture 11">
            <a:extLst>
              <a:ext uri="{FF2B5EF4-FFF2-40B4-BE49-F238E27FC236}">
                <a16:creationId xmlns:a16="http://schemas.microsoft.com/office/drawing/2014/main" id="{F08296C3-13BE-8A81-BBEE-00617D4D431A}"/>
              </a:ext>
            </a:extLst>
          </p:cNvPr>
          <p:cNvPicPr>
            <a:picLocks noChangeAspect="1"/>
          </p:cNvPicPr>
          <p:nvPr/>
        </p:nvPicPr>
        <p:blipFill>
          <a:blip r:embed="rId8"/>
          <a:stretch>
            <a:fillRect/>
          </a:stretch>
        </p:blipFill>
        <p:spPr>
          <a:xfrm>
            <a:off x="4281741" y="1895335"/>
            <a:ext cx="895639" cy="882659"/>
          </a:xfrm>
          <a:prstGeom prst="rect">
            <a:avLst/>
          </a:prstGeom>
        </p:spPr>
      </p:pic>
      <p:pic>
        <p:nvPicPr>
          <p:cNvPr id="14" name="Picture 13">
            <a:extLst>
              <a:ext uri="{FF2B5EF4-FFF2-40B4-BE49-F238E27FC236}">
                <a16:creationId xmlns:a16="http://schemas.microsoft.com/office/drawing/2014/main" id="{7B16C490-AF7E-AB9C-D0A3-68C8E90E0042}"/>
              </a:ext>
            </a:extLst>
          </p:cNvPr>
          <p:cNvPicPr>
            <a:picLocks noChangeAspect="1"/>
          </p:cNvPicPr>
          <p:nvPr/>
        </p:nvPicPr>
        <p:blipFill>
          <a:blip r:embed="rId9"/>
          <a:stretch>
            <a:fillRect/>
          </a:stretch>
        </p:blipFill>
        <p:spPr>
          <a:xfrm>
            <a:off x="5355531" y="1761042"/>
            <a:ext cx="1029864" cy="1030381"/>
          </a:xfrm>
          <a:prstGeom prst="rect">
            <a:avLst/>
          </a:prstGeom>
        </p:spPr>
      </p:pic>
      <p:pic>
        <p:nvPicPr>
          <p:cNvPr id="15" name="Picture 14">
            <a:extLst>
              <a:ext uri="{FF2B5EF4-FFF2-40B4-BE49-F238E27FC236}">
                <a16:creationId xmlns:a16="http://schemas.microsoft.com/office/drawing/2014/main" id="{8853FA76-6B55-C78C-8D0A-9780444F4F9D}"/>
              </a:ext>
            </a:extLst>
          </p:cNvPr>
          <p:cNvPicPr>
            <a:picLocks noChangeAspect="1"/>
          </p:cNvPicPr>
          <p:nvPr/>
        </p:nvPicPr>
        <p:blipFill>
          <a:blip r:embed="rId10"/>
          <a:stretch>
            <a:fillRect/>
          </a:stretch>
        </p:blipFill>
        <p:spPr>
          <a:xfrm rot="4440000">
            <a:off x="187913" y="5937496"/>
            <a:ext cx="734571" cy="761797"/>
          </a:xfrm>
          <a:prstGeom prst="rect">
            <a:avLst/>
          </a:prstGeom>
        </p:spPr>
      </p:pic>
      <p:pic>
        <p:nvPicPr>
          <p:cNvPr id="16" name="Picture 15">
            <a:extLst>
              <a:ext uri="{FF2B5EF4-FFF2-40B4-BE49-F238E27FC236}">
                <a16:creationId xmlns:a16="http://schemas.microsoft.com/office/drawing/2014/main" id="{248CB8EF-BBC4-91AA-8033-86B61EF79FE0}"/>
              </a:ext>
            </a:extLst>
          </p:cNvPr>
          <p:cNvPicPr>
            <a:picLocks noChangeAspect="1"/>
          </p:cNvPicPr>
          <p:nvPr/>
        </p:nvPicPr>
        <p:blipFill>
          <a:blip r:embed="rId11"/>
          <a:stretch>
            <a:fillRect/>
          </a:stretch>
        </p:blipFill>
        <p:spPr>
          <a:xfrm>
            <a:off x="281870" y="6796958"/>
            <a:ext cx="734571" cy="761797"/>
          </a:xfrm>
          <a:prstGeom prst="rect">
            <a:avLst/>
          </a:prstGeom>
        </p:spPr>
      </p:pic>
      <p:pic>
        <p:nvPicPr>
          <p:cNvPr id="18" name="Picture 17" descr="Difficulty Swallowing Icon Royalty-Free Images, Stock Photos &amp; Pictures |  Shutterstock">
            <a:extLst>
              <a:ext uri="{FF2B5EF4-FFF2-40B4-BE49-F238E27FC236}">
                <a16:creationId xmlns:a16="http://schemas.microsoft.com/office/drawing/2014/main" id="{966B8274-CDC0-D6F0-70AD-2E4E438A4601}"/>
              </a:ext>
            </a:extLst>
          </p:cNvPr>
          <p:cNvPicPr>
            <a:picLocks noChangeAspect="1"/>
          </p:cNvPicPr>
          <p:nvPr/>
        </p:nvPicPr>
        <p:blipFill>
          <a:blip r:embed="rId12"/>
          <a:srcRect l="21196" t="8288" r="16456" b="15558"/>
          <a:stretch/>
        </p:blipFill>
        <p:spPr>
          <a:xfrm>
            <a:off x="4797821" y="6456623"/>
            <a:ext cx="563564" cy="674387"/>
          </a:xfrm>
          <a:prstGeom prst="rect">
            <a:avLst/>
          </a:prstGeom>
        </p:spPr>
      </p:pic>
      <p:pic>
        <p:nvPicPr>
          <p:cNvPr id="19" name="Picture 18">
            <a:extLst>
              <a:ext uri="{FF2B5EF4-FFF2-40B4-BE49-F238E27FC236}">
                <a16:creationId xmlns:a16="http://schemas.microsoft.com/office/drawing/2014/main" id="{8E0B7201-1072-7294-D152-F303FB78243F}"/>
              </a:ext>
            </a:extLst>
          </p:cNvPr>
          <p:cNvPicPr>
            <a:picLocks noChangeAspect="1"/>
          </p:cNvPicPr>
          <p:nvPr/>
        </p:nvPicPr>
        <p:blipFill>
          <a:blip r:embed="rId13"/>
          <a:stretch>
            <a:fillRect/>
          </a:stretch>
        </p:blipFill>
        <p:spPr>
          <a:xfrm>
            <a:off x="6026650" y="6407514"/>
            <a:ext cx="734571" cy="761797"/>
          </a:xfrm>
          <a:prstGeom prst="rect">
            <a:avLst/>
          </a:prstGeom>
        </p:spPr>
      </p:pic>
      <p:pic>
        <p:nvPicPr>
          <p:cNvPr id="20" name="Picture 19">
            <a:extLst>
              <a:ext uri="{FF2B5EF4-FFF2-40B4-BE49-F238E27FC236}">
                <a16:creationId xmlns:a16="http://schemas.microsoft.com/office/drawing/2014/main" id="{FE1674D4-42B4-112D-4E32-9575F2FC6E24}"/>
              </a:ext>
            </a:extLst>
          </p:cNvPr>
          <p:cNvPicPr>
            <a:picLocks noChangeAspect="1"/>
          </p:cNvPicPr>
          <p:nvPr/>
        </p:nvPicPr>
        <p:blipFill>
          <a:blip r:embed="rId14"/>
          <a:stretch>
            <a:fillRect/>
          </a:stretch>
        </p:blipFill>
        <p:spPr>
          <a:xfrm>
            <a:off x="281869" y="3923129"/>
            <a:ext cx="935907" cy="963234"/>
          </a:xfrm>
          <a:prstGeom prst="rect">
            <a:avLst/>
          </a:prstGeom>
        </p:spPr>
      </p:pic>
      <p:pic>
        <p:nvPicPr>
          <p:cNvPr id="21" name="Picture 20">
            <a:extLst>
              <a:ext uri="{FF2B5EF4-FFF2-40B4-BE49-F238E27FC236}">
                <a16:creationId xmlns:a16="http://schemas.microsoft.com/office/drawing/2014/main" id="{806A540D-5D8E-9ACC-75E1-D9BD41CDA699}"/>
              </a:ext>
            </a:extLst>
          </p:cNvPr>
          <p:cNvPicPr>
            <a:picLocks noChangeAspect="1"/>
          </p:cNvPicPr>
          <p:nvPr/>
        </p:nvPicPr>
        <p:blipFill>
          <a:blip r:embed="rId15"/>
          <a:stretch>
            <a:fillRect/>
          </a:stretch>
        </p:blipFill>
        <p:spPr>
          <a:xfrm>
            <a:off x="3919336" y="162980"/>
            <a:ext cx="1352001" cy="1486969"/>
          </a:xfrm>
          <a:prstGeom prst="rect">
            <a:avLst/>
          </a:prstGeom>
        </p:spPr>
      </p:pic>
      <p:pic>
        <p:nvPicPr>
          <p:cNvPr id="2" name="Picture 1">
            <a:extLst>
              <a:ext uri="{FF2B5EF4-FFF2-40B4-BE49-F238E27FC236}">
                <a16:creationId xmlns:a16="http://schemas.microsoft.com/office/drawing/2014/main" id="{F3CC0F0B-FBFE-4981-1B3F-716E2A334261}"/>
              </a:ext>
            </a:extLst>
          </p:cNvPr>
          <p:cNvPicPr>
            <a:picLocks noChangeAspect="1"/>
          </p:cNvPicPr>
          <p:nvPr/>
        </p:nvPicPr>
        <p:blipFill>
          <a:blip r:embed="rId16"/>
          <a:stretch>
            <a:fillRect/>
          </a:stretch>
        </p:blipFill>
        <p:spPr>
          <a:xfrm>
            <a:off x="4026715" y="5360044"/>
            <a:ext cx="586925" cy="734939"/>
          </a:xfrm>
          <a:prstGeom prst="rect">
            <a:avLst/>
          </a:prstGeom>
        </p:spPr>
      </p:pic>
      <p:pic>
        <p:nvPicPr>
          <p:cNvPr id="8" name="Picture 7">
            <a:extLst>
              <a:ext uri="{FF2B5EF4-FFF2-40B4-BE49-F238E27FC236}">
                <a16:creationId xmlns:a16="http://schemas.microsoft.com/office/drawing/2014/main" id="{0A00C172-37A8-81AC-EE7E-925768C3C8C5}"/>
              </a:ext>
            </a:extLst>
          </p:cNvPr>
          <p:cNvPicPr>
            <a:picLocks noChangeAspect="1"/>
          </p:cNvPicPr>
          <p:nvPr/>
        </p:nvPicPr>
        <p:blipFill>
          <a:blip r:embed="rId17"/>
          <a:stretch>
            <a:fillRect/>
          </a:stretch>
        </p:blipFill>
        <p:spPr>
          <a:xfrm>
            <a:off x="322137" y="9133622"/>
            <a:ext cx="761416" cy="802085"/>
          </a:xfrm>
          <a:prstGeom prst="rect">
            <a:avLst/>
          </a:prstGeom>
        </p:spPr>
      </p:pic>
    </p:spTree>
    <p:extLst>
      <p:ext uri="{BB962C8B-B14F-4D97-AF65-F5344CB8AC3E}">
        <p14:creationId xmlns:p14="http://schemas.microsoft.com/office/powerpoint/2010/main" val="34957318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sp>
        <p:nvSpPr>
          <p:cNvPr id="5" name="TextBox 23">
            <a:extLst>
              <a:ext uri="{FF2B5EF4-FFF2-40B4-BE49-F238E27FC236}">
                <a16:creationId xmlns:a16="http://schemas.microsoft.com/office/drawing/2014/main" id="{E5C0F6DF-FD5D-B165-9177-DD38772043E6}"/>
              </a:ext>
            </a:extLst>
          </p:cNvPr>
          <p:cNvSpPr txBox="1"/>
          <p:nvPr/>
        </p:nvSpPr>
        <p:spPr>
          <a:xfrm>
            <a:off x="2150361" y="234951"/>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2800" b="1" u="sng">
                <a:latin typeface="Century Gothic"/>
              </a:rPr>
              <a:t>M</a:t>
            </a:r>
            <a:r>
              <a:rPr lang="en-US" sz="2800" b="1" u="sng">
                <a:latin typeface="Century Gothic"/>
              </a:rPr>
              <a:t>é</a:t>
            </a:r>
            <a:r>
              <a:rPr lang="en-CA" sz="2800" b="1" u="sng" err="1">
                <a:latin typeface="Century Gothic"/>
              </a:rPr>
              <a:t>dicament</a:t>
            </a:r>
            <a:endParaRPr lang="en-US" err="1"/>
          </a:p>
        </p:txBody>
      </p:sp>
      <p:pic>
        <p:nvPicPr>
          <p:cNvPr id="2" name="Picture 1">
            <a:extLst>
              <a:ext uri="{FF2B5EF4-FFF2-40B4-BE49-F238E27FC236}">
                <a16:creationId xmlns:a16="http://schemas.microsoft.com/office/drawing/2014/main" id="{87E14F16-0D97-8F7D-30D2-A582709E7284}"/>
              </a:ext>
            </a:extLst>
          </p:cNvPr>
          <p:cNvPicPr>
            <a:picLocks noChangeAspect="1"/>
          </p:cNvPicPr>
          <p:nvPr/>
        </p:nvPicPr>
        <p:blipFill>
          <a:blip r:embed="rId3"/>
          <a:stretch>
            <a:fillRect/>
          </a:stretch>
        </p:blipFill>
        <p:spPr>
          <a:xfrm>
            <a:off x="-1040684" y="14324"/>
            <a:ext cx="906843" cy="920011"/>
          </a:xfrm>
          <a:prstGeom prst="rect">
            <a:avLst/>
          </a:prstGeom>
        </p:spPr>
      </p:pic>
      <p:pic>
        <p:nvPicPr>
          <p:cNvPr id="7" name="Picture 6">
            <a:extLst>
              <a:ext uri="{FF2B5EF4-FFF2-40B4-BE49-F238E27FC236}">
                <a16:creationId xmlns:a16="http://schemas.microsoft.com/office/drawing/2014/main" id="{FC80BA0C-8E9C-48D4-0028-E2C76AC5E58D}"/>
              </a:ext>
            </a:extLst>
          </p:cNvPr>
          <p:cNvPicPr>
            <a:picLocks noChangeAspect="1"/>
          </p:cNvPicPr>
          <p:nvPr/>
        </p:nvPicPr>
        <p:blipFill>
          <a:blip r:embed="rId4"/>
          <a:stretch>
            <a:fillRect/>
          </a:stretch>
        </p:blipFill>
        <p:spPr>
          <a:xfrm>
            <a:off x="-2138081" y="250527"/>
            <a:ext cx="369169" cy="369105"/>
          </a:xfrm>
          <a:prstGeom prst="rect">
            <a:avLst/>
          </a:prstGeom>
        </p:spPr>
      </p:pic>
      <p:pic>
        <p:nvPicPr>
          <p:cNvPr id="9" name="Picture 8">
            <a:extLst>
              <a:ext uri="{FF2B5EF4-FFF2-40B4-BE49-F238E27FC236}">
                <a16:creationId xmlns:a16="http://schemas.microsoft.com/office/drawing/2014/main" id="{360A2BFF-CD23-F63C-B21E-989BC493DF91}"/>
              </a:ext>
            </a:extLst>
          </p:cNvPr>
          <p:cNvPicPr>
            <a:picLocks noChangeAspect="1"/>
          </p:cNvPicPr>
          <p:nvPr/>
        </p:nvPicPr>
        <p:blipFill>
          <a:blip r:embed="rId5"/>
          <a:stretch>
            <a:fillRect/>
          </a:stretch>
        </p:blipFill>
        <p:spPr>
          <a:xfrm>
            <a:off x="-1665424" y="19630"/>
            <a:ext cx="680455" cy="680335"/>
          </a:xfrm>
          <a:prstGeom prst="rect">
            <a:avLst/>
          </a:prstGeom>
        </p:spPr>
      </p:pic>
      <p:pic>
        <p:nvPicPr>
          <p:cNvPr id="10" name="Picture 9">
            <a:extLst>
              <a:ext uri="{FF2B5EF4-FFF2-40B4-BE49-F238E27FC236}">
                <a16:creationId xmlns:a16="http://schemas.microsoft.com/office/drawing/2014/main" id="{51E94E2E-CC72-3E90-7326-502154E15A9A}"/>
              </a:ext>
            </a:extLst>
          </p:cNvPr>
          <p:cNvPicPr>
            <a:picLocks noChangeAspect="1"/>
          </p:cNvPicPr>
          <p:nvPr/>
        </p:nvPicPr>
        <p:blipFill>
          <a:blip r:embed="rId6"/>
          <a:stretch>
            <a:fillRect/>
          </a:stretch>
        </p:blipFill>
        <p:spPr>
          <a:xfrm>
            <a:off x="1131947" y="-43086"/>
            <a:ext cx="1402070" cy="1458412"/>
          </a:xfrm>
          <a:prstGeom prst="rect">
            <a:avLst/>
          </a:prstGeom>
        </p:spPr>
      </p:pic>
      <p:pic>
        <p:nvPicPr>
          <p:cNvPr id="26" name="Picture 25">
            <a:extLst>
              <a:ext uri="{FF2B5EF4-FFF2-40B4-BE49-F238E27FC236}">
                <a16:creationId xmlns:a16="http://schemas.microsoft.com/office/drawing/2014/main" id="{8105D707-958B-B513-83E5-B57C4C3BCAA3}"/>
              </a:ext>
            </a:extLst>
          </p:cNvPr>
          <p:cNvPicPr>
            <a:picLocks noChangeAspect="1"/>
          </p:cNvPicPr>
          <p:nvPr/>
        </p:nvPicPr>
        <p:blipFill>
          <a:blip r:embed="rId7"/>
          <a:stretch>
            <a:fillRect/>
          </a:stretch>
        </p:blipFill>
        <p:spPr>
          <a:xfrm>
            <a:off x="-4205123" y="2302276"/>
            <a:ext cx="974346" cy="914632"/>
          </a:xfrm>
          <a:prstGeom prst="rect">
            <a:avLst/>
          </a:prstGeom>
        </p:spPr>
      </p:pic>
      <p:pic>
        <p:nvPicPr>
          <p:cNvPr id="28" name="Picture 27" descr="exhausted Icon 2758313">
            <a:extLst>
              <a:ext uri="{FF2B5EF4-FFF2-40B4-BE49-F238E27FC236}">
                <a16:creationId xmlns:a16="http://schemas.microsoft.com/office/drawing/2014/main" id="{C9941D0D-AC6D-C3F7-99F1-6BB76BEA7BA4}"/>
              </a:ext>
            </a:extLst>
          </p:cNvPr>
          <p:cNvPicPr>
            <a:picLocks noChangeAspect="1"/>
          </p:cNvPicPr>
          <p:nvPr/>
        </p:nvPicPr>
        <p:blipFill>
          <a:blip r:embed="rId8"/>
          <a:stretch>
            <a:fillRect/>
          </a:stretch>
        </p:blipFill>
        <p:spPr>
          <a:xfrm>
            <a:off x="-4133490" y="82487"/>
            <a:ext cx="1133644" cy="1119068"/>
          </a:xfrm>
          <a:prstGeom prst="rect">
            <a:avLst/>
          </a:prstGeom>
        </p:spPr>
      </p:pic>
      <p:pic>
        <p:nvPicPr>
          <p:cNvPr id="30" name="Picture 29">
            <a:extLst>
              <a:ext uri="{FF2B5EF4-FFF2-40B4-BE49-F238E27FC236}">
                <a16:creationId xmlns:a16="http://schemas.microsoft.com/office/drawing/2014/main" id="{796F37BB-4C97-E056-DE67-E67F55FEF878}"/>
              </a:ext>
            </a:extLst>
          </p:cNvPr>
          <p:cNvPicPr>
            <a:picLocks noChangeAspect="1"/>
          </p:cNvPicPr>
          <p:nvPr/>
        </p:nvPicPr>
        <p:blipFill>
          <a:blip r:embed="rId9"/>
          <a:stretch>
            <a:fillRect/>
          </a:stretch>
        </p:blipFill>
        <p:spPr>
          <a:xfrm>
            <a:off x="-4918284" y="5306522"/>
            <a:ext cx="666306" cy="680336"/>
          </a:xfrm>
          <a:prstGeom prst="rect">
            <a:avLst/>
          </a:prstGeom>
        </p:spPr>
      </p:pic>
      <p:pic>
        <p:nvPicPr>
          <p:cNvPr id="32" name="Picture 31">
            <a:extLst>
              <a:ext uri="{FF2B5EF4-FFF2-40B4-BE49-F238E27FC236}">
                <a16:creationId xmlns:a16="http://schemas.microsoft.com/office/drawing/2014/main" id="{77444F61-5825-F9B3-598A-6B8869FD8B59}"/>
              </a:ext>
            </a:extLst>
          </p:cNvPr>
          <p:cNvPicPr>
            <a:picLocks noChangeAspect="1"/>
          </p:cNvPicPr>
          <p:nvPr/>
        </p:nvPicPr>
        <p:blipFill>
          <a:blip r:embed="rId10"/>
          <a:stretch>
            <a:fillRect/>
          </a:stretch>
        </p:blipFill>
        <p:spPr>
          <a:xfrm>
            <a:off x="-5096810" y="1053448"/>
            <a:ext cx="953977" cy="1106686"/>
          </a:xfrm>
          <a:prstGeom prst="rect">
            <a:avLst/>
          </a:prstGeom>
        </p:spPr>
      </p:pic>
      <p:pic>
        <p:nvPicPr>
          <p:cNvPr id="34" name="Picture 33">
            <a:extLst>
              <a:ext uri="{FF2B5EF4-FFF2-40B4-BE49-F238E27FC236}">
                <a16:creationId xmlns:a16="http://schemas.microsoft.com/office/drawing/2014/main" id="{59EA532D-B430-A992-5457-D7B2BFB4EB4D}"/>
              </a:ext>
            </a:extLst>
          </p:cNvPr>
          <p:cNvPicPr>
            <a:picLocks noChangeAspect="1"/>
          </p:cNvPicPr>
          <p:nvPr/>
        </p:nvPicPr>
        <p:blipFill>
          <a:blip r:embed="rId11"/>
          <a:stretch>
            <a:fillRect/>
          </a:stretch>
        </p:blipFill>
        <p:spPr>
          <a:xfrm>
            <a:off x="-4156101" y="3336013"/>
            <a:ext cx="893143" cy="787380"/>
          </a:xfrm>
          <a:prstGeom prst="rect">
            <a:avLst/>
          </a:prstGeom>
        </p:spPr>
      </p:pic>
      <p:sp>
        <p:nvSpPr>
          <p:cNvPr id="38" name="Rectangle: Top Corners Snipped 9">
            <a:extLst>
              <a:ext uri="{FF2B5EF4-FFF2-40B4-BE49-F238E27FC236}">
                <a16:creationId xmlns:a16="http://schemas.microsoft.com/office/drawing/2014/main" id="{10655966-E4CF-9551-CE5D-C90184F73C5B}"/>
              </a:ext>
            </a:extLst>
          </p:cNvPr>
          <p:cNvSpPr/>
          <p:nvPr/>
        </p:nvSpPr>
        <p:spPr>
          <a:xfrm rot="5400000">
            <a:off x="-4621855" y="767444"/>
            <a:ext cx="98399" cy="356039"/>
          </a:xfrm>
          <a:prstGeom prst="flowChartDelay">
            <a:avLst/>
          </a:prstGeom>
          <a:solidFill>
            <a:schemeClr val="tx1">
              <a:lumMod val="75000"/>
              <a:lumOff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B7BAA9F3-A449-38AE-A854-692F1D794616}"/>
              </a:ext>
            </a:extLst>
          </p:cNvPr>
          <p:cNvPicPr>
            <a:picLocks noChangeAspect="1"/>
          </p:cNvPicPr>
          <p:nvPr/>
        </p:nvPicPr>
        <p:blipFill>
          <a:blip r:embed="rId12"/>
          <a:stretch>
            <a:fillRect/>
          </a:stretch>
        </p:blipFill>
        <p:spPr>
          <a:xfrm>
            <a:off x="-5097424" y="162392"/>
            <a:ext cx="787563" cy="841970"/>
          </a:xfrm>
          <a:prstGeom prst="rect">
            <a:avLst/>
          </a:prstGeom>
        </p:spPr>
      </p:pic>
      <p:pic>
        <p:nvPicPr>
          <p:cNvPr id="44" name="Picture 43">
            <a:extLst>
              <a:ext uri="{FF2B5EF4-FFF2-40B4-BE49-F238E27FC236}">
                <a16:creationId xmlns:a16="http://schemas.microsoft.com/office/drawing/2014/main" id="{25AC37FA-1E7A-91DC-101C-03BCD4613DD7}"/>
              </a:ext>
            </a:extLst>
          </p:cNvPr>
          <p:cNvPicPr>
            <a:picLocks noChangeAspect="1"/>
          </p:cNvPicPr>
          <p:nvPr/>
        </p:nvPicPr>
        <p:blipFill>
          <a:blip r:embed="rId13"/>
          <a:stretch>
            <a:fillRect/>
          </a:stretch>
        </p:blipFill>
        <p:spPr>
          <a:xfrm>
            <a:off x="-5102179" y="3204424"/>
            <a:ext cx="893143" cy="909117"/>
          </a:xfrm>
          <a:prstGeom prst="rect">
            <a:avLst/>
          </a:prstGeom>
        </p:spPr>
      </p:pic>
      <p:pic>
        <p:nvPicPr>
          <p:cNvPr id="46" name="Picture 45">
            <a:extLst>
              <a:ext uri="{FF2B5EF4-FFF2-40B4-BE49-F238E27FC236}">
                <a16:creationId xmlns:a16="http://schemas.microsoft.com/office/drawing/2014/main" id="{7AC6C694-B5BD-1EFB-7620-C7506C89D7C1}"/>
              </a:ext>
            </a:extLst>
          </p:cNvPr>
          <p:cNvPicPr>
            <a:picLocks noChangeAspect="1"/>
          </p:cNvPicPr>
          <p:nvPr/>
        </p:nvPicPr>
        <p:blipFill>
          <a:blip r:embed="rId14"/>
          <a:stretch>
            <a:fillRect/>
          </a:stretch>
        </p:blipFill>
        <p:spPr>
          <a:xfrm>
            <a:off x="-5192683" y="2291429"/>
            <a:ext cx="969434" cy="985203"/>
          </a:xfrm>
          <a:prstGeom prst="rect">
            <a:avLst/>
          </a:prstGeom>
        </p:spPr>
      </p:pic>
      <p:pic>
        <p:nvPicPr>
          <p:cNvPr id="48" name="Picture 47">
            <a:extLst>
              <a:ext uri="{FF2B5EF4-FFF2-40B4-BE49-F238E27FC236}">
                <a16:creationId xmlns:a16="http://schemas.microsoft.com/office/drawing/2014/main" id="{D8B0ABEA-D6C1-77D4-3862-3A13A2B97643}"/>
              </a:ext>
            </a:extLst>
          </p:cNvPr>
          <p:cNvPicPr>
            <a:picLocks noChangeAspect="1"/>
          </p:cNvPicPr>
          <p:nvPr/>
        </p:nvPicPr>
        <p:blipFill>
          <a:blip r:embed="rId15"/>
          <a:stretch>
            <a:fillRect/>
          </a:stretch>
        </p:blipFill>
        <p:spPr>
          <a:xfrm>
            <a:off x="-5105581" y="4235367"/>
            <a:ext cx="898776" cy="979383"/>
          </a:xfrm>
          <a:prstGeom prst="rect">
            <a:avLst/>
          </a:prstGeom>
        </p:spPr>
      </p:pic>
      <p:pic>
        <p:nvPicPr>
          <p:cNvPr id="52" name="Picture 51">
            <a:extLst>
              <a:ext uri="{FF2B5EF4-FFF2-40B4-BE49-F238E27FC236}">
                <a16:creationId xmlns:a16="http://schemas.microsoft.com/office/drawing/2014/main" id="{84921F78-20C2-6C06-7E4F-E9C3CED6FFB9}"/>
              </a:ext>
            </a:extLst>
          </p:cNvPr>
          <p:cNvPicPr>
            <a:picLocks noChangeAspect="1"/>
          </p:cNvPicPr>
          <p:nvPr/>
        </p:nvPicPr>
        <p:blipFill>
          <a:blip r:embed="rId16"/>
          <a:stretch>
            <a:fillRect/>
          </a:stretch>
        </p:blipFill>
        <p:spPr>
          <a:xfrm>
            <a:off x="-2197370" y="6837752"/>
            <a:ext cx="1110149" cy="1053788"/>
          </a:xfrm>
          <a:prstGeom prst="rect">
            <a:avLst/>
          </a:prstGeom>
        </p:spPr>
      </p:pic>
      <p:pic>
        <p:nvPicPr>
          <p:cNvPr id="54" name="Picture 53">
            <a:extLst>
              <a:ext uri="{FF2B5EF4-FFF2-40B4-BE49-F238E27FC236}">
                <a16:creationId xmlns:a16="http://schemas.microsoft.com/office/drawing/2014/main" id="{597C7641-6BD8-9F49-0136-EC3913538B8F}"/>
              </a:ext>
            </a:extLst>
          </p:cNvPr>
          <p:cNvPicPr>
            <a:picLocks noChangeAspect="1"/>
          </p:cNvPicPr>
          <p:nvPr/>
        </p:nvPicPr>
        <p:blipFill>
          <a:blip r:embed="rId17"/>
          <a:stretch>
            <a:fillRect/>
          </a:stretch>
        </p:blipFill>
        <p:spPr>
          <a:xfrm>
            <a:off x="-2097224" y="5878748"/>
            <a:ext cx="908352" cy="771916"/>
          </a:xfrm>
          <a:prstGeom prst="rect">
            <a:avLst/>
          </a:prstGeom>
        </p:spPr>
      </p:pic>
      <p:pic>
        <p:nvPicPr>
          <p:cNvPr id="56" name="Picture 55">
            <a:extLst>
              <a:ext uri="{FF2B5EF4-FFF2-40B4-BE49-F238E27FC236}">
                <a16:creationId xmlns:a16="http://schemas.microsoft.com/office/drawing/2014/main" id="{125C7169-7003-BED3-F90A-478F9B09F1D6}"/>
              </a:ext>
            </a:extLst>
          </p:cNvPr>
          <p:cNvPicPr>
            <a:picLocks noChangeAspect="1"/>
          </p:cNvPicPr>
          <p:nvPr/>
        </p:nvPicPr>
        <p:blipFill>
          <a:blip r:embed="rId18"/>
          <a:stretch>
            <a:fillRect/>
          </a:stretch>
        </p:blipFill>
        <p:spPr>
          <a:xfrm>
            <a:off x="-3259064" y="2329298"/>
            <a:ext cx="1050029" cy="925641"/>
          </a:xfrm>
          <a:prstGeom prst="rect">
            <a:avLst/>
          </a:prstGeom>
        </p:spPr>
      </p:pic>
      <p:pic>
        <p:nvPicPr>
          <p:cNvPr id="57" name="Picture 56">
            <a:extLst>
              <a:ext uri="{FF2B5EF4-FFF2-40B4-BE49-F238E27FC236}">
                <a16:creationId xmlns:a16="http://schemas.microsoft.com/office/drawing/2014/main" id="{5B39F8AA-8A7E-E90C-1BC2-CFB7DEFCD128}"/>
              </a:ext>
            </a:extLst>
          </p:cNvPr>
          <p:cNvPicPr>
            <a:picLocks noChangeAspect="1"/>
          </p:cNvPicPr>
          <p:nvPr/>
        </p:nvPicPr>
        <p:blipFill>
          <a:blip r:embed="rId19"/>
          <a:stretch>
            <a:fillRect/>
          </a:stretch>
        </p:blipFill>
        <p:spPr>
          <a:xfrm>
            <a:off x="-4296669" y="1071997"/>
            <a:ext cx="1241326" cy="1118018"/>
          </a:xfrm>
          <a:prstGeom prst="rect">
            <a:avLst/>
          </a:prstGeom>
        </p:spPr>
      </p:pic>
      <p:pic>
        <p:nvPicPr>
          <p:cNvPr id="61" name="Picture 60">
            <a:extLst>
              <a:ext uri="{FF2B5EF4-FFF2-40B4-BE49-F238E27FC236}">
                <a16:creationId xmlns:a16="http://schemas.microsoft.com/office/drawing/2014/main" id="{B4AF0B2A-C1EB-CF8C-10AD-A6EF48A0D90D}"/>
              </a:ext>
            </a:extLst>
          </p:cNvPr>
          <p:cNvPicPr>
            <a:picLocks noChangeAspect="1"/>
          </p:cNvPicPr>
          <p:nvPr/>
        </p:nvPicPr>
        <p:blipFill>
          <a:blip r:embed="rId20"/>
          <a:stretch>
            <a:fillRect/>
          </a:stretch>
        </p:blipFill>
        <p:spPr>
          <a:xfrm>
            <a:off x="-3088245" y="1445897"/>
            <a:ext cx="655609" cy="672861"/>
          </a:xfrm>
          <a:prstGeom prst="rect">
            <a:avLst/>
          </a:prstGeom>
        </p:spPr>
      </p:pic>
      <p:pic>
        <p:nvPicPr>
          <p:cNvPr id="63" name="Picture 62">
            <a:extLst>
              <a:ext uri="{FF2B5EF4-FFF2-40B4-BE49-F238E27FC236}">
                <a16:creationId xmlns:a16="http://schemas.microsoft.com/office/drawing/2014/main" id="{E9C09E36-95BC-AE22-DB41-814E034AEE6D}"/>
              </a:ext>
            </a:extLst>
          </p:cNvPr>
          <p:cNvPicPr>
            <a:picLocks noChangeAspect="1"/>
          </p:cNvPicPr>
          <p:nvPr/>
        </p:nvPicPr>
        <p:blipFill>
          <a:blip r:embed="rId21"/>
          <a:stretch>
            <a:fillRect/>
          </a:stretch>
        </p:blipFill>
        <p:spPr>
          <a:xfrm>
            <a:off x="-2091442" y="5014711"/>
            <a:ext cx="877935" cy="985201"/>
          </a:xfrm>
          <a:prstGeom prst="rect">
            <a:avLst/>
          </a:prstGeom>
        </p:spPr>
      </p:pic>
      <p:pic>
        <p:nvPicPr>
          <p:cNvPr id="71" name="Picture 70">
            <a:extLst>
              <a:ext uri="{FF2B5EF4-FFF2-40B4-BE49-F238E27FC236}">
                <a16:creationId xmlns:a16="http://schemas.microsoft.com/office/drawing/2014/main" id="{89D9A8AE-41E3-DC55-7B51-0087D50F89FB}"/>
              </a:ext>
            </a:extLst>
          </p:cNvPr>
          <p:cNvPicPr>
            <a:picLocks noChangeAspect="1"/>
          </p:cNvPicPr>
          <p:nvPr/>
        </p:nvPicPr>
        <p:blipFill>
          <a:blip r:embed="rId22"/>
          <a:stretch>
            <a:fillRect/>
          </a:stretch>
        </p:blipFill>
        <p:spPr>
          <a:xfrm>
            <a:off x="-3259493" y="256386"/>
            <a:ext cx="965675" cy="996657"/>
          </a:xfrm>
          <a:prstGeom prst="rect">
            <a:avLst/>
          </a:prstGeom>
        </p:spPr>
      </p:pic>
      <p:pic>
        <p:nvPicPr>
          <p:cNvPr id="77" name="Picture 76">
            <a:extLst>
              <a:ext uri="{FF2B5EF4-FFF2-40B4-BE49-F238E27FC236}">
                <a16:creationId xmlns:a16="http://schemas.microsoft.com/office/drawing/2014/main" id="{73777E0B-C24C-FB45-16F9-39FE740452DC}"/>
              </a:ext>
            </a:extLst>
          </p:cNvPr>
          <p:cNvPicPr>
            <a:picLocks noChangeAspect="1"/>
          </p:cNvPicPr>
          <p:nvPr/>
        </p:nvPicPr>
        <p:blipFill>
          <a:blip r:embed="rId23"/>
          <a:stretch>
            <a:fillRect/>
          </a:stretch>
        </p:blipFill>
        <p:spPr>
          <a:xfrm>
            <a:off x="-2131094" y="7965303"/>
            <a:ext cx="893143" cy="969735"/>
          </a:xfrm>
          <a:prstGeom prst="rect">
            <a:avLst/>
          </a:prstGeom>
        </p:spPr>
      </p:pic>
      <p:pic>
        <p:nvPicPr>
          <p:cNvPr id="81" name="Picture 80">
            <a:extLst>
              <a:ext uri="{FF2B5EF4-FFF2-40B4-BE49-F238E27FC236}">
                <a16:creationId xmlns:a16="http://schemas.microsoft.com/office/drawing/2014/main" id="{FFD78D58-0D9A-4EF4-E67C-85A3D9C99DD3}"/>
              </a:ext>
            </a:extLst>
          </p:cNvPr>
          <p:cNvPicPr>
            <a:picLocks noChangeAspect="1"/>
          </p:cNvPicPr>
          <p:nvPr/>
        </p:nvPicPr>
        <p:blipFill>
          <a:blip r:embed="rId24"/>
          <a:stretch>
            <a:fillRect/>
          </a:stretch>
        </p:blipFill>
        <p:spPr>
          <a:xfrm>
            <a:off x="-4199713" y="5334242"/>
            <a:ext cx="1106060" cy="1061285"/>
          </a:xfrm>
          <a:prstGeom prst="rect">
            <a:avLst/>
          </a:prstGeom>
        </p:spPr>
      </p:pic>
      <p:pic>
        <p:nvPicPr>
          <p:cNvPr id="83" name="Picture 82">
            <a:extLst>
              <a:ext uri="{FF2B5EF4-FFF2-40B4-BE49-F238E27FC236}">
                <a16:creationId xmlns:a16="http://schemas.microsoft.com/office/drawing/2014/main" id="{23B5EC96-7D4B-2960-4AEA-7267102D67B2}"/>
              </a:ext>
            </a:extLst>
          </p:cNvPr>
          <p:cNvPicPr>
            <a:picLocks noChangeAspect="1"/>
          </p:cNvPicPr>
          <p:nvPr/>
        </p:nvPicPr>
        <p:blipFill>
          <a:blip r:embed="rId25"/>
          <a:stretch>
            <a:fillRect/>
          </a:stretch>
        </p:blipFill>
        <p:spPr>
          <a:xfrm>
            <a:off x="-2124598" y="2958428"/>
            <a:ext cx="969185" cy="893649"/>
          </a:xfrm>
          <a:prstGeom prst="rect">
            <a:avLst/>
          </a:prstGeom>
        </p:spPr>
      </p:pic>
      <p:pic>
        <p:nvPicPr>
          <p:cNvPr id="85" name="Picture 84">
            <a:extLst>
              <a:ext uri="{FF2B5EF4-FFF2-40B4-BE49-F238E27FC236}">
                <a16:creationId xmlns:a16="http://schemas.microsoft.com/office/drawing/2014/main" id="{B368542A-BFEB-3053-136E-96132EE6EB9E}"/>
              </a:ext>
            </a:extLst>
          </p:cNvPr>
          <p:cNvPicPr>
            <a:picLocks noChangeAspect="1"/>
          </p:cNvPicPr>
          <p:nvPr/>
        </p:nvPicPr>
        <p:blipFill>
          <a:blip r:embed="rId26"/>
          <a:stretch>
            <a:fillRect/>
          </a:stretch>
        </p:blipFill>
        <p:spPr>
          <a:xfrm>
            <a:off x="-5120611" y="7370553"/>
            <a:ext cx="1090850" cy="1061284"/>
          </a:xfrm>
          <a:prstGeom prst="rect">
            <a:avLst/>
          </a:prstGeom>
        </p:spPr>
      </p:pic>
      <p:pic>
        <p:nvPicPr>
          <p:cNvPr id="91" name="Picture 90">
            <a:extLst>
              <a:ext uri="{FF2B5EF4-FFF2-40B4-BE49-F238E27FC236}">
                <a16:creationId xmlns:a16="http://schemas.microsoft.com/office/drawing/2014/main" id="{2A3C86FC-0ED0-B0AB-F095-724DF5BFE273}"/>
              </a:ext>
            </a:extLst>
          </p:cNvPr>
          <p:cNvPicPr>
            <a:picLocks noChangeAspect="1"/>
          </p:cNvPicPr>
          <p:nvPr/>
        </p:nvPicPr>
        <p:blipFill>
          <a:blip r:embed="rId27"/>
          <a:stretch>
            <a:fillRect/>
          </a:stretch>
        </p:blipFill>
        <p:spPr>
          <a:xfrm>
            <a:off x="-4057209" y="4346196"/>
            <a:ext cx="771477" cy="771915"/>
          </a:xfrm>
          <a:prstGeom prst="rect">
            <a:avLst/>
          </a:prstGeom>
        </p:spPr>
      </p:pic>
      <p:pic>
        <p:nvPicPr>
          <p:cNvPr id="93" name="Picture 92">
            <a:extLst>
              <a:ext uri="{FF2B5EF4-FFF2-40B4-BE49-F238E27FC236}">
                <a16:creationId xmlns:a16="http://schemas.microsoft.com/office/drawing/2014/main" id="{8F9D14FD-20FC-8ABD-03AC-9C040507B3C8}"/>
              </a:ext>
            </a:extLst>
          </p:cNvPr>
          <p:cNvPicPr>
            <a:picLocks noChangeAspect="1"/>
          </p:cNvPicPr>
          <p:nvPr/>
        </p:nvPicPr>
        <p:blipFill>
          <a:blip r:embed="rId28"/>
          <a:stretch>
            <a:fillRect/>
          </a:stretch>
        </p:blipFill>
        <p:spPr>
          <a:xfrm>
            <a:off x="-2124798" y="1828005"/>
            <a:ext cx="1055479" cy="950548"/>
          </a:xfrm>
          <a:prstGeom prst="rect">
            <a:avLst/>
          </a:prstGeom>
        </p:spPr>
      </p:pic>
      <p:pic>
        <p:nvPicPr>
          <p:cNvPr id="95" name="Picture 94">
            <a:extLst>
              <a:ext uri="{FF2B5EF4-FFF2-40B4-BE49-F238E27FC236}">
                <a16:creationId xmlns:a16="http://schemas.microsoft.com/office/drawing/2014/main" id="{C7BDBE32-98A9-91EF-831D-FBE69ECD318E}"/>
              </a:ext>
            </a:extLst>
          </p:cNvPr>
          <p:cNvPicPr>
            <a:picLocks noChangeAspect="1"/>
          </p:cNvPicPr>
          <p:nvPr/>
        </p:nvPicPr>
        <p:blipFill>
          <a:blip r:embed="rId29"/>
          <a:stretch>
            <a:fillRect/>
          </a:stretch>
        </p:blipFill>
        <p:spPr>
          <a:xfrm>
            <a:off x="-1331459" y="1713792"/>
            <a:ext cx="505218" cy="492211"/>
          </a:xfrm>
          <a:prstGeom prst="rect">
            <a:avLst/>
          </a:prstGeom>
        </p:spPr>
      </p:pic>
      <p:pic>
        <p:nvPicPr>
          <p:cNvPr id="99" name="Picture 98">
            <a:extLst>
              <a:ext uri="{FF2B5EF4-FFF2-40B4-BE49-F238E27FC236}">
                <a16:creationId xmlns:a16="http://schemas.microsoft.com/office/drawing/2014/main" id="{10D7A373-7285-C131-3A6C-B40B72D831C1}"/>
              </a:ext>
            </a:extLst>
          </p:cNvPr>
          <p:cNvPicPr>
            <a:picLocks noChangeAspect="1"/>
          </p:cNvPicPr>
          <p:nvPr/>
        </p:nvPicPr>
        <p:blipFill>
          <a:blip r:embed="rId30"/>
          <a:stretch>
            <a:fillRect/>
          </a:stretch>
        </p:blipFill>
        <p:spPr>
          <a:xfrm>
            <a:off x="-2125934" y="3987122"/>
            <a:ext cx="923808" cy="924333"/>
          </a:xfrm>
          <a:prstGeom prst="rect">
            <a:avLst/>
          </a:prstGeom>
        </p:spPr>
      </p:pic>
      <p:pic>
        <p:nvPicPr>
          <p:cNvPr id="101" name="Picture 100" descr="diarrhea Icon 2745794">
            <a:extLst>
              <a:ext uri="{FF2B5EF4-FFF2-40B4-BE49-F238E27FC236}">
                <a16:creationId xmlns:a16="http://schemas.microsoft.com/office/drawing/2014/main" id="{D709526B-551A-7D74-537A-3F3B9FBE272E}"/>
              </a:ext>
            </a:extLst>
          </p:cNvPr>
          <p:cNvPicPr>
            <a:picLocks noChangeAspect="1"/>
          </p:cNvPicPr>
          <p:nvPr/>
        </p:nvPicPr>
        <p:blipFill>
          <a:blip r:embed="rId31"/>
          <a:stretch>
            <a:fillRect/>
          </a:stretch>
        </p:blipFill>
        <p:spPr>
          <a:xfrm>
            <a:off x="-3293594" y="3055582"/>
            <a:ext cx="1329075" cy="1343492"/>
          </a:xfrm>
          <a:prstGeom prst="rect">
            <a:avLst/>
          </a:prstGeom>
        </p:spPr>
      </p:pic>
      <p:pic>
        <p:nvPicPr>
          <p:cNvPr id="109" name="Picture 108">
            <a:extLst>
              <a:ext uri="{FF2B5EF4-FFF2-40B4-BE49-F238E27FC236}">
                <a16:creationId xmlns:a16="http://schemas.microsoft.com/office/drawing/2014/main" id="{152F82AF-3AC0-7D21-2AC1-FEE4EFE89C91}"/>
              </a:ext>
            </a:extLst>
          </p:cNvPr>
          <p:cNvPicPr>
            <a:picLocks noChangeAspect="1"/>
          </p:cNvPicPr>
          <p:nvPr/>
        </p:nvPicPr>
        <p:blipFill>
          <a:blip r:embed="rId32"/>
          <a:stretch>
            <a:fillRect/>
          </a:stretch>
        </p:blipFill>
        <p:spPr>
          <a:xfrm>
            <a:off x="-4056247" y="7716414"/>
            <a:ext cx="969185" cy="863466"/>
          </a:xfrm>
          <a:prstGeom prst="rect">
            <a:avLst/>
          </a:prstGeom>
        </p:spPr>
      </p:pic>
      <p:pic>
        <p:nvPicPr>
          <p:cNvPr id="111" name="Picture 110">
            <a:extLst>
              <a:ext uri="{FF2B5EF4-FFF2-40B4-BE49-F238E27FC236}">
                <a16:creationId xmlns:a16="http://schemas.microsoft.com/office/drawing/2014/main" id="{F541ACF1-6765-64E8-041E-FFD2FDCA9BFF}"/>
              </a:ext>
            </a:extLst>
          </p:cNvPr>
          <p:cNvPicPr>
            <a:picLocks noChangeAspect="1"/>
          </p:cNvPicPr>
          <p:nvPr/>
        </p:nvPicPr>
        <p:blipFill>
          <a:blip r:embed="rId33"/>
          <a:stretch>
            <a:fillRect/>
          </a:stretch>
        </p:blipFill>
        <p:spPr>
          <a:xfrm>
            <a:off x="-3068921" y="7604437"/>
            <a:ext cx="832560" cy="1061284"/>
          </a:xfrm>
          <a:prstGeom prst="rect">
            <a:avLst/>
          </a:prstGeom>
        </p:spPr>
      </p:pic>
      <p:pic>
        <p:nvPicPr>
          <p:cNvPr id="113" name="Picture 112">
            <a:extLst>
              <a:ext uri="{FF2B5EF4-FFF2-40B4-BE49-F238E27FC236}">
                <a16:creationId xmlns:a16="http://schemas.microsoft.com/office/drawing/2014/main" id="{9B48C5CF-5ECE-75EF-F62C-07619C11AA19}"/>
              </a:ext>
            </a:extLst>
          </p:cNvPr>
          <p:cNvPicPr>
            <a:picLocks noChangeAspect="1"/>
          </p:cNvPicPr>
          <p:nvPr/>
        </p:nvPicPr>
        <p:blipFill>
          <a:blip r:embed="rId34"/>
          <a:stretch>
            <a:fillRect/>
          </a:stretch>
        </p:blipFill>
        <p:spPr>
          <a:xfrm>
            <a:off x="-4498184" y="6303081"/>
            <a:ext cx="1629501" cy="1491142"/>
          </a:xfrm>
          <a:prstGeom prst="rect">
            <a:avLst/>
          </a:prstGeom>
        </p:spPr>
      </p:pic>
      <p:pic>
        <p:nvPicPr>
          <p:cNvPr id="115" name="Picture 114">
            <a:extLst>
              <a:ext uri="{FF2B5EF4-FFF2-40B4-BE49-F238E27FC236}">
                <a16:creationId xmlns:a16="http://schemas.microsoft.com/office/drawing/2014/main" id="{03D2056A-4058-0B7E-8DB0-63BABDFAB11F}"/>
              </a:ext>
            </a:extLst>
          </p:cNvPr>
          <p:cNvPicPr>
            <a:picLocks noChangeAspect="1"/>
          </p:cNvPicPr>
          <p:nvPr/>
        </p:nvPicPr>
        <p:blipFill>
          <a:blip r:embed="rId35"/>
          <a:stretch>
            <a:fillRect/>
          </a:stretch>
        </p:blipFill>
        <p:spPr>
          <a:xfrm>
            <a:off x="-3169831" y="6557495"/>
            <a:ext cx="984643" cy="1061287"/>
          </a:xfrm>
          <a:prstGeom prst="rect">
            <a:avLst/>
          </a:prstGeom>
        </p:spPr>
      </p:pic>
      <p:pic>
        <p:nvPicPr>
          <p:cNvPr id="119" name="Picture 118">
            <a:extLst>
              <a:ext uri="{FF2B5EF4-FFF2-40B4-BE49-F238E27FC236}">
                <a16:creationId xmlns:a16="http://schemas.microsoft.com/office/drawing/2014/main" id="{128F03C0-3BBC-B022-A502-A5D0F2A04852}"/>
              </a:ext>
            </a:extLst>
          </p:cNvPr>
          <p:cNvPicPr>
            <a:picLocks noChangeAspect="1"/>
          </p:cNvPicPr>
          <p:nvPr/>
        </p:nvPicPr>
        <p:blipFill>
          <a:blip r:embed="rId36"/>
          <a:stretch>
            <a:fillRect/>
          </a:stretch>
        </p:blipFill>
        <p:spPr>
          <a:xfrm>
            <a:off x="-5113898" y="6177593"/>
            <a:ext cx="987324" cy="880364"/>
          </a:xfrm>
          <a:prstGeom prst="rect">
            <a:avLst/>
          </a:prstGeom>
        </p:spPr>
      </p:pic>
      <p:pic>
        <p:nvPicPr>
          <p:cNvPr id="123" name="Picture 122">
            <a:extLst>
              <a:ext uri="{FF2B5EF4-FFF2-40B4-BE49-F238E27FC236}">
                <a16:creationId xmlns:a16="http://schemas.microsoft.com/office/drawing/2014/main" id="{4BDEC4CB-9C8C-369F-2641-8467BD42B414}"/>
              </a:ext>
            </a:extLst>
          </p:cNvPr>
          <p:cNvPicPr>
            <a:picLocks noChangeAspect="1"/>
          </p:cNvPicPr>
          <p:nvPr/>
        </p:nvPicPr>
        <p:blipFill>
          <a:blip r:embed="rId37"/>
          <a:stretch>
            <a:fillRect/>
          </a:stretch>
        </p:blipFill>
        <p:spPr>
          <a:xfrm flipH="1">
            <a:off x="-3258186" y="5290403"/>
            <a:ext cx="1114604" cy="1106936"/>
          </a:xfrm>
          <a:prstGeom prst="rect">
            <a:avLst/>
          </a:prstGeom>
        </p:spPr>
      </p:pic>
      <p:pic>
        <p:nvPicPr>
          <p:cNvPr id="127" name="Picture 126">
            <a:extLst>
              <a:ext uri="{FF2B5EF4-FFF2-40B4-BE49-F238E27FC236}">
                <a16:creationId xmlns:a16="http://schemas.microsoft.com/office/drawing/2014/main" id="{7ABCBBF6-B3FE-A567-01C4-8CA56FB037A5}"/>
              </a:ext>
            </a:extLst>
          </p:cNvPr>
          <p:cNvPicPr>
            <a:picLocks noChangeAspect="1"/>
          </p:cNvPicPr>
          <p:nvPr/>
        </p:nvPicPr>
        <p:blipFill>
          <a:blip r:embed="rId38"/>
          <a:stretch>
            <a:fillRect/>
          </a:stretch>
        </p:blipFill>
        <p:spPr>
          <a:xfrm>
            <a:off x="-3123198" y="4242823"/>
            <a:ext cx="908353" cy="878435"/>
          </a:xfrm>
          <a:prstGeom prst="rect">
            <a:avLst/>
          </a:prstGeom>
        </p:spPr>
      </p:pic>
      <p:pic>
        <p:nvPicPr>
          <p:cNvPr id="131" name="Picture 130">
            <a:extLst>
              <a:ext uri="{FF2B5EF4-FFF2-40B4-BE49-F238E27FC236}">
                <a16:creationId xmlns:a16="http://schemas.microsoft.com/office/drawing/2014/main" id="{A6E57AE9-6924-7603-82B8-5CC6AD0AE26F}"/>
              </a:ext>
            </a:extLst>
          </p:cNvPr>
          <p:cNvPicPr>
            <a:picLocks noChangeAspect="1"/>
          </p:cNvPicPr>
          <p:nvPr/>
        </p:nvPicPr>
        <p:blipFill>
          <a:blip r:embed="rId39"/>
          <a:stretch>
            <a:fillRect/>
          </a:stretch>
        </p:blipFill>
        <p:spPr>
          <a:xfrm>
            <a:off x="10313471" y="6375460"/>
            <a:ext cx="1303769" cy="1274074"/>
          </a:xfrm>
          <a:prstGeom prst="rect">
            <a:avLst/>
          </a:prstGeom>
        </p:spPr>
      </p:pic>
      <p:pic>
        <p:nvPicPr>
          <p:cNvPr id="133" name="Picture 132">
            <a:extLst>
              <a:ext uri="{FF2B5EF4-FFF2-40B4-BE49-F238E27FC236}">
                <a16:creationId xmlns:a16="http://schemas.microsoft.com/office/drawing/2014/main" id="{8A3E871C-AD2C-46C3-DFBD-60A4670DE1EC}"/>
              </a:ext>
            </a:extLst>
          </p:cNvPr>
          <p:cNvPicPr>
            <a:picLocks noChangeAspect="1"/>
          </p:cNvPicPr>
          <p:nvPr/>
        </p:nvPicPr>
        <p:blipFill>
          <a:blip r:embed="rId40"/>
          <a:stretch>
            <a:fillRect/>
          </a:stretch>
        </p:blipFill>
        <p:spPr>
          <a:xfrm>
            <a:off x="10847472" y="3128680"/>
            <a:ext cx="1106059" cy="1137121"/>
          </a:xfrm>
          <a:prstGeom prst="rect">
            <a:avLst/>
          </a:prstGeom>
        </p:spPr>
      </p:pic>
      <p:pic>
        <p:nvPicPr>
          <p:cNvPr id="135" name="Picture 134" descr="A black background with a black square&#10;&#10;Description automatically generated">
            <a:extLst>
              <a:ext uri="{FF2B5EF4-FFF2-40B4-BE49-F238E27FC236}">
                <a16:creationId xmlns:a16="http://schemas.microsoft.com/office/drawing/2014/main" id="{E0EAA62B-96DD-BAB6-78C2-ECCD55B27998}"/>
              </a:ext>
            </a:extLst>
          </p:cNvPr>
          <p:cNvPicPr>
            <a:picLocks noChangeAspect="1"/>
          </p:cNvPicPr>
          <p:nvPr/>
        </p:nvPicPr>
        <p:blipFill>
          <a:blip r:embed="rId41"/>
          <a:stretch>
            <a:fillRect/>
          </a:stretch>
        </p:blipFill>
        <p:spPr>
          <a:xfrm>
            <a:off x="11705101" y="6473632"/>
            <a:ext cx="1049715" cy="1095532"/>
          </a:xfrm>
          <a:prstGeom prst="rect">
            <a:avLst/>
          </a:prstGeom>
        </p:spPr>
      </p:pic>
      <p:pic>
        <p:nvPicPr>
          <p:cNvPr id="139" name="Picture 138">
            <a:extLst>
              <a:ext uri="{FF2B5EF4-FFF2-40B4-BE49-F238E27FC236}">
                <a16:creationId xmlns:a16="http://schemas.microsoft.com/office/drawing/2014/main" id="{16200D01-7AF7-777D-21D4-2FD9D9181DCE}"/>
              </a:ext>
            </a:extLst>
          </p:cNvPr>
          <p:cNvPicPr>
            <a:picLocks noChangeAspect="1"/>
          </p:cNvPicPr>
          <p:nvPr/>
        </p:nvPicPr>
        <p:blipFill>
          <a:blip r:embed="rId42"/>
          <a:stretch>
            <a:fillRect/>
          </a:stretch>
        </p:blipFill>
        <p:spPr>
          <a:xfrm>
            <a:off x="9006461" y="511459"/>
            <a:ext cx="1440642" cy="1502328"/>
          </a:xfrm>
          <a:prstGeom prst="rect">
            <a:avLst/>
          </a:prstGeom>
        </p:spPr>
      </p:pic>
      <p:pic>
        <p:nvPicPr>
          <p:cNvPr id="141" name="Picture 140">
            <a:extLst>
              <a:ext uri="{FF2B5EF4-FFF2-40B4-BE49-F238E27FC236}">
                <a16:creationId xmlns:a16="http://schemas.microsoft.com/office/drawing/2014/main" id="{FF07396D-6FC4-6A44-5F74-A8F013D6DCE5}"/>
              </a:ext>
            </a:extLst>
          </p:cNvPr>
          <p:cNvPicPr>
            <a:picLocks noChangeAspect="1"/>
          </p:cNvPicPr>
          <p:nvPr/>
        </p:nvPicPr>
        <p:blipFill>
          <a:blip r:embed="rId43"/>
          <a:stretch>
            <a:fillRect/>
          </a:stretch>
        </p:blipFill>
        <p:spPr>
          <a:xfrm>
            <a:off x="10571394" y="1471891"/>
            <a:ext cx="1912101" cy="1730582"/>
          </a:xfrm>
          <a:prstGeom prst="rect">
            <a:avLst/>
          </a:prstGeom>
        </p:spPr>
      </p:pic>
      <p:pic>
        <p:nvPicPr>
          <p:cNvPr id="145" name="Picture 144">
            <a:extLst>
              <a:ext uri="{FF2B5EF4-FFF2-40B4-BE49-F238E27FC236}">
                <a16:creationId xmlns:a16="http://schemas.microsoft.com/office/drawing/2014/main" id="{ACA8E981-A84A-B067-D916-95E57B82896D}"/>
              </a:ext>
            </a:extLst>
          </p:cNvPr>
          <p:cNvPicPr>
            <a:picLocks noChangeAspect="1"/>
          </p:cNvPicPr>
          <p:nvPr/>
        </p:nvPicPr>
        <p:blipFill>
          <a:blip r:embed="rId44"/>
          <a:stretch>
            <a:fillRect/>
          </a:stretch>
        </p:blipFill>
        <p:spPr>
          <a:xfrm>
            <a:off x="7853249" y="3022498"/>
            <a:ext cx="1037072" cy="1093205"/>
          </a:xfrm>
          <a:prstGeom prst="rect">
            <a:avLst/>
          </a:prstGeom>
        </p:spPr>
      </p:pic>
      <p:pic>
        <p:nvPicPr>
          <p:cNvPr id="149" name="Picture 148">
            <a:extLst>
              <a:ext uri="{FF2B5EF4-FFF2-40B4-BE49-F238E27FC236}">
                <a16:creationId xmlns:a16="http://schemas.microsoft.com/office/drawing/2014/main" id="{2D5B1865-666B-A062-AD75-AA17094EF4A3}"/>
              </a:ext>
            </a:extLst>
          </p:cNvPr>
          <p:cNvPicPr>
            <a:picLocks noChangeAspect="1"/>
          </p:cNvPicPr>
          <p:nvPr/>
        </p:nvPicPr>
        <p:blipFill>
          <a:blip r:embed="rId45"/>
          <a:stretch>
            <a:fillRect/>
          </a:stretch>
        </p:blipFill>
        <p:spPr>
          <a:xfrm>
            <a:off x="9009817" y="6446146"/>
            <a:ext cx="1136476" cy="1076253"/>
          </a:xfrm>
          <a:prstGeom prst="rect">
            <a:avLst/>
          </a:prstGeom>
        </p:spPr>
      </p:pic>
      <p:pic>
        <p:nvPicPr>
          <p:cNvPr id="153" name="Picture 152">
            <a:extLst>
              <a:ext uri="{FF2B5EF4-FFF2-40B4-BE49-F238E27FC236}">
                <a16:creationId xmlns:a16="http://schemas.microsoft.com/office/drawing/2014/main" id="{2163ED5D-3539-F6CC-626B-65F197B820C9}"/>
              </a:ext>
            </a:extLst>
          </p:cNvPr>
          <p:cNvPicPr>
            <a:picLocks noChangeAspect="1"/>
          </p:cNvPicPr>
          <p:nvPr/>
        </p:nvPicPr>
        <p:blipFill>
          <a:blip r:embed="rId46"/>
          <a:stretch>
            <a:fillRect/>
          </a:stretch>
        </p:blipFill>
        <p:spPr>
          <a:xfrm>
            <a:off x="7409479" y="6560079"/>
            <a:ext cx="981075" cy="1000125"/>
          </a:xfrm>
          <a:prstGeom prst="rect">
            <a:avLst/>
          </a:prstGeom>
        </p:spPr>
      </p:pic>
      <p:pic>
        <p:nvPicPr>
          <p:cNvPr id="155" name="Picture 154">
            <a:extLst>
              <a:ext uri="{FF2B5EF4-FFF2-40B4-BE49-F238E27FC236}">
                <a16:creationId xmlns:a16="http://schemas.microsoft.com/office/drawing/2014/main" id="{014217B7-D12D-E463-5781-F361032368E4}"/>
              </a:ext>
            </a:extLst>
          </p:cNvPr>
          <p:cNvPicPr>
            <a:picLocks noChangeAspect="1"/>
          </p:cNvPicPr>
          <p:nvPr/>
        </p:nvPicPr>
        <p:blipFill>
          <a:blip r:embed="rId47"/>
          <a:stretch>
            <a:fillRect/>
          </a:stretch>
        </p:blipFill>
        <p:spPr>
          <a:xfrm>
            <a:off x="7637543" y="1947550"/>
            <a:ext cx="893143" cy="863216"/>
          </a:xfrm>
          <a:prstGeom prst="rect">
            <a:avLst/>
          </a:prstGeom>
        </p:spPr>
      </p:pic>
      <p:pic>
        <p:nvPicPr>
          <p:cNvPr id="157" name="Picture 156">
            <a:extLst>
              <a:ext uri="{FF2B5EF4-FFF2-40B4-BE49-F238E27FC236}">
                <a16:creationId xmlns:a16="http://schemas.microsoft.com/office/drawing/2014/main" id="{D86E7ABE-15CA-3B30-C401-D12E25F2AB66}"/>
              </a:ext>
            </a:extLst>
          </p:cNvPr>
          <p:cNvPicPr>
            <a:picLocks noChangeAspect="1"/>
          </p:cNvPicPr>
          <p:nvPr/>
        </p:nvPicPr>
        <p:blipFill>
          <a:blip r:embed="rId48"/>
          <a:stretch>
            <a:fillRect/>
          </a:stretch>
        </p:blipFill>
        <p:spPr>
          <a:xfrm>
            <a:off x="7638653" y="5365052"/>
            <a:ext cx="1123950" cy="1076325"/>
          </a:xfrm>
          <a:prstGeom prst="rect">
            <a:avLst/>
          </a:prstGeom>
        </p:spPr>
      </p:pic>
      <p:pic>
        <p:nvPicPr>
          <p:cNvPr id="159" name="Picture 158">
            <a:extLst>
              <a:ext uri="{FF2B5EF4-FFF2-40B4-BE49-F238E27FC236}">
                <a16:creationId xmlns:a16="http://schemas.microsoft.com/office/drawing/2014/main" id="{F4E4DD4D-135E-51E9-9B8B-02CE4E7E265E}"/>
              </a:ext>
            </a:extLst>
          </p:cNvPr>
          <p:cNvPicPr>
            <a:picLocks noChangeAspect="1"/>
          </p:cNvPicPr>
          <p:nvPr/>
        </p:nvPicPr>
        <p:blipFill>
          <a:blip r:embed="rId49"/>
          <a:stretch>
            <a:fillRect/>
          </a:stretch>
        </p:blipFill>
        <p:spPr>
          <a:xfrm>
            <a:off x="11035275" y="4407419"/>
            <a:ext cx="914400" cy="885825"/>
          </a:xfrm>
          <a:prstGeom prst="rect">
            <a:avLst/>
          </a:prstGeom>
        </p:spPr>
      </p:pic>
      <p:pic>
        <p:nvPicPr>
          <p:cNvPr id="161" name="Picture 160">
            <a:extLst>
              <a:ext uri="{FF2B5EF4-FFF2-40B4-BE49-F238E27FC236}">
                <a16:creationId xmlns:a16="http://schemas.microsoft.com/office/drawing/2014/main" id="{0F4905AD-F761-D1C2-B239-99B1272908A0}"/>
              </a:ext>
            </a:extLst>
          </p:cNvPr>
          <p:cNvPicPr>
            <a:picLocks noChangeAspect="1"/>
          </p:cNvPicPr>
          <p:nvPr/>
        </p:nvPicPr>
        <p:blipFill>
          <a:blip r:embed="rId50"/>
          <a:stretch>
            <a:fillRect/>
          </a:stretch>
        </p:blipFill>
        <p:spPr>
          <a:xfrm>
            <a:off x="7636311" y="4302623"/>
            <a:ext cx="1166894" cy="1167554"/>
          </a:xfrm>
          <a:prstGeom prst="rect">
            <a:avLst/>
          </a:prstGeom>
        </p:spPr>
      </p:pic>
      <p:pic>
        <p:nvPicPr>
          <p:cNvPr id="165" name="Picture 164">
            <a:extLst>
              <a:ext uri="{FF2B5EF4-FFF2-40B4-BE49-F238E27FC236}">
                <a16:creationId xmlns:a16="http://schemas.microsoft.com/office/drawing/2014/main" id="{55E5C849-F914-2376-F300-CE7DFA405E15}"/>
              </a:ext>
            </a:extLst>
          </p:cNvPr>
          <p:cNvPicPr>
            <a:picLocks noChangeAspect="1"/>
          </p:cNvPicPr>
          <p:nvPr/>
        </p:nvPicPr>
        <p:blipFill>
          <a:blip r:embed="rId51"/>
          <a:stretch>
            <a:fillRect/>
          </a:stretch>
        </p:blipFill>
        <p:spPr>
          <a:xfrm>
            <a:off x="9150759" y="5180292"/>
            <a:ext cx="945132" cy="1104001"/>
          </a:xfrm>
          <a:prstGeom prst="rect">
            <a:avLst/>
          </a:prstGeom>
        </p:spPr>
      </p:pic>
      <p:pic>
        <p:nvPicPr>
          <p:cNvPr id="169" name="Picture 168">
            <a:extLst>
              <a:ext uri="{FF2B5EF4-FFF2-40B4-BE49-F238E27FC236}">
                <a16:creationId xmlns:a16="http://schemas.microsoft.com/office/drawing/2014/main" id="{C9B5B289-637E-CFA0-1270-1B116A5E72BF}"/>
              </a:ext>
            </a:extLst>
          </p:cNvPr>
          <p:cNvPicPr>
            <a:picLocks noChangeAspect="1"/>
          </p:cNvPicPr>
          <p:nvPr/>
        </p:nvPicPr>
        <p:blipFill>
          <a:blip r:embed="rId52"/>
          <a:stretch>
            <a:fillRect/>
          </a:stretch>
        </p:blipFill>
        <p:spPr>
          <a:xfrm>
            <a:off x="9116910" y="3963358"/>
            <a:ext cx="1095375" cy="1123950"/>
          </a:xfrm>
          <a:prstGeom prst="rect">
            <a:avLst/>
          </a:prstGeom>
        </p:spPr>
      </p:pic>
      <p:pic>
        <p:nvPicPr>
          <p:cNvPr id="175" name="Picture 174">
            <a:extLst>
              <a:ext uri="{FF2B5EF4-FFF2-40B4-BE49-F238E27FC236}">
                <a16:creationId xmlns:a16="http://schemas.microsoft.com/office/drawing/2014/main" id="{B7F3403C-5960-B02C-8EC0-80F2308F68F9}"/>
              </a:ext>
            </a:extLst>
          </p:cNvPr>
          <p:cNvPicPr>
            <a:picLocks noChangeAspect="1"/>
          </p:cNvPicPr>
          <p:nvPr/>
        </p:nvPicPr>
        <p:blipFill>
          <a:blip r:embed="rId53"/>
          <a:stretch>
            <a:fillRect/>
          </a:stretch>
        </p:blipFill>
        <p:spPr>
          <a:xfrm>
            <a:off x="8887640" y="2820742"/>
            <a:ext cx="1364600" cy="1197989"/>
          </a:xfrm>
          <a:prstGeom prst="rect">
            <a:avLst/>
          </a:prstGeom>
        </p:spPr>
      </p:pic>
      <p:pic>
        <p:nvPicPr>
          <p:cNvPr id="177" name="Picture 176">
            <a:extLst>
              <a:ext uri="{FF2B5EF4-FFF2-40B4-BE49-F238E27FC236}">
                <a16:creationId xmlns:a16="http://schemas.microsoft.com/office/drawing/2014/main" id="{1969FF07-C365-D882-4BEE-801B1C876AC2}"/>
              </a:ext>
            </a:extLst>
          </p:cNvPr>
          <p:cNvPicPr>
            <a:picLocks noChangeAspect="1"/>
          </p:cNvPicPr>
          <p:nvPr/>
        </p:nvPicPr>
        <p:blipFill>
          <a:blip r:embed="rId54"/>
          <a:stretch>
            <a:fillRect/>
          </a:stretch>
        </p:blipFill>
        <p:spPr>
          <a:xfrm>
            <a:off x="10969563" y="5671111"/>
            <a:ext cx="862726" cy="711048"/>
          </a:xfrm>
          <a:prstGeom prst="rect">
            <a:avLst/>
          </a:prstGeom>
        </p:spPr>
      </p:pic>
      <p:pic>
        <p:nvPicPr>
          <p:cNvPr id="179" name="Picture 178">
            <a:extLst>
              <a:ext uri="{FF2B5EF4-FFF2-40B4-BE49-F238E27FC236}">
                <a16:creationId xmlns:a16="http://schemas.microsoft.com/office/drawing/2014/main" id="{F347AA20-8300-1A77-11E7-3FF0D2C55638}"/>
              </a:ext>
            </a:extLst>
          </p:cNvPr>
          <p:cNvPicPr>
            <a:picLocks noChangeAspect="1"/>
          </p:cNvPicPr>
          <p:nvPr/>
        </p:nvPicPr>
        <p:blipFill>
          <a:blip r:embed="rId55"/>
          <a:stretch>
            <a:fillRect/>
          </a:stretch>
        </p:blipFill>
        <p:spPr>
          <a:xfrm>
            <a:off x="8883911" y="1601713"/>
            <a:ext cx="1349393" cy="1334942"/>
          </a:xfrm>
          <a:prstGeom prst="rect">
            <a:avLst/>
          </a:prstGeom>
        </p:spPr>
      </p:pic>
      <p:sp>
        <p:nvSpPr>
          <p:cNvPr id="6" name="TextBox 2">
            <a:extLst>
              <a:ext uri="{FF2B5EF4-FFF2-40B4-BE49-F238E27FC236}">
                <a16:creationId xmlns:a16="http://schemas.microsoft.com/office/drawing/2014/main" id="{41B464F5-88BE-7506-24E6-865660468169}"/>
              </a:ext>
            </a:extLst>
          </p:cNvPr>
          <p:cNvSpPr txBox="1"/>
          <p:nvPr/>
        </p:nvSpPr>
        <p:spPr>
          <a:xfrm>
            <a:off x="887482" y="1664198"/>
            <a:ext cx="5648382" cy="598753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Pour: </a:t>
            </a:r>
            <a:r>
              <a:rPr lang="en-US" sz="2800" b="1">
                <a:latin typeface="Century Gothic"/>
                <a:cs typeface="Calibri"/>
              </a:rPr>
              <a:t> </a:t>
            </a:r>
            <a:r>
              <a:rPr lang="en-US" sz="2800" b="1" u="sng">
                <a:latin typeface="Century Gothic"/>
                <a:cs typeface="Calibri"/>
              </a:rPr>
              <a:t>Condition </a:t>
            </a:r>
            <a:r>
              <a:rPr lang="en-US" sz="2800" b="1" u="sng" err="1">
                <a:latin typeface="Century Gothic"/>
                <a:cs typeface="Calibri"/>
              </a:rPr>
              <a:t>Médicale</a:t>
            </a:r>
          </a:p>
          <a:p>
            <a:pPr>
              <a:lnSpc>
                <a:spcPct val="200000"/>
              </a:lnSpc>
            </a:pPr>
            <a:endParaRPr lang="en-US" sz="2800" b="1">
              <a:latin typeface="Century Gothic"/>
              <a:cs typeface="Calibri"/>
            </a:endParaRPr>
          </a:p>
          <a:p>
            <a:r>
              <a:rPr lang="en-US" sz="2800" b="1" err="1">
                <a:latin typeface="Century Gothic"/>
                <a:cs typeface="Calibri"/>
              </a:rPr>
              <a:t>Effets</a:t>
            </a:r>
            <a:r>
              <a:rPr lang="en-US" sz="2800" b="1">
                <a:latin typeface="Century Gothic"/>
                <a:cs typeface="Calibri"/>
              </a:rPr>
              <a:t> </a:t>
            </a:r>
            <a:r>
              <a:rPr lang="en-US" sz="2800" b="1" err="1">
                <a:latin typeface="Century Gothic"/>
                <a:cs typeface="Calibri"/>
              </a:rPr>
              <a:t>secondaires</a:t>
            </a:r>
            <a:r>
              <a:rPr lang="en-US" sz="2800">
                <a:latin typeface="Century Gothic"/>
                <a:cs typeface="Calibri"/>
              </a:rPr>
              <a:t> possibles</a:t>
            </a:r>
            <a:r>
              <a:rPr lang="en-US" sz="2800" b="1">
                <a:latin typeface="Century Gothic"/>
                <a:cs typeface="Calibri"/>
              </a:rPr>
              <a:t>:</a:t>
            </a:r>
            <a:endParaRPr lang="en-US" sz="2800">
              <a:latin typeface="Century Gothic"/>
              <a:cs typeface="Calibri"/>
            </a:endParaRPr>
          </a:p>
          <a:p>
            <a:endParaRPr lang="en-US" sz="2800" b="1">
              <a:latin typeface="Century Gothic"/>
              <a:cs typeface="Calibri"/>
            </a:endParaRPr>
          </a:p>
          <a:p>
            <a:pPr marL="1371600" lvl="2" indent="-457200">
              <a:lnSpc>
                <a:spcPct val="200000"/>
              </a:lnSpc>
              <a:buFont typeface="Wingdings"/>
              <a:buChar char="§"/>
            </a:pPr>
            <a:r>
              <a:rPr lang="en-US" sz="2800" b="1">
                <a:latin typeface="Century Gothic"/>
                <a:cs typeface="Calibri"/>
              </a:rPr>
              <a:t>Option 1</a:t>
            </a:r>
          </a:p>
          <a:p>
            <a:pPr marL="1371600" lvl="2" indent="-457200">
              <a:lnSpc>
                <a:spcPct val="200000"/>
              </a:lnSpc>
              <a:buFont typeface="Wingdings"/>
              <a:buChar char="§"/>
            </a:pPr>
            <a:r>
              <a:rPr lang="en-US" sz="2800" b="1">
                <a:latin typeface="Century Gothic"/>
                <a:cs typeface="Calibri"/>
              </a:rPr>
              <a:t>Option 2</a:t>
            </a:r>
          </a:p>
          <a:p>
            <a:pPr marL="1371600" lvl="2" indent="-457200">
              <a:lnSpc>
                <a:spcPct val="200000"/>
              </a:lnSpc>
              <a:buFont typeface="Wingdings"/>
              <a:buChar char="§"/>
            </a:pPr>
            <a:r>
              <a:rPr lang="en-US" sz="2800" b="1">
                <a:latin typeface="Century Gothic"/>
                <a:cs typeface="Calibri"/>
              </a:rPr>
              <a:t>Option 3</a:t>
            </a:r>
          </a:p>
        </p:txBody>
      </p:sp>
      <p:pic>
        <p:nvPicPr>
          <p:cNvPr id="8" name="Picture 7">
            <a:extLst>
              <a:ext uri="{FF2B5EF4-FFF2-40B4-BE49-F238E27FC236}">
                <a16:creationId xmlns:a16="http://schemas.microsoft.com/office/drawing/2014/main" id="{2B332FEF-313A-F5EB-C94B-800AF511BBA9}"/>
              </a:ext>
            </a:extLst>
          </p:cNvPr>
          <p:cNvPicPr>
            <a:picLocks noChangeAspect="1"/>
          </p:cNvPicPr>
          <p:nvPr/>
        </p:nvPicPr>
        <p:blipFill>
          <a:blip r:embed="rId56"/>
          <a:stretch>
            <a:fillRect/>
          </a:stretch>
        </p:blipFill>
        <p:spPr>
          <a:xfrm>
            <a:off x="9556511" y="7651229"/>
            <a:ext cx="885025" cy="884420"/>
          </a:xfrm>
          <a:prstGeom prst="rect">
            <a:avLst/>
          </a:prstGeom>
        </p:spPr>
      </p:pic>
      <p:sp>
        <p:nvSpPr>
          <p:cNvPr id="11" name="TextBox 10">
            <a:extLst>
              <a:ext uri="{FF2B5EF4-FFF2-40B4-BE49-F238E27FC236}">
                <a16:creationId xmlns:a16="http://schemas.microsoft.com/office/drawing/2014/main" id="{635CCFBE-96D7-E57F-6893-9D3F71E29394}"/>
              </a:ext>
            </a:extLst>
          </p:cNvPr>
          <p:cNvSpPr txBox="1"/>
          <p:nvPr/>
        </p:nvSpPr>
        <p:spPr>
          <a:xfrm>
            <a:off x="-4828600" y="9241276"/>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pic>
        <p:nvPicPr>
          <p:cNvPr id="15" name="Picture 14">
            <a:extLst>
              <a:ext uri="{FF2B5EF4-FFF2-40B4-BE49-F238E27FC236}">
                <a16:creationId xmlns:a16="http://schemas.microsoft.com/office/drawing/2014/main" id="{FDC1D630-8FF4-7880-9305-746732F9C754}"/>
              </a:ext>
            </a:extLst>
          </p:cNvPr>
          <p:cNvPicPr>
            <a:picLocks noChangeAspect="1"/>
          </p:cNvPicPr>
          <p:nvPr/>
        </p:nvPicPr>
        <p:blipFill>
          <a:blip r:embed="rId57"/>
          <a:stretch>
            <a:fillRect/>
          </a:stretch>
        </p:blipFill>
        <p:spPr>
          <a:xfrm>
            <a:off x="-4974872" y="8968901"/>
            <a:ext cx="814557" cy="787941"/>
          </a:xfrm>
          <a:prstGeom prst="rect">
            <a:avLst/>
          </a:prstGeom>
        </p:spPr>
      </p:pic>
      <p:pic>
        <p:nvPicPr>
          <p:cNvPr id="17" name="Picture 16">
            <a:extLst>
              <a:ext uri="{FF2B5EF4-FFF2-40B4-BE49-F238E27FC236}">
                <a16:creationId xmlns:a16="http://schemas.microsoft.com/office/drawing/2014/main" id="{22603504-C498-4651-F9FB-DCFFA047E1E3}"/>
              </a:ext>
            </a:extLst>
          </p:cNvPr>
          <p:cNvPicPr>
            <a:picLocks noChangeAspect="1"/>
          </p:cNvPicPr>
          <p:nvPr/>
        </p:nvPicPr>
        <p:blipFill>
          <a:blip r:embed="rId58"/>
          <a:stretch>
            <a:fillRect/>
          </a:stretch>
        </p:blipFill>
        <p:spPr>
          <a:xfrm>
            <a:off x="-5389443" y="8607763"/>
            <a:ext cx="801184" cy="761190"/>
          </a:xfrm>
          <a:prstGeom prst="rect">
            <a:avLst/>
          </a:prstGeom>
        </p:spPr>
      </p:pic>
    </p:spTree>
    <p:extLst>
      <p:ext uri="{BB962C8B-B14F-4D97-AF65-F5344CB8AC3E}">
        <p14:creationId xmlns:p14="http://schemas.microsoft.com/office/powerpoint/2010/main" val="17779900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rotWithShape="1">
          <a:blip r:embed="rId2"/>
          <a:srcRect t="-327" r="467" b="3260"/>
          <a:stretch/>
        </p:blipFill>
        <p:spPr>
          <a:xfrm>
            <a:off x="5319513" y="-97"/>
            <a:ext cx="1989418" cy="1953963"/>
          </a:xfrm>
          <a:prstGeom prst="rect">
            <a:avLst/>
          </a:prstGeom>
        </p:spPr>
      </p:pic>
      <p:pic>
        <p:nvPicPr>
          <p:cNvPr id="2" name="Picture 1">
            <a:extLst>
              <a:ext uri="{FF2B5EF4-FFF2-40B4-BE49-F238E27FC236}">
                <a16:creationId xmlns:a16="http://schemas.microsoft.com/office/drawing/2014/main" id="{87E14F16-0D97-8F7D-30D2-A582709E7284}"/>
              </a:ext>
            </a:extLst>
          </p:cNvPr>
          <p:cNvPicPr>
            <a:picLocks noChangeAspect="1"/>
          </p:cNvPicPr>
          <p:nvPr/>
        </p:nvPicPr>
        <p:blipFill>
          <a:blip r:embed="rId3"/>
          <a:stretch>
            <a:fillRect/>
          </a:stretch>
        </p:blipFill>
        <p:spPr>
          <a:xfrm>
            <a:off x="-1040684" y="14324"/>
            <a:ext cx="906843" cy="920011"/>
          </a:xfrm>
          <a:prstGeom prst="rect">
            <a:avLst/>
          </a:prstGeom>
        </p:spPr>
      </p:pic>
      <p:pic>
        <p:nvPicPr>
          <p:cNvPr id="7" name="Picture 6">
            <a:extLst>
              <a:ext uri="{FF2B5EF4-FFF2-40B4-BE49-F238E27FC236}">
                <a16:creationId xmlns:a16="http://schemas.microsoft.com/office/drawing/2014/main" id="{FC80BA0C-8E9C-48D4-0028-E2C76AC5E58D}"/>
              </a:ext>
            </a:extLst>
          </p:cNvPr>
          <p:cNvPicPr>
            <a:picLocks noChangeAspect="1"/>
          </p:cNvPicPr>
          <p:nvPr/>
        </p:nvPicPr>
        <p:blipFill>
          <a:blip r:embed="rId4"/>
          <a:stretch>
            <a:fillRect/>
          </a:stretch>
        </p:blipFill>
        <p:spPr>
          <a:xfrm>
            <a:off x="-2138081" y="250527"/>
            <a:ext cx="369169" cy="369105"/>
          </a:xfrm>
          <a:prstGeom prst="rect">
            <a:avLst/>
          </a:prstGeom>
        </p:spPr>
      </p:pic>
      <p:pic>
        <p:nvPicPr>
          <p:cNvPr id="9" name="Picture 8">
            <a:extLst>
              <a:ext uri="{FF2B5EF4-FFF2-40B4-BE49-F238E27FC236}">
                <a16:creationId xmlns:a16="http://schemas.microsoft.com/office/drawing/2014/main" id="{360A2BFF-CD23-F63C-B21E-989BC493DF91}"/>
              </a:ext>
            </a:extLst>
          </p:cNvPr>
          <p:cNvPicPr>
            <a:picLocks noChangeAspect="1"/>
          </p:cNvPicPr>
          <p:nvPr/>
        </p:nvPicPr>
        <p:blipFill>
          <a:blip r:embed="rId5"/>
          <a:stretch>
            <a:fillRect/>
          </a:stretch>
        </p:blipFill>
        <p:spPr>
          <a:xfrm>
            <a:off x="-1665424" y="19630"/>
            <a:ext cx="680455" cy="680335"/>
          </a:xfrm>
          <a:prstGeom prst="rect">
            <a:avLst/>
          </a:prstGeom>
        </p:spPr>
      </p:pic>
      <p:pic>
        <p:nvPicPr>
          <p:cNvPr id="10" name="Picture 9">
            <a:extLst>
              <a:ext uri="{FF2B5EF4-FFF2-40B4-BE49-F238E27FC236}">
                <a16:creationId xmlns:a16="http://schemas.microsoft.com/office/drawing/2014/main" id="{51E94E2E-CC72-3E90-7326-502154E15A9A}"/>
              </a:ext>
            </a:extLst>
          </p:cNvPr>
          <p:cNvPicPr>
            <a:picLocks noChangeAspect="1"/>
          </p:cNvPicPr>
          <p:nvPr/>
        </p:nvPicPr>
        <p:blipFill>
          <a:blip r:embed="rId6"/>
          <a:stretch>
            <a:fillRect/>
          </a:stretch>
        </p:blipFill>
        <p:spPr>
          <a:xfrm>
            <a:off x="115575" y="144172"/>
            <a:ext cx="2538801" cy="2648833"/>
          </a:xfrm>
          <a:prstGeom prst="rect">
            <a:avLst/>
          </a:prstGeom>
        </p:spPr>
      </p:pic>
      <p:pic>
        <p:nvPicPr>
          <p:cNvPr id="26" name="Picture 25">
            <a:extLst>
              <a:ext uri="{FF2B5EF4-FFF2-40B4-BE49-F238E27FC236}">
                <a16:creationId xmlns:a16="http://schemas.microsoft.com/office/drawing/2014/main" id="{8105D707-958B-B513-83E5-B57C4C3BCAA3}"/>
              </a:ext>
            </a:extLst>
          </p:cNvPr>
          <p:cNvPicPr>
            <a:picLocks noChangeAspect="1"/>
          </p:cNvPicPr>
          <p:nvPr/>
        </p:nvPicPr>
        <p:blipFill>
          <a:blip r:embed="rId7"/>
          <a:stretch>
            <a:fillRect/>
          </a:stretch>
        </p:blipFill>
        <p:spPr>
          <a:xfrm>
            <a:off x="-4205123" y="2302276"/>
            <a:ext cx="974346" cy="914632"/>
          </a:xfrm>
          <a:prstGeom prst="rect">
            <a:avLst/>
          </a:prstGeom>
        </p:spPr>
      </p:pic>
      <p:pic>
        <p:nvPicPr>
          <p:cNvPr id="28" name="Picture 27" descr="exhausted Icon 2758313">
            <a:extLst>
              <a:ext uri="{FF2B5EF4-FFF2-40B4-BE49-F238E27FC236}">
                <a16:creationId xmlns:a16="http://schemas.microsoft.com/office/drawing/2014/main" id="{C9941D0D-AC6D-C3F7-99F1-6BB76BEA7BA4}"/>
              </a:ext>
            </a:extLst>
          </p:cNvPr>
          <p:cNvPicPr>
            <a:picLocks noChangeAspect="1"/>
          </p:cNvPicPr>
          <p:nvPr/>
        </p:nvPicPr>
        <p:blipFill>
          <a:blip r:embed="rId8"/>
          <a:stretch>
            <a:fillRect/>
          </a:stretch>
        </p:blipFill>
        <p:spPr>
          <a:xfrm>
            <a:off x="-4133490" y="82487"/>
            <a:ext cx="1133644" cy="1119068"/>
          </a:xfrm>
          <a:prstGeom prst="rect">
            <a:avLst/>
          </a:prstGeom>
        </p:spPr>
      </p:pic>
      <p:pic>
        <p:nvPicPr>
          <p:cNvPr id="30" name="Picture 29">
            <a:extLst>
              <a:ext uri="{FF2B5EF4-FFF2-40B4-BE49-F238E27FC236}">
                <a16:creationId xmlns:a16="http://schemas.microsoft.com/office/drawing/2014/main" id="{796F37BB-4C97-E056-DE67-E67F55FEF878}"/>
              </a:ext>
            </a:extLst>
          </p:cNvPr>
          <p:cNvPicPr>
            <a:picLocks noChangeAspect="1"/>
          </p:cNvPicPr>
          <p:nvPr/>
        </p:nvPicPr>
        <p:blipFill>
          <a:blip r:embed="rId9"/>
          <a:stretch>
            <a:fillRect/>
          </a:stretch>
        </p:blipFill>
        <p:spPr>
          <a:xfrm>
            <a:off x="-4918284" y="5306522"/>
            <a:ext cx="666306" cy="680336"/>
          </a:xfrm>
          <a:prstGeom prst="rect">
            <a:avLst/>
          </a:prstGeom>
        </p:spPr>
      </p:pic>
      <p:pic>
        <p:nvPicPr>
          <p:cNvPr id="32" name="Picture 31">
            <a:extLst>
              <a:ext uri="{FF2B5EF4-FFF2-40B4-BE49-F238E27FC236}">
                <a16:creationId xmlns:a16="http://schemas.microsoft.com/office/drawing/2014/main" id="{77444F61-5825-F9B3-598A-6B8869FD8B59}"/>
              </a:ext>
            </a:extLst>
          </p:cNvPr>
          <p:cNvPicPr>
            <a:picLocks noChangeAspect="1"/>
          </p:cNvPicPr>
          <p:nvPr/>
        </p:nvPicPr>
        <p:blipFill>
          <a:blip r:embed="rId10"/>
          <a:stretch>
            <a:fillRect/>
          </a:stretch>
        </p:blipFill>
        <p:spPr>
          <a:xfrm>
            <a:off x="-5096810" y="1053448"/>
            <a:ext cx="953977" cy="1106686"/>
          </a:xfrm>
          <a:prstGeom prst="rect">
            <a:avLst/>
          </a:prstGeom>
        </p:spPr>
      </p:pic>
      <p:pic>
        <p:nvPicPr>
          <p:cNvPr id="34" name="Picture 33">
            <a:extLst>
              <a:ext uri="{FF2B5EF4-FFF2-40B4-BE49-F238E27FC236}">
                <a16:creationId xmlns:a16="http://schemas.microsoft.com/office/drawing/2014/main" id="{59EA532D-B430-A992-5457-D7B2BFB4EB4D}"/>
              </a:ext>
            </a:extLst>
          </p:cNvPr>
          <p:cNvPicPr>
            <a:picLocks noChangeAspect="1"/>
          </p:cNvPicPr>
          <p:nvPr/>
        </p:nvPicPr>
        <p:blipFill>
          <a:blip r:embed="rId11"/>
          <a:stretch>
            <a:fillRect/>
          </a:stretch>
        </p:blipFill>
        <p:spPr>
          <a:xfrm>
            <a:off x="-4156101" y="3336013"/>
            <a:ext cx="893143" cy="787380"/>
          </a:xfrm>
          <a:prstGeom prst="rect">
            <a:avLst/>
          </a:prstGeom>
        </p:spPr>
      </p:pic>
      <p:sp>
        <p:nvSpPr>
          <p:cNvPr id="38" name="Rectangle: Top Corners Snipped 9">
            <a:extLst>
              <a:ext uri="{FF2B5EF4-FFF2-40B4-BE49-F238E27FC236}">
                <a16:creationId xmlns:a16="http://schemas.microsoft.com/office/drawing/2014/main" id="{10655966-E4CF-9551-CE5D-C90184F73C5B}"/>
              </a:ext>
            </a:extLst>
          </p:cNvPr>
          <p:cNvSpPr/>
          <p:nvPr/>
        </p:nvSpPr>
        <p:spPr>
          <a:xfrm rot="5400000">
            <a:off x="-4621855" y="767444"/>
            <a:ext cx="98399" cy="356039"/>
          </a:xfrm>
          <a:prstGeom prst="flowChartDelay">
            <a:avLst/>
          </a:prstGeom>
          <a:solidFill>
            <a:schemeClr val="tx1">
              <a:lumMod val="75000"/>
              <a:lumOff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B7BAA9F3-A449-38AE-A854-692F1D794616}"/>
              </a:ext>
            </a:extLst>
          </p:cNvPr>
          <p:cNvPicPr>
            <a:picLocks noChangeAspect="1"/>
          </p:cNvPicPr>
          <p:nvPr/>
        </p:nvPicPr>
        <p:blipFill>
          <a:blip r:embed="rId12"/>
          <a:stretch>
            <a:fillRect/>
          </a:stretch>
        </p:blipFill>
        <p:spPr>
          <a:xfrm>
            <a:off x="-5097424" y="162392"/>
            <a:ext cx="787563" cy="841970"/>
          </a:xfrm>
          <a:prstGeom prst="rect">
            <a:avLst/>
          </a:prstGeom>
        </p:spPr>
      </p:pic>
      <p:pic>
        <p:nvPicPr>
          <p:cNvPr id="44" name="Picture 43">
            <a:extLst>
              <a:ext uri="{FF2B5EF4-FFF2-40B4-BE49-F238E27FC236}">
                <a16:creationId xmlns:a16="http://schemas.microsoft.com/office/drawing/2014/main" id="{25AC37FA-1E7A-91DC-101C-03BCD4613DD7}"/>
              </a:ext>
            </a:extLst>
          </p:cNvPr>
          <p:cNvPicPr>
            <a:picLocks noChangeAspect="1"/>
          </p:cNvPicPr>
          <p:nvPr/>
        </p:nvPicPr>
        <p:blipFill>
          <a:blip r:embed="rId13"/>
          <a:stretch>
            <a:fillRect/>
          </a:stretch>
        </p:blipFill>
        <p:spPr>
          <a:xfrm>
            <a:off x="-5102179" y="3204424"/>
            <a:ext cx="893143" cy="909117"/>
          </a:xfrm>
          <a:prstGeom prst="rect">
            <a:avLst/>
          </a:prstGeom>
        </p:spPr>
      </p:pic>
      <p:pic>
        <p:nvPicPr>
          <p:cNvPr id="46" name="Picture 45">
            <a:extLst>
              <a:ext uri="{FF2B5EF4-FFF2-40B4-BE49-F238E27FC236}">
                <a16:creationId xmlns:a16="http://schemas.microsoft.com/office/drawing/2014/main" id="{7AC6C694-B5BD-1EFB-7620-C7506C89D7C1}"/>
              </a:ext>
            </a:extLst>
          </p:cNvPr>
          <p:cNvPicPr>
            <a:picLocks noChangeAspect="1"/>
          </p:cNvPicPr>
          <p:nvPr/>
        </p:nvPicPr>
        <p:blipFill>
          <a:blip r:embed="rId14"/>
          <a:stretch>
            <a:fillRect/>
          </a:stretch>
        </p:blipFill>
        <p:spPr>
          <a:xfrm>
            <a:off x="-5192683" y="2291429"/>
            <a:ext cx="969434" cy="985203"/>
          </a:xfrm>
          <a:prstGeom prst="rect">
            <a:avLst/>
          </a:prstGeom>
        </p:spPr>
      </p:pic>
      <p:pic>
        <p:nvPicPr>
          <p:cNvPr id="48" name="Picture 47">
            <a:extLst>
              <a:ext uri="{FF2B5EF4-FFF2-40B4-BE49-F238E27FC236}">
                <a16:creationId xmlns:a16="http://schemas.microsoft.com/office/drawing/2014/main" id="{D8B0ABEA-D6C1-77D4-3862-3A13A2B97643}"/>
              </a:ext>
            </a:extLst>
          </p:cNvPr>
          <p:cNvPicPr>
            <a:picLocks noChangeAspect="1"/>
          </p:cNvPicPr>
          <p:nvPr/>
        </p:nvPicPr>
        <p:blipFill>
          <a:blip r:embed="rId15"/>
          <a:stretch>
            <a:fillRect/>
          </a:stretch>
        </p:blipFill>
        <p:spPr>
          <a:xfrm>
            <a:off x="-5105581" y="4235367"/>
            <a:ext cx="898776" cy="979383"/>
          </a:xfrm>
          <a:prstGeom prst="rect">
            <a:avLst/>
          </a:prstGeom>
        </p:spPr>
      </p:pic>
      <p:pic>
        <p:nvPicPr>
          <p:cNvPr id="52" name="Picture 51">
            <a:extLst>
              <a:ext uri="{FF2B5EF4-FFF2-40B4-BE49-F238E27FC236}">
                <a16:creationId xmlns:a16="http://schemas.microsoft.com/office/drawing/2014/main" id="{84921F78-20C2-6C06-7E4F-E9C3CED6FFB9}"/>
              </a:ext>
            </a:extLst>
          </p:cNvPr>
          <p:cNvPicPr>
            <a:picLocks noChangeAspect="1"/>
          </p:cNvPicPr>
          <p:nvPr/>
        </p:nvPicPr>
        <p:blipFill>
          <a:blip r:embed="rId16"/>
          <a:stretch>
            <a:fillRect/>
          </a:stretch>
        </p:blipFill>
        <p:spPr>
          <a:xfrm>
            <a:off x="-2197370" y="6837752"/>
            <a:ext cx="1110149" cy="1053788"/>
          </a:xfrm>
          <a:prstGeom prst="rect">
            <a:avLst/>
          </a:prstGeom>
        </p:spPr>
      </p:pic>
      <p:pic>
        <p:nvPicPr>
          <p:cNvPr id="54" name="Picture 53">
            <a:extLst>
              <a:ext uri="{FF2B5EF4-FFF2-40B4-BE49-F238E27FC236}">
                <a16:creationId xmlns:a16="http://schemas.microsoft.com/office/drawing/2014/main" id="{597C7641-6BD8-9F49-0136-EC3913538B8F}"/>
              </a:ext>
            </a:extLst>
          </p:cNvPr>
          <p:cNvPicPr>
            <a:picLocks noChangeAspect="1"/>
          </p:cNvPicPr>
          <p:nvPr/>
        </p:nvPicPr>
        <p:blipFill>
          <a:blip r:embed="rId17"/>
          <a:stretch>
            <a:fillRect/>
          </a:stretch>
        </p:blipFill>
        <p:spPr>
          <a:xfrm>
            <a:off x="-2097224" y="5878748"/>
            <a:ext cx="908352" cy="771916"/>
          </a:xfrm>
          <a:prstGeom prst="rect">
            <a:avLst/>
          </a:prstGeom>
        </p:spPr>
      </p:pic>
      <p:pic>
        <p:nvPicPr>
          <p:cNvPr id="56" name="Picture 55">
            <a:extLst>
              <a:ext uri="{FF2B5EF4-FFF2-40B4-BE49-F238E27FC236}">
                <a16:creationId xmlns:a16="http://schemas.microsoft.com/office/drawing/2014/main" id="{125C7169-7003-BED3-F90A-478F9B09F1D6}"/>
              </a:ext>
            </a:extLst>
          </p:cNvPr>
          <p:cNvPicPr>
            <a:picLocks noChangeAspect="1"/>
          </p:cNvPicPr>
          <p:nvPr/>
        </p:nvPicPr>
        <p:blipFill>
          <a:blip r:embed="rId18"/>
          <a:stretch>
            <a:fillRect/>
          </a:stretch>
        </p:blipFill>
        <p:spPr>
          <a:xfrm>
            <a:off x="-3259064" y="2329298"/>
            <a:ext cx="1050029" cy="925641"/>
          </a:xfrm>
          <a:prstGeom prst="rect">
            <a:avLst/>
          </a:prstGeom>
        </p:spPr>
      </p:pic>
      <p:pic>
        <p:nvPicPr>
          <p:cNvPr id="57" name="Picture 56">
            <a:extLst>
              <a:ext uri="{FF2B5EF4-FFF2-40B4-BE49-F238E27FC236}">
                <a16:creationId xmlns:a16="http://schemas.microsoft.com/office/drawing/2014/main" id="{5B39F8AA-8A7E-E90C-1BC2-CFB7DEFCD128}"/>
              </a:ext>
            </a:extLst>
          </p:cNvPr>
          <p:cNvPicPr>
            <a:picLocks noChangeAspect="1"/>
          </p:cNvPicPr>
          <p:nvPr/>
        </p:nvPicPr>
        <p:blipFill>
          <a:blip r:embed="rId19"/>
          <a:stretch>
            <a:fillRect/>
          </a:stretch>
        </p:blipFill>
        <p:spPr>
          <a:xfrm>
            <a:off x="-4296669" y="1071997"/>
            <a:ext cx="1241326" cy="1118018"/>
          </a:xfrm>
          <a:prstGeom prst="rect">
            <a:avLst/>
          </a:prstGeom>
        </p:spPr>
      </p:pic>
      <p:pic>
        <p:nvPicPr>
          <p:cNvPr id="61" name="Picture 60">
            <a:extLst>
              <a:ext uri="{FF2B5EF4-FFF2-40B4-BE49-F238E27FC236}">
                <a16:creationId xmlns:a16="http://schemas.microsoft.com/office/drawing/2014/main" id="{B4AF0B2A-C1EB-CF8C-10AD-A6EF48A0D90D}"/>
              </a:ext>
            </a:extLst>
          </p:cNvPr>
          <p:cNvPicPr>
            <a:picLocks noChangeAspect="1"/>
          </p:cNvPicPr>
          <p:nvPr/>
        </p:nvPicPr>
        <p:blipFill>
          <a:blip r:embed="rId20"/>
          <a:stretch>
            <a:fillRect/>
          </a:stretch>
        </p:blipFill>
        <p:spPr>
          <a:xfrm>
            <a:off x="-3088245" y="1445897"/>
            <a:ext cx="655609" cy="672861"/>
          </a:xfrm>
          <a:prstGeom prst="rect">
            <a:avLst/>
          </a:prstGeom>
        </p:spPr>
      </p:pic>
      <p:pic>
        <p:nvPicPr>
          <p:cNvPr id="63" name="Picture 62">
            <a:extLst>
              <a:ext uri="{FF2B5EF4-FFF2-40B4-BE49-F238E27FC236}">
                <a16:creationId xmlns:a16="http://schemas.microsoft.com/office/drawing/2014/main" id="{E9C09E36-95BC-AE22-DB41-814E034AEE6D}"/>
              </a:ext>
            </a:extLst>
          </p:cNvPr>
          <p:cNvPicPr>
            <a:picLocks noChangeAspect="1"/>
          </p:cNvPicPr>
          <p:nvPr/>
        </p:nvPicPr>
        <p:blipFill>
          <a:blip r:embed="rId21"/>
          <a:stretch>
            <a:fillRect/>
          </a:stretch>
        </p:blipFill>
        <p:spPr>
          <a:xfrm>
            <a:off x="-2091442" y="5014711"/>
            <a:ext cx="877935" cy="985201"/>
          </a:xfrm>
          <a:prstGeom prst="rect">
            <a:avLst/>
          </a:prstGeom>
        </p:spPr>
      </p:pic>
      <p:pic>
        <p:nvPicPr>
          <p:cNvPr id="71" name="Picture 70">
            <a:extLst>
              <a:ext uri="{FF2B5EF4-FFF2-40B4-BE49-F238E27FC236}">
                <a16:creationId xmlns:a16="http://schemas.microsoft.com/office/drawing/2014/main" id="{89D9A8AE-41E3-DC55-7B51-0087D50F89FB}"/>
              </a:ext>
            </a:extLst>
          </p:cNvPr>
          <p:cNvPicPr>
            <a:picLocks noChangeAspect="1"/>
          </p:cNvPicPr>
          <p:nvPr/>
        </p:nvPicPr>
        <p:blipFill>
          <a:blip r:embed="rId22"/>
          <a:stretch>
            <a:fillRect/>
          </a:stretch>
        </p:blipFill>
        <p:spPr>
          <a:xfrm>
            <a:off x="-3259493" y="256386"/>
            <a:ext cx="965675" cy="996657"/>
          </a:xfrm>
          <a:prstGeom prst="rect">
            <a:avLst/>
          </a:prstGeom>
        </p:spPr>
      </p:pic>
      <p:pic>
        <p:nvPicPr>
          <p:cNvPr id="77" name="Picture 76">
            <a:extLst>
              <a:ext uri="{FF2B5EF4-FFF2-40B4-BE49-F238E27FC236}">
                <a16:creationId xmlns:a16="http://schemas.microsoft.com/office/drawing/2014/main" id="{73777E0B-C24C-FB45-16F9-39FE740452DC}"/>
              </a:ext>
            </a:extLst>
          </p:cNvPr>
          <p:cNvPicPr>
            <a:picLocks noChangeAspect="1"/>
          </p:cNvPicPr>
          <p:nvPr/>
        </p:nvPicPr>
        <p:blipFill>
          <a:blip r:embed="rId23"/>
          <a:stretch>
            <a:fillRect/>
          </a:stretch>
        </p:blipFill>
        <p:spPr>
          <a:xfrm>
            <a:off x="-2131094" y="7965303"/>
            <a:ext cx="893143" cy="969735"/>
          </a:xfrm>
          <a:prstGeom prst="rect">
            <a:avLst/>
          </a:prstGeom>
        </p:spPr>
      </p:pic>
      <p:pic>
        <p:nvPicPr>
          <p:cNvPr id="81" name="Picture 80">
            <a:extLst>
              <a:ext uri="{FF2B5EF4-FFF2-40B4-BE49-F238E27FC236}">
                <a16:creationId xmlns:a16="http://schemas.microsoft.com/office/drawing/2014/main" id="{FFD78D58-0D9A-4EF4-E67C-85A3D9C99DD3}"/>
              </a:ext>
            </a:extLst>
          </p:cNvPr>
          <p:cNvPicPr>
            <a:picLocks noChangeAspect="1"/>
          </p:cNvPicPr>
          <p:nvPr/>
        </p:nvPicPr>
        <p:blipFill>
          <a:blip r:embed="rId24"/>
          <a:stretch>
            <a:fillRect/>
          </a:stretch>
        </p:blipFill>
        <p:spPr>
          <a:xfrm>
            <a:off x="-4199713" y="5334242"/>
            <a:ext cx="1106060" cy="1061285"/>
          </a:xfrm>
          <a:prstGeom prst="rect">
            <a:avLst/>
          </a:prstGeom>
        </p:spPr>
      </p:pic>
      <p:pic>
        <p:nvPicPr>
          <p:cNvPr id="83" name="Picture 82">
            <a:extLst>
              <a:ext uri="{FF2B5EF4-FFF2-40B4-BE49-F238E27FC236}">
                <a16:creationId xmlns:a16="http://schemas.microsoft.com/office/drawing/2014/main" id="{23B5EC96-7D4B-2960-4AEA-7267102D67B2}"/>
              </a:ext>
            </a:extLst>
          </p:cNvPr>
          <p:cNvPicPr>
            <a:picLocks noChangeAspect="1"/>
          </p:cNvPicPr>
          <p:nvPr/>
        </p:nvPicPr>
        <p:blipFill>
          <a:blip r:embed="rId25"/>
          <a:stretch>
            <a:fillRect/>
          </a:stretch>
        </p:blipFill>
        <p:spPr>
          <a:xfrm>
            <a:off x="-2124598" y="2958428"/>
            <a:ext cx="969185" cy="893649"/>
          </a:xfrm>
          <a:prstGeom prst="rect">
            <a:avLst/>
          </a:prstGeom>
        </p:spPr>
      </p:pic>
      <p:pic>
        <p:nvPicPr>
          <p:cNvPr id="85" name="Picture 84">
            <a:extLst>
              <a:ext uri="{FF2B5EF4-FFF2-40B4-BE49-F238E27FC236}">
                <a16:creationId xmlns:a16="http://schemas.microsoft.com/office/drawing/2014/main" id="{B368542A-BFEB-3053-136E-96132EE6EB9E}"/>
              </a:ext>
            </a:extLst>
          </p:cNvPr>
          <p:cNvPicPr>
            <a:picLocks noChangeAspect="1"/>
          </p:cNvPicPr>
          <p:nvPr/>
        </p:nvPicPr>
        <p:blipFill>
          <a:blip r:embed="rId26"/>
          <a:stretch>
            <a:fillRect/>
          </a:stretch>
        </p:blipFill>
        <p:spPr>
          <a:xfrm>
            <a:off x="-5120611" y="7370553"/>
            <a:ext cx="1090850" cy="1061284"/>
          </a:xfrm>
          <a:prstGeom prst="rect">
            <a:avLst/>
          </a:prstGeom>
        </p:spPr>
      </p:pic>
      <p:pic>
        <p:nvPicPr>
          <p:cNvPr id="91" name="Picture 90">
            <a:extLst>
              <a:ext uri="{FF2B5EF4-FFF2-40B4-BE49-F238E27FC236}">
                <a16:creationId xmlns:a16="http://schemas.microsoft.com/office/drawing/2014/main" id="{2A3C86FC-0ED0-B0AB-F095-724DF5BFE273}"/>
              </a:ext>
            </a:extLst>
          </p:cNvPr>
          <p:cNvPicPr>
            <a:picLocks noChangeAspect="1"/>
          </p:cNvPicPr>
          <p:nvPr/>
        </p:nvPicPr>
        <p:blipFill>
          <a:blip r:embed="rId27"/>
          <a:stretch>
            <a:fillRect/>
          </a:stretch>
        </p:blipFill>
        <p:spPr>
          <a:xfrm>
            <a:off x="-4057209" y="4346196"/>
            <a:ext cx="771477" cy="771915"/>
          </a:xfrm>
          <a:prstGeom prst="rect">
            <a:avLst/>
          </a:prstGeom>
        </p:spPr>
      </p:pic>
      <p:pic>
        <p:nvPicPr>
          <p:cNvPr id="93" name="Picture 92">
            <a:extLst>
              <a:ext uri="{FF2B5EF4-FFF2-40B4-BE49-F238E27FC236}">
                <a16:creationId xmlns:a16="http://schemas.microsoft.com/office/drawing/2014/main" id="{8F9D14FD-20FC-8ABD-03AC-9C040507B3C8}"/>
              </a:ext>
            </a:extLst>
          </p:cNvPr>
          <p:cNvPicPr>
            <a:picLocks noChangeAspect="1"/>
          </p:cNvPicPr>
          <p:nvPr/>
        </p:nvPicPr>
        <p:blipFill>
          <a:blip r:embed="rId28"/>
          <a:stretch>
            <a:fillRect/>
          </a:stretch>
        </p:blipFill>
        <p:spPr>
          <a:xfrm>
            <a:off x="-2124798" y="1828005"/>
            <a:ext cx="1055479" cy="950548"/>
          </a:xfrm>
          <a:prstGeom prst="rect">
            <a:avLst/>
          </a:prstGeom>
        </p:spPr>
      </p:pic>
      <p:pic>
        <p:nvPicPr>
          <p:cNvPr id="95" name="Picture 94">
            <a:extLst>
              <a:ext uri="{FF2B5EF4-FFF2-40B4-BE49-F238E27FC236}">
                <a16:creationId xmlns:a16="http://schemas.microsoft.com/office/drawing/2014/main" id="{C7BDBE32-98A9-91EF-831D-FBE69ECD318E}"/>
              </a:ext>
            </a:extLst>
          </p:cNvPr>
          <p:cNvPicPr>
            <a:picLocks noChangeAspect="1"/>
          </p:cNvPicPr>
          <p:nvPr/>
        </p:nvPicPr>
        <p:blipFill>
          <a:blip r:embed="rId29"/>
          <a:stretch>
            <a:fillRect/>
          </a:stretch>
        </p:blipFill>
        <p:spPr>
          <a:xfrm>
            <a:off x="-1331459" y="1713792"/>
            <a:ext cx="505218" cy="492211"/>
          </a:xfrm>
          <a:prstGeom prst="rect">
            <a:avLst/>
          </a:prstGeom>
        </p:spPr>
      </p:pic>
      <p:pic>
        <p:nvPicPr>
          <p:cNvPr id="99" name="Picture 98">
            <a:extLst>
              <a:ext uri="{FF2B5EF4-FFF2-40B4-BE49-F238E27FC236}">
                <a16:creationId xmlns:a16="http://schemas.microsoft.com/office/drawing/2014/main" id="{10D7A373-7285-C131-3A6C-B40B72D831C1}"/>
              </a:ext>
            </a:extLst>
          </p:cNvPr>
          <p:cNvPicPr>
            <a:picLocks noChangeAspect="1"/>
          </p:cNvPicPr>
          <p:nvPr/>
        </p:nvPicPr>
        <p:blipFill>
          <a:blip r:embed="rId30"/>
          <a:stretch>
            <a:fillRect/>
          </a:stretch>
        </p:blipFill>
        <p:spPr>
          <a:xfrm>
            <a:off x="-2125934" y="3987122"/>
            <a:ext cx="923808" cy="924333"/>
          </a:xfrm>
          <a:prstGeom prst="rect">
            <a:avLst/>
          </a:prstGeom>
        </p:spPr>
      </p:pic>
      <p:pic>
        <p:nvPicPr>
          <p:cNvPr id="101" name="Picture 100" descr="diarrhea Icon 2745794">
            <a:extLst>
              <a:ext uri="{FF2B5EF4-FFF2-40B4-BE49-F238E27FC236}">
                <a16:creationId xmlns:a16="http://schemas.microsoft.com/office/drawing/2014/main" id="{D709526B-551A-7D74-537A-3F3B9FBE272E}"/>
              </a:ext>
            </a:extLst>
          </p:cNvPr>
          <p:cNvPicPr>
            <a:picLocks noChangeAspect="1"/>
          </p:cNvPicPr>
          <p:nvPr/>
        </p:nvPicPr>
        <p:blipFill>
          <a:blip r:embed="rId31"/>
          <a:stretch>
            <a:fillRect/>
          </a:stretch>
        </p:blipFill>
        <p:spPr>
          <a:xfrm>
            <a:off x="-3293594" y="3055582"/>
            <a:ext cx="1329075" cy="1343492"/>
          </a:xfrm>
          <a:prstGeom prst="rect">
            <a:avLst/>
          </a:prstGeom>
        </p:spPr>
      </p:pic>
      <p:pic>
        <p:nvPicPr>
          <p:cNvPr id="109" name="Picture 108">
            <a:extLst>
              <a:ext uri="{FF2B5EF4-FFF2-40B4-BE49-F238E27FC236}">
                <a16:creationId xmlns:a16="http://schemas.microsoft.com/office/drawing/2014/main" id="{152F82AF-3AC0-7D21-2AC1-FEE4EFE89C91}"/>
              </a:ext>
            </a:extLst>
          </p:cNvPr>
          <p:cNvPicPr>
            <a:picLocks noChangeAspect="1"/>
          </p:cNvPicPr>
          <p:nvPr/>
        </p:nvPicPr>
        <p:blipFill>
          <a:blip r:embed="rId32"/>
          <a:stretch>
            <a:fillRect/>
          </a:stretch>
        </p:blipFill>
        <p:spPr>
          <a:xfrm>
            <a:off x="-4056247" y="7716414"/>
            <a:ext cx="969185" cy="863466"/>
          </a:xfrm>
          <a:prstGeom prst="rect">
            <a:avLst/>
          </a:prstGeom>
        </p:spPr>
      </p:pic>
      <p:pic>
        <p:nvPicPr>
          <p:cNvPr id="111" name="Picture 110">
            <a:extLst>
              <a:ext uri="{FF2B5EF4-FFF2-40B4-BE49-F238E27FC236}">
                <a16:creationId xmlns:a16="http://schemas.microsoft.com/office/drawing/2014/main" id="{F541ACF1-6765-64E8-041E-FFD2FDCA9BFF}"/>
              </a:ext>
            </a:extLst>
          </p:cNvPr>
          <p:cNvPicPr>
            <a:picLocks noChangeAspect="1"/>
          </p:cNvPicPr>
          <p:nvPr/>
        </p:nvPicPr>
        <p:blipFill>
          <a:blip r:embed="rId33"/>
          <a:stretch>
            <a:fillRect/>
          </a:stretch>
        </p:blipFill>
        <p:spPr>
          <a:xfrm>
            <a:off x="-3068921" y="7604437"/>
            <a:ext cx="832560" cy="1061284"/>
          </a:xfrm>
          <a:prstGeom prst="rect">
            <a:avLst/>
          </a:prstGeom>
        </p:spPr>
      </p:pic>
      <p:pic>
        <p:nvPicPr>
          <p:cNvPr id="113" name="Picture 112">
            <a:extLst>
              <a:ext uri="{FF2B5EF4-FFF2-40B4-BE49-F238E27FC236}">
                <a16:creationId xmlns:a16="http://schemas.microsoft.com/office/drawing/2014/main" id="{9B48C5CF-5ECE-75EF-F62C-07619C11AA19}"/>
              </a:ext>
            </a:extLst>
          </p:cNvPr>
          <p:cNvPicPr>
            <a:picLocks noChangeAspect="1"/>
          </p:cNvPicPr>
          <p:nvPr/>
        </p:nvPicPr>
        <p:blipFill>
          <a:blip r:embed="rId34"/>
          <a:stretch>
            <a:fillRect/>
          </a:stretch>
        </p:blipFill>
        <p:spPr>
          <a:xfrm>
            <a:off x="-4498184" y="6303081"/>
            <a:ext cx="1629501" cy="1491142"/>
          </a:xfrm>
          <a:prstGeom prst="rect">
            <a:avLst/>
          </a:prstGeom>
        </p:spPr>
      </p:pic>
      <p:pic>
        <p:nvPicPr>
          <p:cNvPr id="115" name="Picture 114">
            <a:extLst>
              <a:ext uri="{FF2B5EF4-FFF2-40B4-BE49-F238E27FC236}">
                <a16:creationId xmlns:a16="http://schemas.microsoft.com/office/drawing/2014/main" id="{03D2056A-4058-0B7E-8DB0-63BABDFAB11F}"/>
              </a:ext>
            </a:extLst>
          </p:cNvPr>
          <p:cNvPicPr>
            <a:picLocks noChangeAspect="1"/>
          </p:cNvPicPr>
          <p:nvPr/>
        </p:nvPicPr>
        <p:blipFill>
          <a:blip r:embed="rId35"/>
          <a:stretch>
            <a:fillRect/>
          </a:stretch>
        </p:blipFill>
        <p:spPr>
          <a:xfrm>
            <a:off x="-3169831" y="6557495"/>
            <a:ext cx="984643" cy="1061287"/>
          </a:xfrm>
          <a:prstGeom prst="rect">
            <a:avLst/>
          </a:prstGeom>
        </p:spPr>
      </p:pic>
      <p:pic>
        <p:nvPicPr>
          <p:cNvPr id="119" name="Picture 118">
            <a:extLst>
              <a:ext uri="{FF2B5EF4-FFF2-40B4-BE49-F238E27FC236}">
                <a16:creationId xmlns:a16="http://schemas.microsoft.com/office/drawing/2014/main" id="{128F03C0-3BBC-B022-A502-A5D0F2A04852}"/>
              </a:ext>
            </a:extLst>
          </p:cNvPr>
          <p:cNvPicPr>
            <a:picLocks noChangeAspect="1"/>
          </p:cNvPicPr>
          <p:nvPr/>
        </p:nvPicPr>
        <p:blipFill>
          <a:blip r:embed="rId36"/>
          <a:stretch>
            <a:fillRect/>
          </a:stretch>
        </p:blipFill>
        <p:spPr>
          <a:xfrm>
            <a:off x="-5113898" y="6177593"/>
            <a:ext cx="987324" cy="880364"/>
          </a:xfrm>
          <a:prstGeom prst="rect">
            <a:avLst/>
          </a:prstGeom>
        </p:spPr>
      </p:pic>
      <p:pic>
        <p:nvPicPr>
          <p:cNvPr id="123" name="Picture 122">
            <a:extLst>
              <a:ext uri="{FF2B5EF4-FFF2-40B4-BE49-F238E27FC236}">
                <a16:creationId xmlns:a16="http://schemas.microsoft.com/office/drawing/2014/main" id="{4BDEC4CB-9C8C-369F-2641-8467BD42B414}"/>
              </a:ext>
            </a:extLst>
          </p:cNvPr>
          <p:cNvPicPr>
            <a:picLocks noChangeAspect="1"/>
          </p:cNvPicPr>
          <p:nvPr/>
        </p:nvPicPr>
        <p:blipFill>
          <a:blip r:embed="rId37"/>
          <a:stretch>
            <a:fillRect/>
          </a:stretch>
        </p:blipFill>
        <p:spPr>
          <a:xfrm flipH="1">
            <a:off x="-3258186" y="5290403"/>
            <a:ext cx="1114604" cy="1106936"/>
          </a:xfrm>
          <a:prstGeom prst="rect">
            <a:avLst/>
          </a:prstGeom>
        </p:spPr>
      </p:pic>
      <p:pic>
        <p:nvPicPr>
          <p:cNvPr id="127" name="Picture 126">
            <a:extLst>
              <a:ext uri="{FF2B5EF4-FFF2-40B4-BE49-F238E27FC236}">
                <a16:creationId xmlns:a16="http://schemas.microsoft.com/office/drawing/2014/main" id="{7ABCBBF6-B3FE-A567-01C4-8CA56FB037A5}"/>
              </a:ext>
            </a:extLst>
          </p:cNvPr>
          <p:cNvPicPr>
            <a:picLocks noChangeAspect="1"/>
          </p:cNvPicPr>
          <p:nvPr/>
        </p:nvPicPr>
        <p:blipFill>
          <a:blip r:embed="rId38"/>
          <a:stretch>
            <a:fillRect/>
          </a:stretch>
        </p:blipFill>
        <p:spPr>
          <a:xfrm>
            <a:off x="-3123198" y="4242823"/>
            <a:ext cx="908353" cy="878435"/>
          </a:xfrm>
          <a:prstGeom prst="rect">
            <a:avLst/>
          </a:prstGeom>
        </p:spPr>
      </p:pic>
      <p:pic>
        <p:nvPicPr>
          <p:cNvPr id="131" name="Picture 130">
            <a:extLst>
              <a:ext uri="{FF2B5EF4-FFF2-40B4-BE49-F238E27FC236}">
                <a16:creationId xmlns:a16="http://schemas.microsoft.com/office/drawing/2014/main" id="{A6E57AE9-6924-7603-82B8-5CC6AD0AE26F}"/>
              </a:ext>
            </a:extLst>
          </p:cNvPr>
          <p:cNvPicPr>
            <a:picLocks noChangeAspect="1"/>
          </p:cNvPicPr>
          <p:nvPr/>
        </p:nvPicPr>
        <p:blipFill>
          <a:blip r:embed="rId39"/>
          <a:stretch>
            <a:fillRect/>
          </a:stretch>
        </p:blipFill>
        <p:spPr>
          <a:xfrm>
            <a:off x="10313471" y="6375460"/>
            <a:ext cx="1303769" cy="1274074"/>
          </a:xfrm>
          <a:prstGeom prst="rect">
            <a:avLst/>
          </a:prstGeom>
        </p:spPr>
      </p:pic>
      <p:pic>
        <p:nvPicPr>
          <p:cNvPr id="133" name="Picture 132">
            <a:extLst>
              <a:ext uri="{FF2B5EF4-FFF2-40B4-BE49-F238E27FC236}">
                <a16:creationId xmlns:a16="http://schemas.microsoft.com/office/drawing/2014/main" id="{8A3E871C-AD2C-46C3-DFBD-60A4670DE1EC}"/>
              </a:ext>
            </a:extLst>
          </p:cNvPr>
          <p:cNvPicPr>
            <a:picLocks noChangeAspect="1"/>
          </p:cNvPicPr>
          <p:nvPr/>
        </p:nvPicPr>
        <p:blipFill>
          <a:blip r:embed="rId40"/>
          <a:stretch>
            <a:fillRect/>
          </a:stretch>
        </p:blipFill>
        <p:spPr>
          <a:xfrm>
            <a:off x="10847472" y="3128680"/>
            <a:ext cx="1106059" cy="1137121"/>
          </a:xfrm>
          <a:prstGeom prst="rect">
            <a:avLst/>
          </a:prstGeom>
        </p:spPr>
      </p:pic>
      <p:pic>
        <p:nvPicPr>
          <p:cNvPr id="135" name="Picture 134" descr="A black background with a black square&#10;&#10;Description automatically generated">
            <a:extLst>
              <a:ext uri="{FF2B5EF4-FFF2-40B4-BE49-F238E27FC236}">
                <a16:creationId xmlns:a16="http://schemas.microsoft.com/office/drawing/2014/main" id="{E0EAA62B-96DD-BAB6-78C2-ECCD55B27998}"/>
              </a:ext>
            </a:extLst>
          </p:cNvPr>
          <p:cNvPicPr>
            <a:picLocks noChangeAspect="1"/>
          </p:cNvPicPr>
          <p:nvPr/>
        </p:nvPicPr>
        <p:blipFill>
          <a:blip r:embed="rId41"/>
          <a:stretch>
            <a:fillRect/>
          </a:stretch>
        </p:blipFill>
        <p:spPr>
          <a:xfrm>
            <a:off x="11705101" y="6473632"/>
            <a:ext cx="1049715" cy="1095532"/>
          </a:xfrm>
          <a:prstGeom prst="rect">
            <a:avLst/>
          </a:prstGeom>
        </p:spPr>
      </p:pic>
      <p:pic>
        <p:nvPicPr>
          <p:cNvPr id="139" name="Picture 138">
            <a:extLst>
              <a:ext uri="{FF2B5EF4-FFF2-40B4-BE49-F238E27FC236}">
                <a16:creationId xmlns:a16="http://schemas.microsoft.com/office/drawing/2014/main" id="{16200D01-7AF7-777D-21D4-2FD9D9181DCE}"/>
              </a:ext>
            </a:extLst>
          </p:cNvPr>
          <p:cNvPicPr>
            <a:picLocks noChangeAspect="1"/>
          </p:cNvPicPr>
          <p:nvPr/>
        </p:nvPicPr>
        <p:blipFill>
          <a:blip r:embed="rId42"/>
          <a:stretch>
            <a:fillRect/>
          </a:stretch>
        </p:blipFill>
        <p:spPr>
          <a:xfrm>
            <a:off x="9006461" y="511459"/>
            <a:ext cx="1440642" cy="1502328"/>
          </a:xfrm>
          <a:prstGeom prst="rect">
            <a:avLst/>
          </a:prstGeom>
        </p:spPr>
      </p:pic>
      <p:pic>
        <p:nvPicPr>
          <p:cNvPr id="141" name="Picture 140">
            <a:extLst>
              <a:ext uri="{FF2B5EF4-FFF2-40B4-BE49-F238E27FC236}">
                <a16:creationId xmlns:a16="http://schemas.microsoft.com/office/drawing/2014/main" id="{FF07396D-6FC4-6A44-5F74-A8F013D6DCE5}"/>
              </a:ext>
            </a:extLst>
          </p:cNvPr>
          <p:cNvPicPr>
            <a:picLocks noChangeAspect="1"/>
          </p:cNvPicPr>
          <p:nvPr/>
        </p:nvPicPr>
        <p:blipFill>
          <a:blip r:embed="rId43"/>
          <a:stretch>
            <a:fillRect/>
          </a:stretch>
        </p:blipFill>
        <p:spPr>
          <a:xfrm>
            <a:off x="10571394" y="1471891"/>
            <a:ext cx="1912101" cy="1730582"/>
          </a:xfrm>
          <a:prstGeom prst="rect">
            <a:avLst/>
          </a:prstGeom>
        </p:spPr>
      </p:pic>
      <p:pic>
        <p:nvPicPr>
          <p:cNvPr id="145" name="Picture 144">
            <a:extLst>
              <a:ext uri="{FF2B5EF4-FFF2-40B4-BE49-F238E27FC236}">
                <a16:creationId xmlns:a16="http://schemas.microsoft.com/office/drawing/2014/main" id="{ACA8E981-A84A-B067-D916-95E57B82896D}"/>
              </a:ext>
            </a:extLst>
          </p:cNvPr>
          <p:cNvPicPr>
            <a:picLocks noChangeAspect="1"/>
          </p:cNvPicPr>
          <p:nvPr/>
        </p:nvPicPr>
        <p:blipFill>
          <a:blip r:embed="rId44"/>
          <a:stretch>
            <a:fillRect/>
          </a:stretch>
        </p:blipFill>
        <p:spPr>
          <a:xfrm>
            <a:off x="7853249" y="3022498"/>
            <a:ext cx="1037072" cy="1093205"/>
          </a:xfrm>
          <a:prstGeom prst="rect">
            <a:avLst/>
          </a:prstGeom>
        </p:spPr>
      </p:pic>
      <p:pic>
        <p:nvPicPr>
          <p:cNvPr id="147" name="Picture 146">
            <a:extLst>
              <a:ext uri="{FF2B5EF4-FFF2-40B4-BE49-F238E27FC236}">
                <a16:creationId xmlns:a16="http://schemas.microsoft.com/office/drawing/2014/main" id="{0DB01195-CE40-14BC-E7B9-97B7C6A4CB18}"/>
              </a:ext>
            </a:extLst>
          </p:cNvPr>
          <p:cNvPicPr>
            <a:picLocks noChangeAspect="1"/>
          </p:cNvPicPr>
          <p:nvPr/>
        </p:nvPicPr>
        <p:blipFill>
          <a:blip r:embed="rId42"/>
          <a:stretch>
            <a:fillRect/>
          </a:stretch>
        </p:blipFill>
        <p:spPr>
          <a:xfrm>
            <a:off x="10802812" y="485203"/>
            <a:ext cx="1440642" cy="1502328"/>
          </a:xfrm>
          <a:prstGeom prst="rect">
            <a:avLst/>
          </a:prstGeom>
        </p:spPr>
      </p:pic>
      <p:pic>
        <p:nvPicPr>
          <p:cNvPr id="149" name="Picture 148">
            <a:extLst>
              <a:ext uri="{FF2B5EF4-FFF2-40B4-BE49-F238E27FC236}">
                <a16:creationId xmlns:a16="http://schemas.microsoft.com/office/drawing/2014/main" id="{2D5B1865-666B-A062-AD75-AA17094EF4A3}"/>
              </a:ext>
            </a:extLst>
          </p:cNvPr>
          <p:cNvPicPr>
            <a:picLocks noChangeAspect="1"/>
          </p:cNvPicPr>
          <p:nvPr/>
        </p:nvPicPr>
        <p:blipFill>
          <a:blip r:embed="rId45"/>
          <a:stretch>
            <a:fillRect/>
          </a:stretch>
        </p:blipFill>
        <p:spPr>
          <a:xfrm>
            <a:off x="9009817" y="6446146"/>
            <a:ext cx="1136476" cy="1076253"/>
          </a:xfrm>
          <a:prstGeom prst="rect">
            <a:avLst/>
          </a:prstGeom>
        </p:spPr>
      </p:pic>
      <p:pic>
        <p:nvPicPr>
          <p:cNvPr id="153" name="Picture 152">
            <a:extLst>
              <a:ext uri="{FF2B5EF4-FFF2-40B4-BE49-F238E27FC236}">
                <a16:creationId xmlns:a16="http://schemas.microsoft.com/office/drawing/2014/main" id="{2163ED5D-3539-F6CC-626B-65F197B820C9}"/>
              </a:ext>
            </a:extLst>
          </p:cNvPr>
          <p:cNvPicPr>
            <a:picLocks noChangeAspect="1"/>
          </p:cNvPicPr>
          <p:nvPr/>
        </p:nvPicPr>
        <p:blipFill>
          <a:blip r:embed="rId46"/>
          <a:stretch>
            <a:fillRect/>
          </a:stretch>
        </p:blipFill>
        <p:spPr>
          <a:xfrm>
            <a:off x="7409479" y="6560079"/>
            <a:ext cx="981075" cy="1000125"/>
          </a:xfrm>
          <a:prstGeom prst="rect">
            <a:avLst/>
          </a:prstGeom>
        </p:spPr>
      </p:pic>
      <p:pic>
        <p:nvPicPr>
          <p:cNvPr id="155" name="Picture 154">
            <a:extLst>
              <a:ext uri="{FF2B5EF4-FFF2-40B4-BE49-F238E27FC236}">
                <a16:creationId xmlns:a16="http://schemas.microsoft.com/office/drawing/2014/main" id="{014217B7-D12D-E463-5781-F361032368E4}"/>
              </a:ext>
            </a:extLst>
          </p:cNvPr>
          <p:cNvPicPr>
            <a:picLocks noChangeAspect="1"/>
          </p:cNvPicPr>
          <p:nvPr/>
        </p:nvPicPr>
        <p:blipFill>
          <a:blip r:embed="rId47"/>
          <a:stretch>
            <a:fillRect/>
          </a:stretch>
        </p:blipFill>
        <p:spPr>
          <a:xfrm>
            <a:off x="7637543" y="1947550"/>
            <a:ext cx="893143" cy="863216"/>
          </a:xfrm>
          <a:prstGeom prst="rect">
            <a:avLst/>
          </a:prstGeom>
        </p:spPr>
      </p:pic>
      <p:pic>
        <p:nvPicPr>
          <p:cNvPr id="157" name="Picture 156">
            <a:extLst>
              <a:ext uri="{FF2B5EF4-FFF2-40B4-BE49-F238E27FC236}">
                <a16:creationId xmlns:a16="http://schemas.microsoft.com/office/drawing/2014/main" id="{D86E7ABE-15CA-3B30-C401-D12E25F2AB66}"/>
              </a:ext>
            </a:extLst>
          </p:cNvPr>
          <p:cNvPicPr>
            <a:picLocks noChangeAspect="1"/>
          </p:cNvPicPr>
          <p:nvPr/>
        </p:nvPicPr>
        <p:blipFill>
          <a:blip r:embed="rId48"/>
          <a:stretch>
            <a:fillRect/>
          </a:stretch>
        </p:blipFill>
        <p:spPr>
          <a:xfrm>
            <a:off x="7638653" y="5365052"/>
            <a:ext cx="1123950" cy="1076325"/>
          </a:xfrm>
          <a:prstGeom prst="rect">
            <a:avLst/>
          </a:prstGeom>
        </p:spPr>
      </p:pic>
      <p:pic>
        <p:nvPicPr>
          <p:cNvPr id="159" name="Picture 158">
            <a:extLst>
              <a:ext uri="{FF2B5EF4-FFF2-40B4-BE49-F238E27FC236}">
                <a16:creationId xmlns:a16="http://schemas.microsoft.com/office/drawing/2014/main" id="{F4E4DD4D-135E-51E9-9B8B-02CE4E7E265E}"/>
              </a:ext>
            </a:extLst>
          </p:cNvPr>
          <p:cNvPicPr>
            <a:picLocks noChangeAspect="1"/>
          </p:cNvPicPr>
          <p:nvPr/>
        </p:nvPicPr>
        <p:blipFill>
          <a:blip r:embed="rId49"/>
          <a:stretch>
            <a:fillRect/>
          </a:stretch>
        </p:blipFill>
        <p:spPr>
          <a:xfrm>
            <a:off x="11035275" y="4407419"/>
            <a:ext cx="914400" cy="885825"/>
          </a:xfrm>
          <a:prstGeom prst="rect">
            <a:avLst/>
          </a:prstGeom>
        </p:spPr>
      </p:pic>
      <p:pic>
        <p:nvPicPr>
          <p:cNvPr id="161" name="Picture 160">
            <a:extLst>
              <a:ext uri="{FF2B5EF4-FFF2-40B4-BE49-F238E27FC236}">
                <a16:creationId xmlns:a16="http://schemas.microsoft.com/office/drawing/2014/main" id="{0F4905AD-F761-D1C2-B239-99B1272908A0}"/>
              </a:ext>
            </a:extLst>
          </p:cNvPr>
          <p:cNvPicPr>
            <a:picLocks noChangeAspect="1"/>
          </p:cNvPicPr>
          <p:nvPr/>
        </p:nvPicPr>
        <p:blipFill>
          <a:blip r:embed="rId50"/>
          <a:stretch>
            <a:fillRect/>
          </a:stretch>
        </p:blipFill>
        <p:spPr>
          <a:xfrm>
            <a:off x="7636311" y="4302623"/>
            <a:ext cx="1166894" cy="1167554"/>
          </a:xfrm>
          <a:prstGeom prst="rect">
            <a:avLst/>
          </a:prstGeom>
        </p:spPr>
      </p:pic>
      <p:pic>
        <p:nvPicPr>
          <p:cNvPr id="165" name="Picture 164">
            <a:extLst>
              <a:ext uri="{FF2B5EF4-FFF2-40B4-BE49-F238E27FC236}">
                <a16:creationId xmlns:a16="http://schemas.microsoft.com/office/drawing/2014/main" id="{55E5C849-F914-2376-F300-CE7DFA405E15}"/>
              </a:ext>
            </a:extLst>
          </p:cNvPr>
          <p:cNvPicPr>
            <a:picLocks noChangeAspect="1"/>
          </p:cNvPicPr>
          <p:nvPr/>
        </p:nvPicPr>
        <p:blipFill>
          <a:blip r:embed="rId51"/>
          <a:stretch>
            <a:fillRect/>
          </a:stretch>
        </p:blipFill>
        <p:spPr>
          <a:xfrm>
            <a:off x="9150759" y="5180292"/>
            <a:ext cx="945132" cy="1104001"/>
          </a:xfrm>
          <a:prstGeom prst="rect">
            <a:avLst/>
          </a:prstGeom>
        </p:spPr>
      </p:pic>
      <p:pic>
        <p:nvPicPr>
          <p:cNvPr id="169" name="Picture 168">
            <a:extLst>
              <a:ext uri="{FF2B5EF4-FFF2-40B4-BE49-F238E27FC236}">
                <a16:creationId xmlns:a16="http://schemas.microsoft.com/office/drawing/2014/main" id="{C9B5B289-637E-CFA0-1270-1B116A5E72BF}"/>
              </a:ext>
            </a:extLst>
          </p:cNvPr>
          <p:cNvPicPr>
            <a:picLocks noChangeAspect="1"/>
          </p:cNvPicPr>
          <p:nvPr/>
        </p:nvPicPr>
        <p:blipFill>
          <a:blip r:embed="rId52"/>
          <a:stretch>
            <a:fillRect/>
          </a:stretch>
        </p:blipFill>
        <p:spPr>
          <a:xfrm>
            <a:off x="9116910" y="3963358"/>
            <a:ext cx="1095375" cy="1123950"/>
          </a:xfrm>
          <a:prstGeom prst="rect">
            <a:avLst/>
          </a:prstGeom>
        </p:spPr>
      </p:pic>
      <p:pic>
        <p:nvPicPr>
          <p:cNvPr id="175" name="Picture 174">
            <a:extLst>
              <a:ext uri="{FF2B5EF4-FFF2-40B4-BE49-F238E27FC236}">
                <a16:creationId xmlns:a16="http://schemas.microsoft.com/office/drawing/2014/main" id="{B7F3403C-5960-B02C-8EC0-80F2308F68F9}"/>
              </a:ext>
            </a:extLst>
          </p:cNvPr>
          <p:cNvPicPr>
            <a:picLocks noChangeAspect="1"/>
          </p:cNvPicPr>
          <p:nvPr/>
        </p:nvPicPr>
        <p:blipFill>
          <a:blip r:embed="rId53"/>
          <a:stretch>
            <a:fillRect/>
          </a:stretch>
        </p:blipFill>
        <p:spPr>
          <a:xfrm>
            <a:off x="8887640" y="2820742"/>
            <a:ext cx="1364600" cy="1197989"/>
          </a:xfrm>
          <a:prstGeom prst="rect">
            <a:avLst/>
          </a:prstGeom>
        </p:spPr>
      </p:pic>
      <p:pic>
        <p:nvPicPr>
          <p:cNvPr id="177" name="Picture 176">
            <a:extLst>
              <a:ext uri="{FF2B5EF4-FFF2-40B4-BE49-F238E27FC236}">
                <a16:creationId xmlns:a16="http://schemas.microsoft.com/office/drawing/2014/main" id="{1969FF07-C365-D882-4BEE-801B1C876AC2}"/>
              </a:ext>
            </a:extLst>
          </p:cNvPr>
          <p:cNvPicPr>
            <a:picLocks noChangeAspect="1"/>
          </p:cNvPicPr>
          <p:nvPr/>
        </p:nvPicPr>
        <p:blipFill>
          <a:blip r:embed="rId54"/>
          <a:stretch>
            <a:fillRect/>
          </a:stretch>
        </p:blipFill>
        <p:spPr>
          <a:xfrm>
            <a:off x="10969563" y="5671111"/>
            <a:ext cx="862726" cy="711048"/>
          </a:xfrm>
          <a:prstGeom prst="rect">
            <a:avLst/>
          </a:prstGeom>
        </p:spPr>
      </p:pic>
      <p:pic>
        <p:nvPicPr>
          <p:cNvPr id="179" name="Picture 178">
            <a:extLst>
              <a:ext uri="{FF2B5EF4-FFF2-40B4-BE49-F238E27FC236}">
                <a16:creationId xmlns:a16="http://schemas.microsoft.com/office/drawing/2014/main" id="{F347AA20-8300-1A77-11E7-3FF0D2C55638}"/>
              </a:ext>
            </a:extLst>
          </p:cNvPr>
          <p:cNvPicPr>
            <a:picLocks noChangeAspect="1"/>
          </p:cNvPicPr>
          <p:nvPr/>
        </p:nvPicPr>
        <p:blipFill>
          <a:blip r:embed="rId55"/>
          <a:stretch>
            <a:fillRect/>
          </a:stretch>
        </p:blipFill>
        <p:spPr>
          <a:xfrm>
            <a:off x="8883911" y="1601713"/>
            <a:ext cx="1349393" cy="1334942"/>
          </a:xfrm>
          <a:prstGeom prst="rect">
            <a:avLst/>
          </a:prstGeom>
        </p:spPr>
      </p:pic>
      <p:sp>
        <p:nvSpPr>
          <p:cNvPr id="6" name="TextBox 2">
            <a:extLst>
              <a:ext uri="{FF2B5EF4-FFF2-40B4-BE49-F238E27FC236}">
                <a16:creationId xmlns:a16="http://schemas.microsoft.com/office/drawing/2014/main" id="{41B464F5-88BE-7506-24E6-865660468169}"/>
              </a:ext>
            </a:extLst>
          </p:cNvPr>
          <p:cNvSpPr txBox="1"/>
          <p:nvPr/>
        </p:nvSpPr>
        <p:spPr>
          <a:xfrm>
            <a:off x="686883" y="3523396"/>
            <a:ext cx="5929221" cy="21531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sz="8000" b="1">
                <a:latin typeface="Century Gothic"/>
                <a:cs typeface="Calibri"/>
              </a:rPr>
              <a:t>Medication</a:t>
            </a:r>
          </a:p>
        </p:txBody>
      </p:sp>
      <p:pic>
        <p:nvPicPr>
          <p:cNvPr id="8" name="Picture 7">
            <a:extLst>
              <a:ext uri="{FF2B5EF4-FFF2-40B4-BE49-F238E27FC236}">
                <a16:creationId xmlns:a16="http://schemas.microsoft.com/office/drawing/2014/main" id="{2B332FEF-313A-F5EB-C94B-800AF511BBA9}"/>
              </a:ext>
            </a:extLst>
          </p:cNvPr>
          <p:cNvPicPr>
            <a:picLocks noChangeAspect="1"/>
          </p:cNvPicPr>
          <p:nvPr/>
        </p:nvPicPr>
        <p:blipFill>
          <a:blip r:embed="rId56"/>
          <a:stretch>
            <a:fillRect/>
          </a:stretch>
        </p:blipFill>
        <p:spPr>
          <a:xfrm>
            <a:off x="9556511" y="7651229"/>
            <a:ext cx="885025" cy="884420"/>
          </a:xfrm>
          <a:prstGeom prst="rect">
            <a:avLst/>
          </a:prstGeom>
        </p:spPr>
      </p:pic>
      <p:sp>
        <p:nvSpPr>
          <p:cNvPr id="11" name="TextBox 10">
            <a:extLst>
              <a:ext uri="{FF2B5EF4-FFF2-40B4-BE49-F238E27FC236}">
                <a16:creationId xmlns:a16="http://schemas.microsoft.com/office/drawing/2014/main" id="{635CCFBE-96D7-E57F-6893-9D3F71E29394}"/>
              </a:ext>
            </a:extLst>
          </p:cNvPr>
          <p:cNvSpPr txBox="1"/>
          <p:nvPr/>
        </p:nvSpPr>
        <p:spPr>
          <a:xfrm>
            <a:off x="-4828600" y="9241276"/>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pic>
        <p:nvPicPr>
          <p:cNvPr id="15" name="Picture 14">
            <a:extLst>
              <a:ext uri="{FF2B5EF4-FFF2-40B4-BE49-F238E27FC236}">
                <a16:creationId xmlns:a16="http://schemas.microsoft.com/office/drawing/2014/main" id="{FDC1D630-8FF4-7880-9305-746732F9C754}"/>
              </a:ext>
            </a:extLst>
          </p:cNvPr>
          <p:cNvPicPr>
            <a:picLocks noChangeAspect="1"/>
          </p:cNvPicPr>
          <p:nvPr/>
        </p:nvPicPr>
        <p:blipFill>
          <a:blip r:embed="rId57"/>
          <a:stretch>
            <a:fillRect/>
          </a:stretch>
        </p:blipFill>
        <p:spPr>
          <a:xfrm>
            <a:off x="-4974872" y="8968901"/>
            <a:ext cx="814557" cy="787941"/>
          </a:xfrm>
          <a:prstGeom prst="rect">
            <a:avLst/>
          </a:prstGeom>
        </p:spPr>
      </p:pic>
      <p:pic>
        <p:nvPicPr>
          <p:cNvPr id="17" name="Picture 16">
            <a:extLst>
              <a:ext uri="{FF2B5EF4-FFF2-40B4-BE49-F238E27FC236}">
                <a16:creationId xmlns:a16="http://schemas.microsoft.com/office/drawing/2014/main" id="{22603504-C498-4651-F9FB-DCFFA047E1E3}"/>
              </a:ext>
            </a:extLst>
          </p:cNvPr>
          <p:cNvPicPr>
            <a:picLocks noChangeAspect="1"/>
          </p:cNvPicPr>
          <p:nvPr/>
        </p:nvPicPr>
        <p:blipFill>
          <a:blip r:embed="rId58"/>
          <a:stretch>
            <a:fillRect/>
          </a:stretch>
        </p:blipFill>
        <p:spPr>
          <a:xfrm>
            <a:off x="-5389443" y="8607763"/>
            <a:ext cx="801184" cy="761190"/>
          </a:xfrm>
          <a:prstGeom prst="rect">
            <a:avLst/>
          </a:prstGeom>
        </p:spPr>
      </p:pic>
      <p:pic>
        <p:nvPicPr>
          <p:cNvPr id="12" name="Picture 11">
            <a:extLst>
              <a:ext uri="{FF2B5EF4-FFF2-40B4-BE49-F238E27FC236}">
                <a16:creationId xmlns:a16="http://schemas.microsoft.com/office/drawing/2014/main" id="{750214C6-B205-CF3E-3BB7-D4CC4543592F}"/>
              </a:ext>
            </a:extLst>
          </p:cNvPr>
          <p:cNvPicPr>
            <a:picLocks noChangeAspect="1"/>
          </p:cNvPicPr>
          <p:nvPr/>
        </p:nvPicPr>
        <p:blipFill>
          <a:blip r:embed="rId59"/>
          <a:stretch>
            <a:fillRect/>
          </a:stretch>
        </p:blipFill>
        <p:spPr>
          <a:xfrm>
            <a:off x="7611762" y="7912524"/>
            <a:ext cx="913053" cy="932365"/>
          </a:xfrm>
          <a:prstGeom prst="rect">
            <a:avLst/>
          </a:prstGeom>
        </p:spPr>
      </p:pic>
    </p:spTree>
    <p:extLst>
      <p:ext uri="{BB962C8B-B14F-4D97-AF65-F5344CB8AC3E}">
        <p14:creationId xmlns:p14="http://schemas.microsoft.com/office/powerpoint/2010/main" val="42351735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rotWithShape="1">
          <a:blip r:embed="rId2"/>
          <a:srcRect t="-327" r="467" b="3260"/>
          <a:stretch/>
        </p:blipFill>
        <p:spPr>
          <a:xfrm>
            <a:off x="5319513" y="-97"/>
            <a:ext cx="1989418" cy="1953963"/>
          </a:xfrm>
          <a:prstGeom prst="rect">
            <a:avLst/>
          </a:prstGeom>
        </p:spPr>
      </p:pic>
      <p:pic>
        <p:nvPicPr>
          <p:cNvPr id="2" name="Picture 1">
            <a:extLst>
              <a:ext uri="{FF2B5EF4-FFF2-40B4-BE49-F238E27FC236}">
                <a16:creationId xmlns:a16="http://schemas.microsoft.com/office/drawing/2014/main" id="{87E14F16-0D97-8F7D-30D2-A582709E7284}"/>
              </a:ext>
            </a:extLst>
          </p:cNvPr>
          <p:cNvPicPr>
            <a:picLocks noChangeAspect="1"/>
          </p:cNvPicPr>
          <p:nvPr/>
        </p:nvPicPr>
        <p:blipFill>
          <a:blip r:embed="rId3"/>
          <a:stretch>
            <a:fillRect/>
          </a:stretch>
        </p:blipFill>
        <p:spPr>
          <a:xfrm>
            <a:off x="-1040684" y="14324"/>
            <a:ext cx="906843" cy="920011"/>
          </a:xfrm>
          <a:prstGeom prst="rect">
            <a:avLst/>
          </a:prstGeom>
        </p:spPr>
      </p:pic>
      <p:pic>
        <p:nvPicPr>
          <p:cNvPr id="7" name="Picture 6">
            <a:extLst>
              <a:ext uri="{FF2B5EF4-FFF2-40B4-BE49-F238E27FC236}">
                <a16:creationId xmlns:a16="http://schemas.microsoft.com/office/drawing/2014/main" id="{FC80BA0C-8E9C-48D4-0028-E2C76AC5E58D}"/>
              </a:ext>
            </a:extLst>
          </p:cNvPr>
          <p:cNvPicPr>
            <a:picLocks noChangeAspect="1"/>
          </p:cNvPicPr>
          <p:nvPr/>
        </p:nvPicPr>
        <p:blipFill>
          <a:blip r:embed="rId4"/>
          <a:stretch>
            <a:fillRect/>
          </a:stretch>
        </p:blipFill>
        <p:spPr>
          <a:xfrm>
            <a:off x="-2138081" y="250527"/>
            <a:ext cx="369169" cy="369105"/>
          </a:xfrm>
          <a:prstGeom prst="rect">
            <a:avLst/>
          </a:prstGeom>
        </p:spPr>
      </p:pic>
      <p:pic>
        <p:nvPicPr>
          <p:cNvPr id="9" name="Picture 8">
            <a:extLst>
              <a:ext uri="{FF2B5EF4-FFF2-40B4-BE49-F238E27FC236}">
                <a16:creationId xmlns:a16="http://schemas.microsoft.com/office/drawing/2014/main" id="{360A2BFF-CD23-F63C-B21E-989BC493DF91}"/>
              </a:ext>
            </a:extLst>
          </p:cNvPr>
          <p:cNvPicPr>
            <a:picLocks noChangeAspect="1"/>
          </p:cNvPicPr>
          <p:nvPr/>
        </p:nvPicPr>
        <p:blipFill>
          <a:blip r:embed="rId5"/>
          <a:stretch>
            <a:fillRect/>
          </a:stretch>
        </p:blipFill>
        <p:spPr>
          <a:xfrm>
            <a:off x="-1665424" y="19630"/>
            <a:ext cx="680455" cy="680335"/>
          </a:xfrm>
          <a:prstGeom prst="rect">
            <a:avLst/>
          </a:prstGeom>
        </p:spPr>
      </p:pic>
      <p:pic>
        <p:nvPicPr>
          <p:cNvPr id="10" name="Picture 9">
            <a:extLst>
              <a:ext uri="{FF2B5EF4-FFF2-40B4-BE49-F238E27FC236}">
                <a16:creationId xmlns:a16="http://schemas.microsoft.com/office/drawing/2014/main" id="{51E94E2E-CC72-3E90-7326-502154E15A9A}"/>
              </a:ext>
            </a:extLst>
          </p:cNvPr>
          <p:cNvPicPr>
            <a:picLocks noChangeAspect="1"/>
          </p:cNvPicPr>
          <p:nvPr/>
        </p:nvPicPr>
        <p:blipFill>
          <a:blip r:embed="rId6"/>
          <a:stretch>
            <a:fillRect/>
          </a:stretch>
        </p:blipFill>
        <p:spPr>
          <a:xfrm>
            <a:off x="115575" y="144172"/>
            <a:ext cx="2538801" cy="2648833"/>
          </a:xfrm>
          <a:prstGeom prst="rect">
            <a:avLst/>
          </a:prstGeom>
        </p:spPr>
      </p:pic>
      <p:pic>
        <p:nvPicPr>
          <p:cNvPr id="26" name="Picture 25">
            <a:extLst>
              <a:ext uri="{FF2B5EF4-FFF2-40B4-BE49-F238E27FC236}">
                <a16:creationId xmlns:a16="http://schemas.microsoft.com/office/drawing/2014/main" id="{8105D707-958B-B513-83E5-B57C4C3BCAA3}"/>
              </a:ext>
            </a:extLst>
          </p:cNvPr>
          <p:cNvPicPr>
            <a:picLocks noChangeAspect="1"/>
          </p:cNvPicPr>
          <p:nvPr/>
        </p:nvPicPr>
        <p:blipFill>
          <a:blip r:embed="rId7"/>
          <a:stretch>
            <a:fillRect/>
          </a:stretch>
        </p:blipFill>
        <p:spPr>
          <a:xfrm>
            <a:off x="-4205123" y="2302276"/>
            <a:ext cx="974346" cy="914632"/>
          </a:xfrm>
          <a:prstGeom prst="rect">
            <a:avLst/>
          </a:prstGeom>
        </p:spPr>
      </p:pic>
      <p:pic>
        <p:nvPicPr>
          <p:cNvPr id="28" name="Picture 27" descr="exhausted Icon 2758313">
            <a:extLst>
              <a:ext uri="{FF2B5EF4-FFF2-40B4-BE49-F238E27FC236}">
                <a16:creationId xmlns:a16="http://schemas.microsoft.com/office/drawing/2014/main" id="{C9941D0D-AC6D-C3F7-99F1-6BB76BEA7BA4}"/>
              </a:ext>
            </a:extLst>
          </p:cNvPr>
          <p:cNvPicPr>
            <a:picLocks noChangeAspect="1"/>
          </p:cNvPicPr>
          <p:nvPr/>
        </p:nvPicPr>
        <p:blipFill>
          <a:blip r:embed="rId8"/>
          <a:stretch>
            <a:fillRect/>
          </a:stretch>
        </p:blipFill>
        <p:spPr>
          <a:xfrm>
            <a:off x="-4133490" y="82487"/>
            <a:ext cx="1133644" cy="1119068"/>
          </a:xfrm>
          <a:prstGeom prst="rect">
            <a:avLst/>
          </a:prstGeom>
        </p:spPr>
      </p:pic>
      <p:pic>
        <p:nvPicPr>
          <p:cNvPr id="30" name="Picture 29">
            <a:extLst>
              <a:ext uri="{FF2B5EF4-FFF2-40B4-BE49-F238E27FC236}">
                <a16:creationId xmlns:a16="http://schemas.microsoft.com/office/drawing/2014/main" id="{796F37BB-4C97-E056-DE67-E67F55FEF878}"/>
              </a:ext>
            </a:extLst>
          </p:cNvPr>
          <p:cNvPicPr>
            <a:picLocks noChangeAspect="1"/>
          </p:cNvPicPr>
          <p:nvPr/>
        </p:nvPicPr>
        <p:blipFill>
          <a:blip r:embed="rId9"/>
          <a:stretch>
            <a:fillRect/>
          </a:stretch>
        </p:blipFill>
        <p:spPr>
          <a:xfrm>
            <a:off x="-4918284" y="5306522"/>
            <a:ext cx="666306" cy="680336"/>
          </a:xfrm>
          <a:prstGeom prst="rect">
            <a:avLst/>
          </a:prstGeom>
        </p:spPr>
      </p:pic>
      <p:pic>
        <p:nvPicPr>
          <p:cNvPr id="32" name="Picture 31">
            <a:extLst>
              <a:ext uri="{FF2B5EF4-FFF2-40B4-BE49-F238E27FC236}">
                <a16:creationId xmlns:a16="http://schemas.microsoft.com/office/drawing/2014/main" id="{77444F61-5825-F9B3-598A-6B8869FD8B59}"/>
              </a:ext>
            </a:extLst>
          </p:cNvPr>
          <p:cNvPicPr>
            <a:picLocks noChangeAspect="1"/>
          </p:cNvPicPr>
          <p:nvPr/>
        </p:nvPicPr>
        <p:blipFill>
          <a:blip r:embed="rId10"/>
          <a:stretch>
            <a:fillRect/>
          </a:stretch>
        </p:blipFill>
        <p:spPr>
          <a:xfrm>
            <a:off x="-5096810" y="1053448"/>
            <a:ext cx="953977" cy="1106686"/>
          </a:xfrm>
          <a:prstGeom prst="rect">
            <a:avLst/>
          </a:prstGeom>
        </p:spPr>
      </p:pic>
      <p:pic>
        <p:nvPicPr>
          <p:cNvPr id="34" name="Picture 33">
            <a:extLst>
              <a:ext uri="{FF2B5EF4-FFF2-40B4-BE49-F238E27FC236}">
                <a16:creationId xmlns:a16="http://schemas.microsoft.com/office/drawing/2014/main" id="{59EA532D-B430-A992-5457-D7B2BFB4EB4D}"/>
              </a:ext>
            </a:extLst>
          </p:cNvPr>
          <p:cNvPicPr>
            <a:picLocks noChangeAspect="1"/>
          </p:cNvPicPr>
          <p:nvPr/>
        </p:nvPicPr>
        <p:blipFill>
          <a:blip r:embed="rId11"/>
          <a:stretch>
            <a:fillRect/>
          </a:stretch>
        </p:blipFill>
        <p:spPr>
          <a:xfrm>
            <a:off x="-4156101" y="3336013"/>
            <a:ext cx="893143" cy="787380"/>
          </a:xfrm>
          <a:prstGeom prst="rect">
            <a:avLst/>
          </a:prstGeom>
        </p:spPr>
      </p:pic>
      <p:sp>
        <p:nvSpPr>
          <p:cNvPr id="38" name="Rectangle: Top Corners Snipped 9">
            <a:extLst>
              <a:ext uri="{FF2B5EF4-FFF2-40B4-BE49-F238E27FC236}">
                <a16:creationId xmlns:a16="http://schemas.microsoft.com/office/drawing/2014/main" id="{10655966-E4CF-9551-CE5D-C90184F73C5B}"/>
              </a:ext>
            </a:extLst>
          </p:cNvPr>
          <p:cNvSpPr/>
          <p:nvPr/>
        </p:nvSpPr>
        <p:spPr>
          <a:xfrm rot="5400000">
            <a:off x="-4621855" y="767444"/>
            <a:ext cx="98399" cy="356039"/>
          </a:xfrm>
          <a:prstGeom prst="flowChartDelay">
            <a:avLst/>
          </a:prstGeom>
          <a:solidFill>
            <a:schemeClr val="tx1">
              <a:lumMod val="75000"/>
              <a:lumOff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B7BAA9F3-A449-38AE-A854-692F1D794616}"/>
              </a:ext>
            </a:extLst>
          </p:cNvPr>
          <p:cNvPicPr>
            <a:picLocks noChangeAspect="1"/>
          </p:cNvPicPr>
          <p:nvPr/>
        </p:nvPicPr>
        <p:blipFill>
          <a:blip r:embed="rId12"/>
          <a:stretch>
            <a:fillRect/>
          </a:stretch>
        </p:blipFill>
        <p:spPr>
          <a:xfrm>
            <a:off x="-5097424" y="162392"/>
            <a:ext cx="787563" cy="841970"/>
          </a:xfrm>
          <a:prstGeom prst="rect">
            <a:avLst/>
          </a:prstGeom>
        </p:spPr>
      </p:pic>
      <p:pic>
        <p:nvPicPr>
          <p:cNvPr id="44" name="Picture 43">
            <a:extLst>
              <a:ext uri="{FF2B5EF4-FFF2-40B4-BE49-F238E27FC236}">
                <a16:creationId xmlns:a16="http://schemas.microsoft.com/office/drawing/2014/main" id="{25AC37FA-1E7A-91DC-101C-03BCD4613DD7}"/>
              </a:ext>
            </a:extLst>
          </p:cNvPr>
          <p:cNvPicPr>
            <a:picLocks noChangeAspect="1"/>
          </p:cNvPicPr>
          <p:nvPr/>
        </p:nvPicPr>
        <p:blipFill>
          <a:blip r:embed="rId13"/>
          <a:stretch>
            <a:fillRect/>
          </a:stretch>
        </p:blipFill>
        <p:spPr>
          <a:xfrm>
            <a:off x="-5102179" y="3204424"/>
            <a:ext cx="893143" cy="909117"/>
          </a:xfrm>
          <a:prstGeom prst="rect">
            <a:avLst/>
          </a:prstGeom>
        </p:spPr>
      </p:pic>
      <p:pic>
        <p:nvPicPr>
          <p:cNvPr id="46" name="Picture 45">
            <a:extLst>
              <a:ext uri="{FF2B5EF4-FFF2-40B4-BE49-F238E27FC236}">
                <a16:creationId xmlns:a16="http://schemas.microsoft.com/office/drawing/2014/main" id="{7AC6C694-B5BD-1EFB-7620-C7506C89D7C1}"/>
              </a:ext>
            </a:extLst>
          </p:cNvPr>
          <p:cNvPicPr>
            <a:picLocks noChangeAspect="1"/>
          </p:cNvPicPr>
          <p:nvPr/>
        </p:nvPicPr>
        <p:blipFill>
          <a:blip r:embed="rId14"/>
          <a:stretch>
            <a:fillRect/>
          </a:stretch>
        </p:blipFill>
        <p:spPr>
          <a:xfrm>
            <a:off x="-5192683" y="2291429"/>
            <a:ext cx="969434" cy="985203"/>
          </a:xfrm>
          <a:prstGeom prst="rect">
            <a:avLst/>
          </a:prstGeom>
        </p:spPr>
      </p:pic>
      <p:pic>
        <p:nvPicPr>
          <p:cNvPr id="48" name="Picture 47">
            <a:extLst>
              <a:ext uri="{FF2B5EF4-FFF2-40B4-BE49-F238E27FC236}">
                <a16:creationId xmlns:a16="http://schemas.microsoft.com/office/drawing/2014/main" id="{D8B0ABEA-D6C1-77D4-3862-3A13A2B97643}"/>
              </a:ext>
            </a:extLst>
          </p:cNvPr>
          <p:cNvPicPr>
            <a:picLocks noChangeAspect="1"/>
          </p:cNvPicPr>
          <p:nvPr/>
        </p:nvPicPr>
        <p:blipFill>
          <a:blip r:embed="rId15"/>
          <a:stretch>
            <a:fillRect/>
          </a:stretch>
        </p:blipFill>
        <p:spPr>
          <a:xfrm>
            <a:off x="-5105581" y="4235367"/>
            <a:ext cx="898776" cy="979383"/>
          </a:xfrm>
          <a:prstGeom prst="rect">
            <a:avLst/>
          </a:prstGeom>
        </p:spPr>
      </p:pic>
      <p:pic>
        <p:nvPicPr>
          <p:cNvPr id="52" name="Picture 51">
            <a:extLst>
              <a:ext uri="{FF2B5EF4-FFF2-40B4-BE49-F238E27FC236}">
                <a16:creationId xmlns:a16="http://schemas.microsoft.com/office/drawing/2014/main" id="{84921F78-20C2-6C06-7E4F-E9C3CED6FFB9}"/>
              </a:ext>
            </a:extLst>
          </p:cNvPr>
          <p:cNvPicPr>
            <a:picLocks noChangeAspect="1"/>
          </p:cNvPicPr>
          <p:nvPr/>
        </p:nvPicPr>
        <p:blipFill>
          <a:blip r:embed="rId16"/>
          <a:stretch>
            <a:fillRect/>
          </a:stretch>
        </p:blipFill>
        <p:spPr>
          <a:xfrm>
            <a:off x="-2197370" y="6837752"/>
            <a:ext cx="1110149" cy="1053788"/>
          </a:xfrm>
          <a:prstGeom prst="rect">
            <a:avLst/>
          </a:prstGeom>
        </p:spPr>
      </p:pic>
      <p:pic>
        <p:nvPicPr>
          <p:cNvPr id="54" name="Picture 53">
            <a:extLst>
              <a:ext uri="{FF2B5EF4-FFF2-40B4-BE49-F238E27FC236}">
                <a16:creationId xmlns:a16="http://schemas.microsoft.com/office/drawing/2014/main" id="{597C7641-6BD8-9F49-0136-EC3913538B8F}"/>
              </a:ext>
            </a:extLst>
          </p:cNvPr>
          <p:cNvPicPr>
            <a:picLocks noChangeAspect="1"/>
          </p:cNvPicPr>
          <p:nvPr/>
        </p:nvPicPr>
        <p:blipFill>
          <a:blip r:embed="rId17"/>
          <a:stretch>
            <a:fillRect/>
          </a:stretch>
        </p:blipFill>
        <p:spPr>
          <a:xfrm>
            <a:off x="-2097224" y="5878748"/>
            <a:ext cx="908352" cy="771916"/>
          </a:xfrm>
          <a:prstGeom prst="rect">
            <a:avLst/>
          </a:prstGeom>
        </p:spPr>
      </p:pic>
      <p:pic>
        <p:nvPicPr>
          <p:cNvPr id="56" name="Picture 55">
            <a:extLst>
              <a:ext uri="{FF2B5EF4-FFF2-40B4-BE49-F238E27FC236}">
                <a16:creationId xmlns:a16="http://schemas.microsoft.com/office/drawing/2014/main" id="{125C7169-7003-BED3-F90A-478F9B09F1D6}"/>
              </a:ext>
            </a:extLst>
          </p:cNvPr>
          <p:cNvPicPr>
            <a:picLocks noChangeAspect="1"/>
          </p:cNvPicPr>
          <p:nvPr/>
        </p:nvPicPr>
        <p:blipFill>
          <a:blip r:embed="rId18"/>
          <a:stretch>
            <a:fillRect/>
          </a:stretch>
        </p:blipFill>
        <p:spPr>
          <a:xfrm>
            <a:off x="-3259064" y="2329298"/>
            <a:ext cx="1050029" cy="925641"/>
          </a:xfrm>
          <a:prstGeom prst="rect">
            <a:avLst/>
          </a:prstGeom>
        </p:spPr>
      </p:pic>
      <p:pic>
        <p:nvPicPr>
          <p:cNvPr id="57" name="Picture 56">
            <a:extLst>
              <a:ext uri="{FF2B5EF4-FFF2-40B4-BE49-F238E27FC236}">
                <a16:creationId xmlns:a16="http://schemas.microsoft.com/office/drawing/2014/main" id="{5B39F8AA-8A7E-E90C-1BC2-CFB7DEFCD128}"/>
              </a:ext>
            </a:extLst>
          </p:cNvPr>
          <p:cNvPicPr>
            <a:picLocks noChangeAspect="1"/>
          </p:cNvPicPr>
          <p:nvPr/>
        </p:nvPicPr>
        <p:blipFill>
          <a:blip r:embed="rId19"/>
          <a:stretch>
            <a:fillRect/>
          </a:stretch>
        </p:blipFill>
        <p:spPr>
          <a:xfrm>
            <a:off x="-4296669" y="1071997"/>
            <a:ext cx="1241326" cy="1118018"/>
          </a:xfrm>
          <a:prstGeom prst="rect">
            <a:avLst/>
          </a:prstGeom>
        </p:spPr>
      </p:pic>
      <p:pic>
        <p:nvPicPr>
          <p:cNvPr id="61" name="Picture 60">
            <a:extLst>
              <a:ext uri="{FF2B5EF4-FFF2-40B4-BE49-F238E27FC236}">
                <a16:creationId xmlns:a16="http://schemas.microsoft.com/office/drawing/2014/main" id="{B4AF0B2A-C1EB-CF8C-10AD-A6EF48A0D90D}"/>
              </a:ext>
            </a:extLst>
          </p:cNvPr>
          <p:cNvPicPr>
            <a:picLocks noChangeAspect="1"/>
          </p:cNvPicPr>
          <p:nvPr/>
        </p:nvPicPr>
        <p:blipFill>
          <a:blip r:embed="rId20"/>
          <a:stretch>
            <a:fillRect/>
          </a:stretch>
        </p:blipFill>
        <p:spPr>
          <a:xfrm>
            <a:off x="-3088245" y="1445897"/>
            <a:ext cx="655609" cy="672861"/>
          </a:xfrm>
          <a:prstGeom prst="rect">
            <a:avLst/>
          </a:prstGeom>
        </p:spPr>
      </p:pic>
      <p:pic>
        <p:nvPicPr>
          <p:cNvPr id="63" name="Picture 62">
            <a:extLst>
              <a:ext uri="{FF2B5EF4-FFF2-40B4-BE49-F238E27FC236}">
                <a16:creationId xmlns:a16="http://schemas.microsoft.com/office/drawing/2014/main" id="{E9C09E36-95BC-AE22-DB41-814E034AEE6D}"/>
              </a:ext>
            </a:extLst>
          </p:cNvPr>
          <p:cNvPicPr>
            <a:picLocks noChangeAspect="1"/>
          </p:cNvPicPr>
          <p:nvPr/>
        </p:nvPicPr>
        <p:blipFill>
          <a:blip r:embed="rId21"/>
          <a:stretch>
            <a:fillRect/>
          </a:stretch>
        </p:blipFill>
        <p:spPr>
          <a:xfrm>
            <a:off x="-2091442" y="5014711"/>
            <a:ext cx="877935" cy="985201"/>
          </a:xfrm>
          <a:prstGeom prst="rect">
            <a:avLst/>
          </a:prstGeom>
        </p:spPr>
      </p:pic>
      <p:pic>
        <p:nvPicPr>
          <p:cNvPr id="71" name="Picture 70">
            <a:extLst>
              <a:ext uri="{FF2B5EF4-FFF2-40B4-BE49-F238E27FC236}">
                <a16:creationId xmlns:a16="http://schemas.microsoft.com/office/drawing/2014/main" id="{89D9A8AE-41E3-DC55-7B51-0087D50F89FB}"/>
              </a:ext>
            </a:extLst>
          </p:cNvPr>
          <p:cNvPicPr>
            <a:picLocks noChangeAspect="1"/>
          </p:cNvPicPr>
          <p:nvPr/>
        </p:nvPicPr>
        <p:blipFill>
          <a:blip r:embed="rId22"/>
          <a:stretch>
            <a:fillRect/>
          </a:stretch>
        </p:blipFill>
        <p:spPr>
          <a:xfrm>
            <a:off x="-3259493" y="256386"/>
            <a:ext cx="965675" cy="996657"/>
          </a:xfrm>
          <a:prstGeom prst="rect">
            <a:avLst/>
          </a:prstGeom>
        </p:spPr>
      </p:pic>
      <p:pic>
        <p:nvPicPr>
          <p:cNvPr id="77" name="Picture 76">
            <a:extLst>
              <a:ext uri="{FF2B5EF4-FFF2-40B4-BE49-F238E27FC236}">
                <a16:creationId xmlns:a16="http://schemas.microsoft.com/office/drawing/2014/main" id="{73777E0B-C24C-FB45-16F9-39FE740452DC}"/>
              </a:ext>
            </a:extLst>
          </p:cNvPr>
          <p:cNvPicPr>
            <a:picLocks noChangeAspect="1"/>
          </p:cNvPicPr>
          <p:nvPr/>
        </p:nvPicPr>
        <p:blipFill>
          <a:blip r:embed="rId23"/>
          <a:stretch>
            <a:fillRect/>
          </a:stretch>
        </p:blipFill>
        <p:spPr>
          <a:xfrm>
            <a:off x="-2131094" y="7965303"/>
            <a:ext cx="893143" cy="969735"/>
          </a:xfrm>
          <a:prstGeom prst="rect">
            <a:avLst/>
          </a:prstGeom>
        </p:spPr>
      </p:pic>
      <p:pic>
        <p:nvPicPr>
          <p:cNvPr id="81" name="Picture 80">
            <a:extLst>
              <a:ext uri="{FF2B5EF4-FFF2-40B4-BE49-F238E27FC236}">
                <a16:creationId xmlns:a16="http://schemas.microsoft.com/office/drawing/2014/main" id="{FFD78D58-0D9A-4EF4-E67C-85A3D9C99DD3}"/>
              </a:ext>
            </a:extLst>
          </p:cNvPr>
          <p:cNvPicPr>
            <a:picLocks noChangeAspect="1"/>
          </p:cNvPicPr>
          <p:nvPr/>
        </p:nvPicPr>
        <p:blipFill>
          <a:blip r:embed="rId24"/>
          <a:stretch>
            <a:fillRect/>
          </a:stretch>
        </p:blipFill>
        <p:spPr>
          <a:xfrm>
            <a:off x="-4199713" y="5334242"/>
            <a:ext cx="1106060" cy="1061285"/>
          </a:xfrm>
          <a:prstGeom prst="rect">
            <a:avLst/>
          </a:prstGeom>
        </p:spPr>
      </p:pic>
      <p:pic>
        <p:nvPicPr>
          <p:cNvPr id="83" name="Picture 82">
            <a:extLst>
              <a:ext uri="{FF2B5EF4-FFF2-40B4-BE49-F238E27FC236}">
                <a16:creationId xmlns:a16="http://schemas.microsoft.com/office/drawing/2014/main" id="{23B5EC96-7D4B-2960-4AEA-7267102D67B2}"/>
              </a:ext>
            </a:extLst>
          </p:cNvPr>
          <p:cNvPicPr>
            <a:picLocks noChangeAspect="1"/>
          </p:cNvPicPr>
          <p:nvPr/>
        </p:nvPicPr>
        <p:blipFill>
          <a:blip r:embed="rId25"/>
          <a:stretch>
            <a:fillRect/>
          </a:stretch>
        </p:blipFill>
        <p:spPr>
          <a:xfrm>
            <a:off x="-2124598" y="2958428"/>
            <a:ext cx="969185" cy="893649"/>
          </a:xfrm>
          <a:prstGeom prst="rect">
            <a:avLst/>
          </a:prstGeom>
        </p:spPr>
      </p:pic>
      <p:pic>
        <p:nvPicPr>
          <p:cNvPr id="85" name="Picture 84">
            <a:extLst>
              <a:ext uri="{FF2B5EF4-FFF2-40B4-BE49-F238E27FC236}">
                <a16:creationId xmlns:a16="http://schemas.microsoft.com/office/drawing/2014/main" id="{B368542A-BFEB-3053-136E-96132EE6EB9E}"/>
              </a:ext>
            </a:extLst>
          </p:cNvPr>
          <p:cNvPicPr>
            <a:picLocks noChangeAspect="1"/>
          </p:cNvPicPr>
          <p:nvPr/>
        </p:nvPicPr>
        <p:blipFill>
          <a:blip r:embed="rId26"/>
          <a:stretch>
            <a:fillRect/>
          </a:stretch>
        </p:blipFill>
        <p:spPr>
          <a:xfrm>
            <a:off x="-5120611" y="7370553"/>
            <a:ext cx="1090850" cy="1061284"/>
          </a:xfrm>
          <a:prstGeom prst="rect">
            <a:avLst/>
          </a:prstGeom>
        </p:spPr>
      </p:pic>
      <p:pic>
        <p:nvPicPr>
          <p:cNvPr id="91" name="Picture 90">
            <a:extLst>
              <a:ext uri="{FF2B5EF4-FFF2-40B4-BE49-F238E27FC236}">
                <a16:creationId xmlns:a16="http://schemas.microsoft.com/office/drawing/2014/main" id="{2A3C86FC-0ED0-B0AB-F095-724DF5BFE273}"/>
              </a:ext>
            </a:extLst>
          </p:cNvPr>
          <p:cNvPicPr>
            <a:picLocks noChangeAspect="1"/>
          </p:cNvPicPr>
          <p:nvPr/>
        </p:nvPicPr>
        <p:blipFill>
          <a:blip r:embed="rId27"/>
          <a:stretch>
            <a:fillRect/>
          </a:stretch>
        </p:blipFill>
        <p:spPr>
          <a:xfrm>
            <a:off x="-4057209" y="4346196"/>
            <a:ext cx="771477" cy="771915"/>
          </a:xfrm>
          <a:prstGeom prst="rect">
            <a:avLst/>
          </a:prstGeom>
        </p:spPr>
      </p:pic>
      <p:pic>
        <p:nvPicPr>
          <p:cNvPr id="93" name="Picture 92">
            <a:extLst>
              <a:ext uri="{FF2B5EF4-FFF2-40B4-BE49-F238E27FC236}">
                <a16:creationId xmlns:a16="http://schemas.microsoft.com/office/drawing/2014/main" id="{8F9D14FD-20FC-8ABD-03AC-9C040507B3C8}"/>
              </a:ext>
            </a:extLst>
          </p:cNvPr>
          <p:cNvPicPr>
            <a:picLocks noChangeAspect="1"/>
          </p:cNvPicPr>
          <p:nvPr/>
        </p:nvPicPr>
        <p:blipFill>
          <a:blip r:embed="rId28"/>
          <a:stretch>
            <a:fillRect/>
          </a:stretch>
        </p:blipFill>
        <p:spPr>
          <a:xfrm>
            <a:off x="-2124798" y="1828005"/>
            <a:ext cx="1055479" cy="950548"/>
          </a:xfrm>
          <a:prstGeom prst="rect">
            <a:avLst/>
          </a:prstGeom>
        </p:spPr>
      </p:pic>
      <p:pic>
        <p:nvPicPr>
          <p:cNvPr id="95" name="Picture 94">
            <a:extLst>
              <a:ext uri="{FF2B5EF4-FFF2-40B4-BE49-F238E27FC236}">
                <a16:creationId xmlns:a16="http://schemas.microsoft.com/office/drawing/2014/main" id="{C7BDBE32-98A9-91EF-831D-FBE69ECD318E}"/>
              </a:ext>
            </a:extLst>
          </p:cNvPr>
          <p:cNvPicPr>
            <a:picLocks noChangeAspect="1"/>
          </p:cNvPicPr>
          <p:nvPr/>
        </p:nvPicPr>
        <p:blipFill>
          <a:blip r:embed="rId29"/>
          <a:stretch>
            <a:fillRect/>
          </a:stretch>
        </p:blipFill>
        <p:spPr>
          <a:xfrm>
            <a:off x="-1331459" y="1713792"/>
            <a:ext cx="505218" cy="492211"/>
          </a:xfrm>
          <a:prstGeom prst="rect">
            <a:avLst/>
          </a:prstGeom>
        </p:spPr>
      </p:pic>
      <p:pic>
        <p:nvPicPr>
          <p:cNvPr id="99" name="Picture 98">
            <a:extLst>
              <a:ext uri="{FF2B5EF4-FFF2-40B4-BE49-F238E27FC236}">
                <a16:creationId xmlns:a16="http://schemas.microsoft.com/office/drawing/2014/main" id="{10D7A373-7285-C131-3A6C-B40B72D831C1}"/>
              </a:ext>
            </a:extLst>
          </p:cNvPr>
          <p:cNvPicPr>
            <a:picLocks noChangeAspect="1"/>
          </p:cNvPicPr>
          <p:nvPr/>
        </p:nvPicPr>
        <p:blipFill>
          <a:blip r:embed="rId30"/>
          <a:stretch>
            <a:fillRect/>
          </a:stretch>
        </p:blipFill>
        <p:spPr>
          <a:xfrm>
            <a:off x="-2125934" y="3987122"/>
            <a:ext cx="923808" cy="924333"/>
          </a:xfrm>
          <a:prstGeom prst="rect">
            <a:avLst/>
          </a:prstGeom>
        </p:spPr>
      </p:pic>
      <p:pic>
        <p:nvPicPr>
          <p:cNvPr id="101" name="Picture 100" descr="diarrhea Icon 2745794">
            <a:extLst>
              <a:ext uri="{FF2B5EF4-FFF2-40B4-BE49-F238E27FC236}">
                <a16:creationId xmlns:a16="http://schemas.microsoft.com/office/drawing/2014/main" id="{D709526B-551A-7D74-537A-3F3B9FBE272E}"/>
              </a:ext>
            </a:extLst>
          </p:cNvPr>
          <p:cNvPicPr>
            <a:picLocks noChangeAspect="1"/>
          </p:cNvPicPr>
          <p:nvPr/>
        </p:nvPicPr>
        <p:blipFill>
          <a:blip r:embed="rId31"/>
          <a:stretch>
            <a:fillRect/>
          </a:stretch>
        </p:blipFill>
        <p:spPr>
          <a:xfrm>
            <a:off x="-3293594" y="3055582"/>
            <a:ext cx="1329075" cy="1343492"/>
          </a:xfrm>
          <a:prstGeom prst="rect">
            <a:avLst/>
          </a:prstGeom>
        </p:spPr>
      </p:pic>
      <p:pic>
        <p:nvPicPr>
          <p:cNvPr id="109" name="Picture 108">
            <a:extLst>
              <a:ext uri="{FF2B5EF4-FFF2-40B4-BE49-F238E27FC236}">
                <a16:creationId xmlns:a16="http://schemas.microsoft.com/office/drawing/2014/main" id="{152F82AF-3AC0-7D21-2AC1-FEE4EFE89C91}"/>
              </a:ext>
            </a:extLst>
          </p:cNvPr>
          <p:cNvPicPr>
            <a:picLocks noChangeAspect="1"/>
          </p:cNvPicPr>
          <p:nvPr/>
        </p:nvPicPr>
        <p:blipFill>
          <a:blip r:embed="rId32"/>
          <a:stretch>
            <a:fillRect/>
          </a:stretch>
        </p:blipFill>
        <p:spPr>
          <a:xfrm>
            <a:off x="-4056247" y="7716414"/>
            <a:ext cx="969185" cy="863466"/>
          </a:xfrm>
          <a:prstGeom prst="rect">
            <a:avLst/>
          </a:prstGeom>
        </p:spPr>
      </p:pic>
      <p:pic>
        <p:nvPicPr>
          <p:cNvPr id="111" name="Picture 110">
            <a:extLst>
              <a:ext uri="{FF2B5EF4-FFF2-40B4-BE49-F238E27FC236}">
                <a16:creationId xmlns:a16="http://schemas.microsoft.com/office/drawing/2014/main" id="{F541ACF1-6765-64E8-041E-FFD2FDCA9BFF}"/>
              </a:ext>
            </a:extLst>
          </p:cNvPr>
          <p:cNvPicPr>
            <a:picLocks noChangeAspect="1"/>
          </p:cNvPicPr>
          <p:nvPr/>
        </p:nvPicPr>
        <p:blipFill>
          <a:blip r:embed="rId33"/>
          <a:stretch>
            <a:fillRect/>
          </a:stretch>
        </p:blipFill>
        <p:spPr>
          <a:xfrm>
            <a:off x="-3068921" y="7604437"/>
            <a:ext cx="832560" cy="1061284"/>
          </a:xfrm>
          <a:prstGeom prst="rect">
            <a:avLst/>
          </a:prstGeom>
        </p:spPr>
      </p:pic>
      <p:pic>
        <p:nvPicPr>
          <p:cNvPr id="113" name="Picture 112">
            <a:extLst>
              <a:ext uri="{FF2B5EF4-FFF2-40B4-BE49-F238E27FC236}">
                <a16:creationId xmlns:a16="http://schemas.microsoft.com/office/drawing/2014/main" id="{9B48C5CF-5ECE-75EF-F62C-07619C11AA19}"/>
              </a:ext>
            </a:extLst>
          </p:cNvPr>
          <p:cNvPicPr>
            <a:picLocks noChangeAspect="1"/>
          </p:cNvPicPr>
          <p:nvPr/>
        </p:nvPicPr>
        <p:blipFill>
          <a:blip r:embed="rId34"/>
          <a:stretch>
            <a:fillRect/>
          </a:stretch>
        </p:blipFill>
        <p:spPr>
          <a:xfrm>
            <a:off x="-4498184" y="6303081"/>
            <a:ext cx="1629501" cy="1491142"/>
          </a:xfrm>
          <a:prstGeom prst="rect">
            <a:avLst/>
          </a:prstGeom>
        </p:spPr>
      </p:pic>
      <p:pic>
        <p:nvPicPr>
          <p:cNvPr id="115" name="Picture 114">
            <a:extLst>
              <a:ext uri="{FF2B5EF4-FFF2-40B4-BE49-F238E27FC236}">
                <a16:creationId xmlns:a16="http://schemas.microsoft.com/office/drawing/2014/main" id="{03D2056A-4058-0B7E-8DB0-63BABDFAB11F}"/>
              </a:ext>
            </a:extLst>
          </p:cNvPr>
          <p:cNvPicPr>
            <a:picLocks noChangeAspect="1"/>
          </p:cNvPicPr>
          <p:nvPr/>
        </p:nvPicPr>
        <p:blipFill>
          <a:blip r:embed="rId35"/>
          <a:stretch>
            <a:fillRect/>
          </a:stretch>
        </p:blipFill>
        <p:spPr>
          <a:xfrm>
            <a:off x="-3169831" y="6557495"/>
            <a:ext cx="984643" cy="1061287"/>
          </a:xfrm>
          <a:prstGeom prst="rect">
            <a:avLst/>
          </a:prstGeom>
        </p:spPr>
      </p:pic>
      <p:pic>
        <p:nvPicPr>
          <p:cNvPr id="119" name="Picture 118">
            <a:extLst>
              <a:ext uri="{FF2B5EF4-FFF2-40B4-BE49-F238E27FC236}">
                <a16:creationId xmlns:a16="http://schemas.microsoft.com/office/drawing/2014/main" id="{128F03C0-3BBC-B022-A502-A5D0F2A04852}"/>
              </a:ext>
            </a:extLst>
          </p:cNvPr>
          <p:cNvPicPr>
            <a:picLocks noChangeAspect="1"/>
          </p:cNvPicPr>
          <p:nvPr/>
        </p:nvPicPr>
        <p:blipFill>
          <a:blip r:embed="rId36"/>
          <a:stretch>
            <a:fillRect/>
          </a:stretch>
        </p:blipFill>
        <p:spPr>
          <a:xfrm>
            <a:off x="-5113898" y="6177593"/>
            <a:ext cx="987324" cy="880364"/>
          </a:xfrm>
          <a:prstGeom prst="rect">
            <a:avLst/>
          </a:prstGeom>
        </p:spPr>
      </p:pic>
      <p:pic>
        <p:nvPicPr>
          <p:cNvPr id="123" name="Picture 122">
            <a:extLst>
              <a:ext uri="{FF2B5EF4-FFF2-40B4-BE49-F238E27FC236}">
                <a16:creationId xmlns:a16="http://schemas.microsoft.com/office/drawing/2014/main" id="{4BDEC4CB-9C8C-369F-2641-8467BD42B414}"/>
              </a:ext>
            </a:extLst>
          </p:cNvPr>
          <p:cNvPicPr>
            <a:picLocks noChangeAspect="1"/>
          </p:cNvPicPr>
          <p:nvPr/>
        </p:nvPicPr>
        <p:blipFill>
          <a:blip r:embed="rId37"/>
          <a:stretch>
            <a:fillRect/>
          </a:stretch>
        </p:blipFill>
        <p:spPr>
          <a:xfrm flipH="1">
            <a:off x="-3258186" y="5290403"/>
            <a:ext cx="1114604" cy="1106936"/>
          </a:xfrm>
          <a:prstGeom prst="rect">
            <a:avLst/>
          </a:prstGeom>
        </p:spPr>
      </p:pic>
      <p:pic>
        <p:nvPicPr>
          <p:cNvPr id="127" name="Picture 126">
            <a:extLst>
              <a:ext uri="{FF2B5EF4-FFF2-40B4-BE49-F238E27FC236}">
                <a16:creationId xmlns:a16="http://schemas.microsoft.com/office/drawing/2014/main" id="{7ABCBBF6-B3FE-A567-01C4-8CA56FB037A5}"/>
              </a:ext>
            </a:extLst>
          </p:cNvPr>
          <p:cNvPicPr>
            <a:picLocks noChangeAspect="1"/>
          </p:cNvPicPr>
          <p:nvPr/>
        </p:nvPicPr>
        <p:blipFill>
          <a:blip r:embed="rId38"/>
          <a:stretch>
            <a:fillRect/>
          </a:stretch>
        </p:blipFill>
        <p:spPr>
          <a:xfrm>
            <a:off x="-3123198" y="4242823"/>
            <a:ext cx="908353" cy="878435"/>
          </a:xfrm>
          <a:prstGeom prst="rect">
            <a:avLst/>
          </a:prstGeom>
        </p:spPr>
      </p:pic>
      <p:pic>
        <p:nvPicPr>
          <p:cNvPr id="131" name="Picture 130">
            <a:extLst>
              <a:ext uri="{FF2B5EF4-FFF2-40B4-BE49-F238E27FC236}">
                <a16:creationId xmlns:a16="http://schemas.microsoft.com/office/drawing/2014/main" id="{A6E57AE9-6924-7603-82B8-5CC6AD0AE26F}"/>
              </a:ext>
            </a:extLst>
          </p:cNvPr>
          <p:cNvPicPr>
            <a:picLocks noChangeAspect="1"/>
          </p:cNvPicPr>
          <p:nvPr/>
        </p:nvPicPr>
        <p:blipFill>
          <a:blip r:embed="rId39"/>
          <a:stretch>
            <a:fillRect/>
          </a:stretch>
        </p:blipFill>
        <p:spPr>
          <a:xfrm>
            <a:off x="10313471" y="6375460"/>
            <a:ext cx="1303769" cy="1274074"/>
          </a:xfrm>
          <a:prstGeom prst="rect">
            <a:avLst/>
          </a:prstGeom>
        </p:spPr>
      </p:pic>
      <p:pic>
        <p:nvPicPr>
          <p:cNvPr id="133" name="Picture 132">
            <a:extLst>
              <a:ext uri="{FF2B5EF4-FFF2-40B4-BE49-F238E27FC236}">
                <a16:creationId xmlns:a16="http://schemas.microsoft.com/office/drawing/2014/main" id="{8A3E871C-AD2C-46C3-DFBD-60A4670DE1EC}"/>
              </a:ext>
            </a:extLst>
          </p:cNvPr>
          <p:cNvPicPr>
            <a:picLocks noChangeAspect="1"/>
          </p:cNvPicPr>
          <p:nvPr/>
        </p:nvPicPr>
        <p:blipFill>
          <a:blip r:embed="rId40"/>
          <a:stretch>
            <a:fillRect/>
          </a:stretch>
        </p:blipFill>
        <p:spPr>
          <a:xfrm>
            <a:off x="10847472" y="3128680"/>
            <a:ext cx="1106059" cy="1137121"/>
          </a:xfrm>
          <a:prstGeom prst="rect">
            <a:avLst/>
          </a:prstGeom>
        </p:spPr>
      </p:pic>
      <p:pic>
        <p:nvPicPr>
          <p:cNvPr id="135" name="Picture 134" descr="A black background with a black square&#10;&#10;Description automatically generated">
            <a:extLst>
              <a:ext uri="{FF2B5EF4-FFF2-40B4-BE49-F238E27FC236}">
                <a16:creationId xmlns:a16="http://schemas.microsoft.com/office/drawing/2014/main" id="{E0EAA62B-96DD-BAB6-78C2-ECCD55B27998}"/>
              </a:ext>
            </a:extLst>
          </p:cNvPr>
          <p:cNvPicPr>
            <a:picLocks noChangeAspect="1"/>
          </p:cNvPicPr>
          <p:nvPr/>
        </p:nvPicPr>
        <p:blipFill>
          <a:blip r:embed="rId41"/>
          <a:stretch>
            <a:fillRect/>
          </a:stretch>
        </p:blipFill>
        <p:spPr>
          <a:xfrm>
            <a:off x="11705101" y="6473632"/>
            <a:ext cx="1049715" cy="1095532"/>
          </a:xfrm>
          <a:prstGeom prst="rect">
            <a:avLst/>
          </a:prstGeom>
        </p:spPr>
      </p:pic>
      <p:pic>
        <p:nvPicPr>
          <p:cNvPr id="139" name="Picture 138">
            <a:extLst>
              <a:ext uri="{FF2B5EF4-FFF2-40B4-BE49-F238E27FC236}">
                <a16:creationId xmlns:a16="http://schemas.microsoft.com/office/drawing/2014/main" id="{16200D01-7AF7-777D-21D4-2FD9D9181DCE}"/>
              </a:ext>
            </a:extLst>
          </p:cNvPr>
          <p:cNvPicPr>
            <a:picLocks noChangeAspect="1"/>
          </p:cNvPicPr>
          <p:nvPr/>
        </p:nvPicPr>
        <p:blipFill>
          <a:blip r:embed="rId42"/>
          <a:stretch>
            <a:fillRect/>
          </a:stretch>
        </p:blipFill>
        <p:spPr>
          <a:xfrm>
            <a:off x="9006461" y="511459"/>
            <a:ext cx="1440642" cy="1502328"/>
          </a:xfrm>
          <a:prstGeom prst="rect">
            <a:avLst/>
          </a:prstGeom>
        </p:spPr>
      </p:pic>
      <p:pic>
        <p:nvPicPr>
          <p:cNvPr id="141" name="Picture 140">
            <a:extLst>
              <a:ext uri="{FF2B5EF4-FFF2-40B4-BE49-F238E27FC236}">
                <a16:creationId xmlns:a16="http://schemas.microsoft.com/office/drawing/2014/main" id="{FF07396D-6FC4-6A44-5F74-A8F013D6DCE5}"/>
              </a:ext>
            </a:extLst>
          </p:cNvPr>
          <p:cNvPicPr>
            <a:picLocks noChangeAspect="1"/>
          </p:cNvPicPr>
          <p:nvPr/>
        </p:nvPicPr>
        <p:blipFill>
          <a:blip r:embed="rId43"/>
          <a:stretch>
            <a:fillRect/>
          </a:stretch>
        </p:blipFill>
        <p:spPr>
          <a:xfrm>
            <a:off x="10571394" y="1471891"/>
            <a:ext cx="1912101" cy="1730582"/>
          </a:xfrm>
          <a:prstGeom prst="rect">
            <a:avLst/>
          </a:prstGeom>
        </p:spPr>
      </p:pic>
      <p:pic>
        <p:nvPicPr>
          <p:cNvPr id="145" name="Picture 144">
            <a:extLst>
              <a:ext uri="{FF2B5EF4-FFF2-40B4-BE49-F238E27FC236}">
                <a16:creationId xmlns:a16="http://schemas.microsoft.com/office/drawing/2014/main" id="{ACA8E981-A84A-B067-D916-95E57B82896D}"/>
              </a:ext>
            </a:extLst>
          </p:cNvPr>
          <p:cNvPicPr>
            <a:picLocks noChangeAspect="1"/>
          </p:cNvPicPr>
          <p:nvPr/>
        </p:nvPicPr>
        <p:blipFill>
          <a:blip r:embed="rId44"/>
          <a:stretch>
            <a:fillRect/>
          </a:stretch>
        </p:blipFill>
        <p:spPr>
          <a:xfrm>
            <a:off x="7853249" y="3022498"/>
            <a:ext cx="1037072" cy="1093205"/>
          </a:xfrm>
          <a:prstGeom prst="rect">
            <a:avLst/>
          </a:prstGeom>
        </p:spPr>
      </p:pic>
      <p:pic>
        <p:nvPicPr>
          <p:cNvPr id="147" name="Picture 146">
            <a:extLst>
              <a:ext uri="{FF2B5EF4-FFF2-40B4-BE49-F238E27FC236}">
                <a16:creationId xmlns:a16="http://schemas.microsoft.com/office/drawing/2014/main" id="{0DB01195-CE40-14BC-E7B9-97B7C6A4CB18}"/>
              </a:ext>
            </a:extLst>
          </p:cNvPr>
          <p:cNvPicPr>
            <a:picLocks noChangeAspect="1"/>
          </p:cNvPicPr>
          <p:nvPr/>
        </p:nvPicPr>
        <p:blipFill>
          <a:blip r:embed="rId42"/>
          <a:stretch>
            <a:fillRect/>
          </a:stretch>
        </p:blipFill>
        <p:spPr>
          <a:xfrm>
            <a:off x="10802812" y="485203"/>
            <a:ext cx="1440642" cy="1502328"/>
          </a:xfrm>
          <a:prstGeom prst="rect">
            <a:avLst/>
          </a:prstGeom>
        </p:spPr>
      </p:pic>
      <p:pic>
        <p:nvPicPr>
          <p:cNvPr id="149" name="Picture 148">
            <a:extLst>
              <a:ext uri="{FF2B5EF4-FFF2-40B4-BE49-F238E27FC236}">
                <a16:creationId xmlns:a16="http://schemas.microsoft.com/office/drawing/2014/main" id="{2D5B1865-666B-A062-AD75-AA17094EF4A3}"/>
              </a:ext>
            </a:extLst>
          </p:cNvPr>
          <p:cNvPicPr>
            <a:picLocks noChangeAspect="1"/>
          </p:cNvPicPr>
          <p:nvPr/>
        </p:nvPicPr>
        <p:blipFill>
          <a:blip r:embed="rId45"/>
          <a:stretch>
            <a:fillRect/>
          </a:stretch>
        </p:blipFill>
        <p:spPr>
          <a:xfrm>
            <a:off x="9009817" y="6446146"/>
            <a:ext cx="1136476" cy="1076253"/>
          </a:xfrm>
          <a:prstGeom prst="rect">
            <a:avLst/>
          </a:prstGeom>
        </p:spPr>
      </p:pic>
      <p:pic>
        <p:nvPicPr>
          <p:cNvPr id="153" name="Picture 152">
            <a:extLst>
              <a:ext uri="{FF2B5EF4-FFF2-40B4-BE49-F238E27FC236}">
                <a16:creationId xmlns:a16="http://schemas.microsoft.com/office/drawing/2014/main" id="{2163ED5D-3539-F6CC-626B-65F197B820C9}"/>
              </a:ext>
            </a:extLst>
          </p:cNvPr>
          <p:cNvPicPr>
            <a:picLocks noChangeAspect="1"/>
          </p:cNvPicPr>
          <p:nvPr/>
        </p:nvPicPr>
        <p:blipFill>
          <a:blip r:embed="rId46"/>
          <a:stretch>
            <a:fillRect/>
          </a:stretch>
        </p:blipFill>
        <p:spPr>
          <a:xfrm>
            <a:off x="7409479" y="6560079"/>
            <a:ext cx="981075" cy="1000125"/>
          </a:xfrm>
          <a:prstGeom prst="rect">
            <a:avLst/>
          </a:prstGeom>
        </p:spPr>
      </p:pic>
      <p:pic>
        <p:nvPicPr>
          <p:cNvPr id="155" name="Picture 154">
            <a:extLst>
              <a:ext uri="{FF2B5EF4-FFF2-40B4-BE49-F238E27FC236}">
                <a16:creationId xmlns:a16="http://schemas.microsoft.com/office/drawing/2014/main" id="{014217B7-D12D-E463-5781-F361032368E4}"/>
              </a:ext>
            </a:extLst>
          </p:cNvPr>
          <p:cNvPicPr>
            <a:picLocks noChangeAspect="1"/>
          </p:cNvPicPr>
          <p:nvPr/>
        </p:nvPicPr>
        <p:blipFill>
          <a:blip r:embed="rId47"/>
          <a:stretch>
            <a:fillRect/>
          </a:stretch>
        </p:blipFill>
        <p:spPr>
          <a:xfrm>
            <a:off x="7637543" y="1947550"/>
            <a:ext cx="893143" cy="863216"/>
          </a:xfrm>
          <a:prstGeom prst="rect">
            <a:avLst/>
          </a:prstGeom>
        </p:spPr>
      </p:pic>
      <p:pic>
        <p:nvPicPr>
          <p:cNvPr id="157" name="Picture 156">
            <a:extLst>
              <a:ext uri="{FF2B5EF4-FFF2-40B4-BE49-F238E27FC236}">
                <a16:creationId xmlns:a16="http://schemas.microsoft.com/office/drawing/2014/main" id="{D86E7ABE-15CA-3B30-C401-D12E25F2AB66}"/>
              </a:ext>
            </a:extLst>
          </p:cNvPr>
          <p:cNvPicPr>
            <a:picLocks noChangeAspect="1"/>
          </p:cNvPicPr>
          <p:nvPr/>
        </p:nvPicPr>
        <p:blipFill>
          <a:blip r:embed="rId48"/>
          <a:stretch>
            <a:fillRect/>
          </a:stretch>
        </p:blipFill>
        <p:spPr>
          <a:xfrm>
            <a:off x="7638653" y="5365052"/>
            <a:ext cx="1123950" cy="1076325"/>
          </a:xfrm>
          <a:prstGeom prst="rect">
            <a:avLst/>
          </a:prstGeom>
        </p:spPr>
      </p:pic>
      <p:pic>
        <p:nvPicPr>
          <p:cNvPr id="159" name="Picture 158">
            <a:extLst>
              <a:ext uri="{FF2B5EF4-FFF2-40B4-BE49-F238E27FC236}">
                <a16:creationId xmlns:a16="http://schemas.microsoft.com/office/drawing/2014/main" id="{F4E4DD4D-135E-51E9-9B8B-02CE4E7E265E}"/>
              </a:ext>
            </a:extLst>
          </p:cNvPr>
          <p:cNvPicPr>
            <a:picLocks noChangeAspect="1"/>
          </p:cNvPicPr>
          <p:nvPr/>
        </p:nvPicPr>
        <p:blipFill>
          <a:blip r:embed="rId49"/>
          <a:stretch>
            <a:fillRect/>
          </a:stretch>
        </p:blipFill>
        <p:spPr>
          <a:xfrm>
            <a:off x="11035275" y="4407419"/>
            <a:ext cx="914400" cy="885825"/>
          </a:xfrm>
          <a:prstGeom prst="rect">
            <a:avLst/>
          </a:prstGeom>
        </p:spPr>
      </p:pic>
      <p:pic>
        <p:nvPicPr>
          <p:cNvPr id="161" name="Picture 160">
            <a:extLst>
              <a:ext uri="{FF2B5EF4-FFF2-40B4-BE49-F238E27FC236}">
                <a16:creationId xmlns:a16="http://schemas.microsoft.com/office/drawing/2014/main" id="{0F4905AD-F761-D1C2-B239-99B1272908A0}"/>
              </a:ext>
            </a:extLst>
          </p:cNvPr>
          <p:cNvPicPr>
            <a:picLocks noChangeAspect="1"/>
          </p:cNvPicPr>
          <p:nvPr/>
        </p:nvPicPr>
        <p:blipFill>
          <a:blip r:embed="rId50"/>
          <a:stretch>
            <a:fillRect/>
          </a:stretch>
        </p:blipFill>
        <p:spPr>
          <a:xfrm>
            <a:off x="7636311" y="4302623"/>
            <a:ext cx="1166894" cy="1167554"/>
          </a:xfrm>
          <a:prstGeom prst="rect">
            <a:avLst/>
          </a:prstGeom>
        </p:spPr>
      </p:pic>
      <p:pic>
        <p:nvPicPr>
          <p:cNvPr id="165" name="Picture 164">
            <a:extLst>
              <a:ext uri="{FF2B5EF4-FFF2-40B4-BE49-F238E27FC236}">
                <a16:creationId xmlns:a16="http://schemas.microsoft.com/office/drawing/2014/main" id="{55E5C849-F914-2376-F300-CE7DFA405E15}"/>
              </a:ext>
            </a:extLst>
          </p:cNvPr>
          <p:cNvPicPr>
            <a:picLocks noChangeAspect="1"/>
          </p:cNvPicPr>
          <p:nvPr/>
        </p:nvPicPr>
        <p:blipFill>
          <a:blip r:embed="rId51"/>
          <a:stretch>
            <a:fillRect/>
          </a:stretch>
        </p:blipFill>
        <p:spPr>
          <a:xfrm>
            <a:off x="9150759" y="5180292"/>
            <a:ext cx="945132" cy="1104001"/>
          </a:xfrm>
          <a:prstGeom prst="rect">
            <a:avLst/>
          </a:prstGeom>
        </p:spPr>
      </p:pic>
      <p:pic>
        <p:nvPicPr>
          <p:cNvPr id="169" name="Picture 168">
            <a:extLst>
              <a:ext uri="{FF2B5EF4-FFF2-40B4-BE49-F238E27FC236}">
                <a16:creationId xmlns:a16="http://schemas.microsoft.com/office/drawing/2014/main" id="{C9B5B289-637E-CFA0-1270-1B116A5E72BF}"/>
              </a:ext>
            </a:extLst>
          </p:cNvPr>
          <p:cNvPicPr>
            <a:picLocks noChangeAspect="1"/>
          </p:cNvPicPr>
          <p:nvPr/>
        </p:nvPicPr>
        <p:blipFill>
          <a:blip r:embed="rId52"/>
          <a:stretch>
            <a:fillRect/>
          </a:stretch>
        </p:blipFill>
        <p:spPr>
          <a:xfrm>
            <a:off x="9116910" y="3963358"/>
            <a:ext cx="1095375" cy="1123950"/>
          </a:xfrm>
          <a:prstGeom prst="rect">
            <a:avLst/>
          </a:prstGeom>
        </p:spPr>
      </p:pic>
      <p:pic>
        <p:nvPicPr>
          <p:cNvPr id="175" name="Picture 174">
            <a:extLst>
              <a:ext uri="{FF2B5EF4-FFF2-40B4-BE49-F238E27FC236}">
                <a16:creationId xmlns:a16="http://schemas.microsoft.com/office/drawing/2014/main" id="{B7F3403C-5960-B02C-8EC0-80F2308F68F9}"/>
              </a:ext>
            </a:extLst>
          </p:cNvPr>
          <p:cNvPicPr>
            <a:picLocks noChangeAspect="1"/>
          </p:cNvPicPr>
          <p:nvPr/>
        </p:nvPicPr>
        <p:blipFill>
          <a:blip r:embed="rId53"/>
          <a:stretch>
            <a:fillRect/>
          </a:stretch>
        </p:blipFill>
        <p:spPr>
          <a:xfrm>
            <a:off x="8887640" y="2820742"/>
            <a:ext cx="1364600" cy="1197989"/>
          </a:xfrm>
          <a:prstGeom prst="rect">
            <a:avLst/>
          </a:prstGeom>
        </p:spPr>
      </p:pic>
      <p:pic>
        <p:nvPicPr>
          <p:cNvPr id="177" name="Picture 176">
            <a:extLst>
              <a:ext uri="{FF2B5EF4-FFF2-40B4-BE49-F238E27FC236}">
                <a16:creationId xmlns:a16="http://schemas.microsoft.com/office/drawing/2014/main" id="{1969FF07-C365-D882-4BEE-801B1C876AC2}"/>
              </a:ext>
            </a:extLst>
          </p:cNvPr>
          <p:cNvPicPr>
            <a:picLocks noChangeAspect="1"/>
          </p:cNvPicPr>
          <p:nvPr/>
        </p:nvPicPr>
        <p:blipFill>
          <a:blip r:embed="rId54"/>
          <a:stretch>
            <a:fillRect/>
          </a:stretch>
        </p:blipFill>
        <p:spPr>
          <a:xfrm>
            <a:off x="10969563" y="5671111"/>
            <a:ext cx="862726" cy="711048"/>
          </a:xfrm>
          <a:prstGeom prst="rect">
            <a:avLst/>
          </a:prstGeom>
        </p:spPr>
      </p:pic>
      <p:pic>
        <p:nvPicPr>
          <p:cNvPr id="179" name="Picture 178">
            <a:extLst>
              <a:ext uri="{FF2B5EF4-FFF2-40B4-BE49-F238E27FC236}">
                <a16:creationId xmlns:a16="http://schemas.microsoft.com/office/drawing/2014/main" id="{F347AA20-8300-1A77-11E7-3FF0D2C55638}"/>
              </a:ext>
            </a:extLst>
          </p:cNvPr>
          <p:cNvPicPr>
            <a:picLocks noChangeAspect="1"/>
          </p:cNvPicPr>
          <p:nvPr/>
        </p:nvPicPr>
        <p:blipFill>
          <a:blip r:embed="rId55"/>
          <a:stretch>
            <a:fillRect/>
          </a:stretch>
        </p:blipFill>
        <p:spPr>
          <a:xfrm>
            <a:off x="8883911" y="1601713"/>
            <a:ext cx="1349393" cy="1334942"/>
          </a:xfrm>
          <a:prstGeom prst="rect">
            <a:avLst/>
          </a:prstGeom>
        </p:spPr>
      </p:pic>
      <p:sp>
        <p:nvSpPr>
          <p:cNvPr id="6" name="TextBox 2">
            <a:extLst>
              <a:ext uri="{FF2B5EF4-FFF2-40B4-BE49-F238E27FC236}">
                <a16:creationId xmlns:a16="http://schemas.microsoft.com/office/drawing/2014/main" id="{41B464F5-88BE-7506-24E6-865660468169}"/>
              </a:ext>
            </a:extLst>
          </p:cNvPr>
          <p:cNvSpPr txBox="1"/>
          <p:nvPr/>
        </p:nvSpPr>
        <p:spPr>
          <a:xfrm>
            <a:off x="686883" y="3523396"/>
            <a:ext cx="5929221" cy="21531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sz="8000" b="1">
                <a:latin typeface="Century Gothic"/>
                <a:cs typeface="Calibri"/>
              </a:rPr>
              <a:t>Medication</a:t>
            </a:r>
          </a:p>
        </p:txBody>
      </p:sp>
      <p:pic>
        <p:nvPicPr>
          <p:cNvPr id="8" name="Picture 7">
            <a:extLst>
              <a:ext uri="{FF2B5EF4-FFF2-40B4-BE49-F238E27FC236}">
                <a16:creationId xmlns:a16="http://schemas.microsoft.com/office/drawing/2014/main" id="{2B332FEF-313A-F5EB-C94B-800AF511BBA9}"/>
              </a:ext>
            </a:extLst>
          </p:cNvPr>
          <p:cNvPicPr>
            <a:picLocks noChangeAspect="1"/>
          </p:cNvPicPr>
          <p:nvPr/>
        </p:nvPicPr>
        <p:blipFill>
          <a:blip r:embed="rId56"/>
          <a:stretch>
            <a:fillRect/>
          </a:stretch>
        </p:blipFill>
        <p:spPr>
          <a:xfrm>
            <a:off x="9556511" y="7651229"/>
            <a:ext cx="885025" cy="884420"/>
          </a:xfrm>
          <a:prstGeom prst="rect">
            <a:avLst/>
          </a:prstGeom>
        </p:spPr>
      </p:pic>
      <p:sp>
        <p:nvSpPr>
          <p:cNvPr id="11" name="TextBox 10">
            <a:extLst>
              <a:ext uri="{FF2B5EF4-FFF2-40B4-BE49-F238E27FC236}">
                <a16:creationId xmlns:a16="http://schemas.microsoft.com/office/drawing/2014/main" id="{635CCFBE-96D7-E57F-6893-9D3F71E29394}"/>
              </a:ext>
            </a:extLst>
          </p:cNvPr>
          <p:cNvSpPr txBox="1"/>
          <p:nvPr/>
        </p:nvSpPr>
        <p:spPr>
          <a:xfrm>
            <a:off x="-4828600" y="9241276"/>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pic>
        <p:nvPicPr>
          <p:cNvPr id="15" name="Picture 14">
            <a:extLst>
              <a:ext uri="{FF2B5EF4-FFF2-40B4-BE49-F238E27FC236}">
                <a16:creationId xmlns:a16="http://schemas.microsoft.com/office/drawing/2014/main" id="{FDC1D630-8FF4-7880-9305-746732F9C754}"/>
              </a:ext>
            </a:extLst>
          </p:cNvPr>
          <p:cNvPicPr>
            <a:picLocks noChangeAspect="1"/>
          </p:cNvPicPr>
          <p:nvPr/>
        </p:nvPicPr>
        <p:blipFill>
          <a:blip r:embed="rId57"/>
          <a:stretch>
            <a:fillRect/>
          </a:stretch>
        </p:blipFill>
        <p:spPr>
          <a:xfrm>
            <a:off x="-4974872" y="8968901"/>
            <a:ext cx="814557" cy="787941"/>
          </a:xfrm>
          <a:prstGeom prst="rect">
            <a:avLst/>
          </a:prstGeom>
        </p:spPr>
      </p:pic>
      <p:pic>
        <p:nvPicPr>
          <p:cNvPr id="17" name="Picture 16">
            <a:extLst>
              <a:ext uri="{FF2B5EF4-FFF2-40B4-BE49-F238E27FC236}">
                <a16:creationId xmlns:a16="http://schemas.microsoft.com/office/drawing/2014/main" id="{22603504-C498-4651-F9FB-DCFFA047E1E3}"/>
              </a:ext>
            </a:extLst>
          </p:cNvPr>
          <p:cNvPicPr>
            <a:picLocks noChangeAspect="1"/>
          </p:cNvPicPr>
          <p:nvPr/>
        </p:nvPicPr>
        <p:blipFill>
          <a:blip r:embed="rId58"/>
          <a:stretch>
            <a:fillRect/>
          </a:stretch>
        </p:blipFill>
        <p:spPr>
          <a:xfrm>
            <a:off x="-5389443" y="8607763"/>
            <a:ext cx="801184" cy="761190"/>
          </a:xfrm>
          <a:prstGeom prst="rect">
            <a:avLst/>
          </a:prstGeom>
        </p:spPr>
      </p:pic>
    </p:spTree>
    <p:extLst>
      <p:ext uri="{BB962C8B-B14F-4D97-AF65-F5344CB8AC3E}">
        <p14:creationId xmlns:p14="http://schemas.microsoft.com/office/powerpoint/2010/main" val="20877073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rotWithShape="1">
          <a:blip r:embed="rId2"/>
          <a:srcRect t="-327" r="467" b="3260"/>
          <a:stretch/>
        </p:blipFill>
        <p:spPr>
          <a:xfrm rot="5400000">
            <a:off x="5540184" y="8286058"/>
            <a:ext cx="1815565" cy="1739956"/>
          </a:xfrm>
          <a:prstGeom prst="rect">
            <a:avLst/>
          </a:prstGeom>
        </p:spPr>
      </p:pic>
      <p:pic>
        <p:nvPicPr>
          <p:cNvPr id="2" name="Picture 1">
            <a:extLst>
              <a:ext uri="{FF2B5EF4-FFF2-40B4-BE49-F238E27FC236}">
                <a16:creationId xmlns:a16="http://schemas.microsoft.com/office/drawing/2014/main" id="{87E14F16-0D97-8F7D-30D2-A582709E7284}"/>
              </a:ext>
            </a:extLst>
          </p:cNvPr>
          <p:cNvPicPr>
            <a:picLocks noChangeAspect="1"/>
          </p:cNvPicPr>
          <p:nvPr/>
        </p:nvPicPr>
        <p:blipFill>
          <a:blip r:embed="rId3"/>
          <a:stretch>
            <a:fillRect/>
          </a:stretch>
        </p:blipFill>
        <p:spPr>
          <a:xfrm>
            <a:off x="-1040684" y="14324"/>
            <a:ext cx="906843" cy="920011"/>
          </a:xfrm>
          <a:prstGeom prst="rect">
            <a:avLst/>
          </a:prstGeom>
        </p:spPr>
      </p:pic>
      <p:pic>
        <p:nvPicPr>
          <p:cNvPr id="7" name="Picture 6">
            <a:extLst>
              <a:ext uri="{FF2B5EF4-FFF2-40B4-BE49-F238E27FC236}">
                <a16:creationId xmlns:a16="http://schemas.microsoft.com/office/drawing/2014/main" id="{FC80BA0C-8E9C-48D4-0028-E2C76AC5E58D}"/>
              </a:ext>
            </a:extLst>
          </p:cNvPr>
          <p:cNvPicPr>
            <a:picLocks noChangeAspect="1"/>
          </p:cNvPicPr>
          <p:nvPr/>
        </p:nvPicPr>
        <p:blipFill>
          <a:blip r:embed="rId4"/>
          <a:stretch>
            <a:fillRect/>
          </a:stretch>
        </p:blipFill>
        <p:spPr>
          <a:xfrm>
            <a:off x="-2138081" y="250527"/>
            <a:ext cx="369169" cy="369105"/>
          </a:xfrm>
          <a:prstGeom prst="rect">
            <a:avLst/>
          </a:prstGeom>
        </p:spPr>
      </p:pic>
      <p:pic>
        <p:nvPicPr>
          <p:cNvPr id="9" name="Picture 8">
            <a:extLst>
              <a:ext uri="{FF2B5EF4-FFF2-40B4-BE49-F238E27FC236}">
                <a16:creationId xmlns:a16="http://schemas.microsoft.com/office/drawing/2014/main" id="{360A2BFF-CD23-F63C-B21E-989BC493DF91}"/>
              </a:ext>
            </a:extLst>
          </p:cNvPr>
          <p:cNvPicPr>
            <a:picLocks noChangeAspect="1"/>
          </p:cNvPicPr>
          <p:nvPr/>
        </p:nvPicPr>
        <p:blipFill>
          <a:blip r:embed="rId5"/>
          <a:stretch>
            <a:fillRect/>
          </a:stretch>
        </p:blipFill>
        <p:spPr>
          <a:xfrm>
            <a:off x="-1665424" y="19630"/>
            <a:ext cx="680455" cy="680335"/>
          </a:xfrm>
          <a:prstGeom prst="rect">
            <a:avLst/>
          </a:prstGeom>
        </p:spPr>
      </p:pic>
      <p:pic>
        <p:nvPicPr>
          <p:cNvPr id="10" name="Picture 9">
            <a:extLst>
              <a:ext uri="{FF2B5EF4-FFF2-40B4-BE49-F238E27FC236}">
                <a16:creationId xmlns:a16="http://schemas.microsoft.com/office/drawing/2014/main" id="{51E94E2E-CC72-3E90-7326-502154E15A9A}"/>
              </a:ext>
            </a:extLst>
          </p:cNvPr>
          <p:cNvPicPr>
            <a:picLocks noChangeAspect="1"/>
          </p:cNvPicPr>
          <p:nvPr/>
        </p:nvPicPr>
        <p:blipFill>
          <a:blip r:embed="rId6"/>
          <a:stretch>
            <a:fillRect/>
          </a:stretch>
        </p:blipFill>
        <p:spPr>
          <a:xfrm rot="5400000">
            <a:off x="5458277" y="-129965"/>
            <a:ext cx="1856763" cy="1846302"/>
          </a:xfrm>
          <a:prstGeom prst="rect">
            <a:avLst/>
          </a:prstGeom>
        </p:spPr>
      </p:pic>
      <p:pic>
        <p:nvPicPr>
          <p:cNvPr id="26" name="Picture 25">
            <a:extLst>
              <a:ext uri="{FF2B5EF4-FFF2-40B4-BE49-F238E27FC236}">
                <a16:creationId xmlns:a16="http://schemas.microsoft.com/office/drawing/2014/main" id="{8105D707-958B-B513-83E5-B57C4C3BCAA3}"/>
              </a:ext>
            </a:extLst>
          </p:cNvPr>
          <p:cNvPicPr>
            <a:picLocks noChangeAspect="1"/>
          </p:cNvPicPr>
          <p:nvPr/>
        </p:nvPicPr>
        <p:blipFill>
          <a:blip r:embed="rId7"/>
          <a:stretch>
            <a:fillRect/>
          </a:stretch>
        </p:blipFill>
        <p:spPr>
          <a:xfrm>
            <a:off x="-4205123" y="2302276"/>
            <a:ext cx="974346" cy="914632"/>
          </a:xfrm>
          <a:prstGeom prst="rect">
            <a:avLst/>
          </a:prstGeom>
        </p:spPr>
      </p:pic>
      <p:pic>
        <p:nvPicPr>
          <p:cNvPr id="28" name="Picture 27" descr="exhausted Icon 2758313">
            <a:extLst>
              <a:ext uri="{FF2B5EF4-FFF2-40B4-BE49-F238E27FC236}">
                <a16:creationId xmlns:a16="http://schemas.microsoft.com/office/drawing/2014/main" id="{C9941D0D-AC6D-C3F7-99F1-6BB76BEA7BA4}"/>
              </a:ext>
            </a:extLst>
          </p:cNvPr>
          <p:cNvPicPr>
            <a:picLocks noChangeAspect="1"/>
          </p:cNvPicPr>
          <p:nvPr/>
        </p:nvPicPr>
        <p:blipFill>
          <a:blip r:embed="rId8"/>
          <a:stretch>
            <a:fillRect/>
          </a:stretch>
        </p:blipFill>
        <p:spPr>
          <a:xfrm>
            <a:off x="-4133490" y="82487"/>
            <a:ext cx="1133644" cy="1119068"/>
          </a:xfrm>
          <a:prstGeom prst="rect">
            <a:avLst/>
          </a:prstGeom>
        </p:spPr>
      </p:pic>
      <p:pic>
        <p:nvPicPr>
          <p:cNvPr id="30" name="Picture 29">
            <a:extLst>
              <a:ext uri="{FF2B5EF4-FFF2-40B4-BE49-F238E27FC236}">
                <a16:creationId xmlns:a16="http://schemas.microsoft.com/office/drawing/2014/main" id="{796F37BB-4C97-E056-DE67-E67F55FEF878}"/>
              </a:ext>
            </a:extLst>
          </p:cNvPr>
          <p:cNvPicPr>
            <a:picLocks noChangeAspect="1"/>
          </p:cNvPicPr>
          <p:nvPr/>
        </p:nvPicPr>
        <p:blipFill>
          <a:blip r:embed="rId9"/>
          <a:stretch>
            <a:fillRect/>
          </a:stretch>
        </p:blipFill>
        <p:spPr>
          <a:xfrm>
            <a:off x="-4918284" y="5306522"/>
            <a:ext cx="666306" cy="680336"/>
          </a:xfrm>
          <a:prstGeom prst="rect">
            <a:avLst/>
          </a:prstGeom>
        </p:spPr>
      </p:pic>
      <p:pic>
        <p:nvPicPr>
          <p:cNvPr id="32" name="Picture 31">
            <a:extLst>
              <a:ext uri="{FF2B5EF4-FFF2-40B4-BE49-F238E27FC236}">
                <a16:creationId xmlns:a16="http://schemas.microsoft.com/office/drawing/2014/main" id="{77444F61-5825-F9B3-598A-6B8869FD8B59}"/>
              </a:ext>
            </a:extLst>
          </p:cNvPr>
          <p:cNvPicPr>
            <a:picLocks noChangeAspect="1"/>
          </p:cNvPicPr>
          <p:nvPr/>
        </p:nvPicPr>
        <p:blipFill>
          <a:blip r:embed="rId10"/>
          <a:stretch>
            <a:fillRect/>
          </a:stretch>
        </p:blipFill>
        <p:spPr>
          <a:xfrm>
            <a:off x="-5096810" y="1053448"/>
            <a:ext cx="953977" cy="1106686"/>
          </a:xfrm>
          <a:prstGeom prst="rect">
            <a:avLst/>
          </a:prstGeom>
        </p:spPr>
      </p:pic>
      <p:pic>
        <p:nvPicPr>
          <p:cNvPr id="34" name="Picture 33">
            <a:extLst>
              <a:ext uri="{FF2B5EF4-FFF2-40B4-BE49-F238E27FC236}">
                <a16:creationId xmlns:a16="http://schemas.microsoft.com/office/drawing/2014/main" id="{59EA532D-B430-A992-5457-D7B2BFB4EB4D}"/>
              </a:ext>
            </a:extLst>
          </p:cNvPr>
          <p:cNvPicPr>
            <a:picLocks noChangeAspect="1"/>
          </p:cNvPicPr>
          <p:nvPr/>
        </p:nvPicPr>
        <p:blipFill>
          <a:blip r:embed="rId11"/>
          <a:stretch>
            <a:fillRect/>
          </a:stretch>
        </p:blipFill>
        <p:spPr>
          <a:xfrm>
            <a:off x="-4156101" y="3336013"/>
            <a:ext cx="893143" cy="787380"/>
          </a:xfrm>
          <a:prstGeom prst="rect">
            <a:avLst/>
          </a:prstGeom>
        </p:spPr>
      </p:pic>
      <p:sp>
        <p:nvSpPr>
          <p:cNvPr id="38" name="Rectangle: Top Corners Snipped 9">
            <a:extLst>
              <a:ext uri="{FF2B5EF4-FFF2-40B4-BE49-F238E27FC236}">
                <a16:creationId xmlns:a16="http://schemas.microsoft.com/office/drawing/2014/main" id="{10655966-E4CF-9551-CE5D-C90184F73C5B}"/>
              </a:ext>
            </a:extLst>
          </p:cNvPr>
          <p:cNvSpPr/>
          <p:nvPr/>
        </p:nvSpPr>
        <p:spPr>
          <a:xfrm rot="5400000">
            <a:off x="-4621855" y="767444"/>
            <a:ext cx="98399" cy="356039"/>
          </a:xfrm>
          <a:prstGeom prst="flowChartDelay">
            <a:avLst/>
          </a:prstGeom>
          <a:solidFill>
            <a:schemeClr val="tx1">
              <a:lumMod val="75000"/>
              <a:lumOff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B7BAA9F3-A449-38AE-A854-692F1D794616}"/>
              </a:ext>
            </a:extLst>
          </p:cNvPr>
          <p:cNvPicPr>
            <a:picLocks noChangeAspect="1"/>
          </p:cNvPicPr>
          <p:nvPr/>
        </p:nvPicPr>
        <p:blipFill>
          <a:blip r:embed="rId12"/>
          <a:stretch>
            <a:fillRect/>
          </a:stretch>
        </p:blipFill>
        <p:spPr>
          <a:xfrm>
            <a:off x="-5097424" y="162392"/>
            <a:ext cx="787563" cy="841970"/>
          </a:xfrm>
          <a:prstGeom prst="rect">
            <a:avLst/>
          </a:prstGeom>
        </p:spPr>
      </p:pic>
      <p:pic>
        <p:nvPicPr>
          <p:cNvPr id="44" name="Picture 43">
            <a:extLst>
              <a:ext uri="{FF2B5EF4-FFF2-40B4-BE49-F238E27FC236}">
                <a16:creationId xmlns:a16="http://schemas.microsoft.com/office/drawing/2014/main" id="{25AC37FA-1E7A-91DC-101C-03BCD4613DD7}"/>
              </a:ext>
            </a:extLst>
          </p:cNvPr>
          <p:cNvPicPr>
            <a:picLocks noChangeAspect="1"/>
          </p:cNvPicPr>
          <p:nvPr/>
        </p:nvPicPr>
        <p:blipFill>
          <a:blip r:embed="rId13"/>
          <a:stretch>
            <a:fillRect/>
          </a:stretch>
        </p:blipFill>
        <p:spPr>
          <a:xfrm>
            <a:off x="-5102179" y="3204424"/>
            <a:ext cx="893143" cy="909117"/>
          </a:xfrm>
          <a:prstGeom prst="rect">
            <a:avLst/>
          </a:prstGeom>
        </p:spPr>
      </p:pic>
      <p:pic>
        <p:nvPicPr>
          <p:cNvPr id="46" name="Picture 45">
            <a:extLst>
              <a:ext uri="{FF2B5EF4-FFF2-40B4-BE49-F238E27FC236}">
                <a16:creationId xmlns:a16="http://schemas.microsoft.com/office/drawing/2014/main" id="{7AC6C694-B5BD-1EFB-7620-C7506C89D7C1}"/>
              </a:ext>
            </a:extLst>
          </p:cNvPr>
          <p:cNvPicPr>
            <a:picLocks noChangeAspect="1"/>
          </p:cNvPicPr>
          <p:nvPr/>
        </p:nvPicPr>
        <p:blipFill>
          <a:blip r:embed="rId14"/>
          <a:stretch>
            <a:fillRect/>
          </a:stretch>
        </p:blipFill>
        <p:spPr>
          <a:xfrm>
            <a:off x="-5192683" y="2291429"/>
            <a:ext cx="969434" cy="985203"/>
          </a:xfrm>
          <a:prstGeom prst="rect">
            <a:avLst/>
          </a:prstGeom>
        </p:spPr>
      </p:pic>
      <p:pic>
        <p:nvPicPr>
          <p:cNvPr id="48" name="Picture 47">
            <a:extLst>
              <a:ext uri="{FF2B5EF4-FFF2-40B4-BE49-F238E27FC236}">
                <a16:creationId xmlns:a16="http://schemas.microsoft.com/office/drawing/2014/main" id="{D8B0ABEA-D6C1-77D4-3862-3A13A2B97643}"/>
              </a:ext>
            </a:extLst>
          </p:cNvPr>
          <p:cNvPicPr>
            <a:picLocks noChangeAspect="1"/>
          </p:cNvPicPr>
          <p:nvPr/>
        </p:nvPicPr>
        <p:blipFill>
          <a:blip r:embed="rId15"/>
          <a:stretch>
            <a:fillRect/>
          </a:stretch>
        </p:blipFill>
        <p:spPr>
          <a:xfrm>
            <a:off x="-5105581" y="4235367"/>
            <a:ext cx="898776" cy="979383"/>
          </a:xfrm>
          <a:prstGeom prst="rect">
            <a:avLst/>
          </a:prstGeom>
        </p:spPr>
      </p:pic>
      <p:pic>
        <p:nvPicPr>
          <p:cNvPr id="52" name="Picture 51">
            <a:extLst>
              <a:ext uri="{FF2B5EF4-FFF2-40B4-BE49-F238E27FC236}">
                <a16:creationId xmlns:a16="http://schemas.microsoft.com/office/drawing/2014/main" id="{84921F78-20C2-6C06-7E4F-E9C3CED6FFB9}"/>
              </a:ext>
            </a:extLst>
          </p:cNvPr>
          <p:cNvPicPr>
            <a:picLocks noChangeAspect="1"/>
          </p:cNvPicPr>
          <p:nvPr/>
        </p:nvPicPr>
        <p:blipFill>
          <a:blip r:embed="rId16"/>
          <a:stretch>
            <a:fillRect/>
          </a:stretch>
        </p:blipFill>
        <p:spPr>
          <a:xfrm>
            <a:off x="-2197370" y="6837752"/>
            <a:ext cx="1110149" cy="1053788"/>
          </a:xfrm>
          <a:prstGeom prst="rect">
            <a:avLst/>
          </a:prstGeom>
        </p:spPr>
      </p:pic>
      <p:pic>
        <p:nvPicPr>
          <p:cNvPr id="54" name="Picture 53">
            <a:extLst>
              <a:ext uri="{FF2B5EF4-FFF2-40B4-BE49-F238E27FC236}">
                <a16:creationId xmlns:a16="http://schemas.microsoft.com/office/drawing/2014/main" id="{597C7641-6BD8-9F49-0136-EC3913538B8F}"/>
              </a:ext>
            </a:extLst>
          </p:cNvPr>
          <p:cNvPicPr>
            <a:picLocks noChangeAspect="1"/>
          </p:cNvPicPr>
          <p:nvPr/>
        </p:nvPicPr>
        <p:blipFill>
          <a:blip r:embed="rId17"/>
          <a:stretch>
            <a:fillRect/>
          </a:stretch>
        </p:blipFill>
        <p:spPr>
          <a:xfrm>
            <a:off x="-2097224" y="5878748"/>
            <a:ext cx="908352" cy="771916"/>
          </a:xfrm>
          <a:prstGeom prst="rect">
            <a:avLst/>
          </a:prstGeom>
        </p:spPr>
      </p:pic>
      <p:pic>
        <p:nvPicPr>
          <p:cNvPr id="56" name="Picture 55">
            <a:extLst>
              <a:ext uri="{FF2B5EF4-FFF2-40B4-BE49-F238E27FC236}">
                <a16:creationId xmlns:a16="http://schemas.microsoft.com/office/drawing/2014/main" id="{125C7169-7003-BED3-F90A-478F9B09F1D6}"/>
              </a:ext>
            </a:extLst>
          </p:cNvPr>
          <p:cNvPicPr>
            <a:picLocks noChangeAspect="1"/>
          </p:cNvPicPr>
          <p:nvPr/>
        </p:nvPicPr>
        <p:blipFill>
          <a:blip r:embed="rId18"/>
          <a:stretch>
            <a:fillRect/>
          </a:stretch>
        </p:blipFill>
        <p:spPr>
          <a:xfrm>
            <a:off x="-3259064" y="2329298"/>
            <a:ext cx="1050029" cy="925641"/>
          </a:xfrm>
          <a:prstGeom prst="rect">
            <a:avLst/>
          </a:prstGeom>
        </p:spPr>
      </p:pic>
      <p:pic>
        <p:nvPicPr>
          <p:cNvPr id="57" name="Picture 56">
            <a:extLst>
              <a:ext uri="{FF2B5EF4-FFF2-40B4-BE49-F238E27FC236}">
                <a16:creationId xmlns:a16="http://schemas.microsoft.com/office/drawing/2014/main" id="{5B39F8AA-8A7E-E90C-1BC2-CFB7DEFCD128}"/>
              </a:ext>
            </a:extLst>
          </p:cNvPr>
          <p:cNvPicPr>
            <a:picLocks noChangeAspect="1"/>
          </p:cNvPicPr>
          <p:nvPr/>
        </p:nvPicPr>
        <p:blipFill>
          <a:blip r:embed="rId19"/>
          <a:stretch>
            <a:fillRect/>
          </a:stretch>
        </p:blipFill>
        <p:spPr>
          <a:xfrm>
            <a:off x="-4296669" y="1071997"/>
            <a:ext cx="1241326" cy="1118018"/>
          </a:xfrm>
          <a:prstGeom prst="rect">
            <a:avLst/>
          </a:prstGeom>
        </p:spPr>
      </p:pic>
      <p:pic>
        <p:nvPicPr>
          <p:cNvPr id="61" name="Picture 60">
            <a:extLst>
              <a:ext uri="{FF2B5EF4-FFF2-40B4-BE49-F238E27FC236}">
                <a16:creationId xmlns:a16="http://schemas.microsoft.com/office/drawing/2014/main" id="{B4AF0B2A-C1EB-CF8C-10AD-A6EF48A0D90D}"/>
              </a:ext>
            </a:extLst>
          </p:cNvPr>
          <p:cNvPicPr>
            <a:picLocks noChangeAspect="1"/>
          </p:cNvPicPr>
          <p:nvPr/>
        </p:nvPicPr>
        <p:blipFill>
          <a:blip r:embed="rId20"/>
          <a:stretch>
            <a:fillRect/>
          </a:stretch>
        </p:blipFill>
        <p:spPr>
          <a:xfrm>
            <a:off x="-3088245" y="1445897"/>
            <a:ext cx="655609" cy="672861"/>
          </a:xfrm>
          <a:prstGeom prst="rect">
            <a:avLst/>
          </a:prstGeom>
        </p:spPr>
      </p:pic>
      <p:pic>
        <p:nvPicPr>
          <p:cNvPr id="63" name="Picture 62">
            <a:extLst>
              <a:ext uri="{FF2B5EF4-FFF2-40B4-BE49-F238E27FC236}">
                <a16:creationId xmlns:a16="http://schemas.microsoft.com/office/drawing/2014/main" id="{E9C09E36-95BC-AE22-DB41-814E034AEE6D}"/>
              </a:ext>
            </a:extLst>
          </p:cNvPr>
          <p:cNvPicPr>
            <a:picLocks noChangeAspect="1"/>
          </p:cNvPicPr>
          <p:nvPr/>
        </p:nvPicPr>
        <p:blipFill>
          <a:blip r:embed="rId21"/>
          <a:stretch>
            <a:fillRect/>
          </a:stretch>
        </p:blipFill>
        <p:spPr>
          <a:xfrm>
            <a:off x="-2091442" y="5014711"/>
            <a:ext cx="877935" cy="985201"/>
          </a:xfrm>
          <a:prstGeom prst="rect">
            <a:avLst/>
          </a:prstGeom>
        </p:spPr>
      </p:pic>
      <p:pic>
        <p:nvPicPr>
          <p:cNvPr id="71" name="Picture 70">
            <a:extLst>
              <a:ext uri="{FF2B5EF4-FFF2-40B4-BE49-F238E27FC236}">
                <a16:creationId xmlns:a16="http://schemas.microsoft.com/office/drawing/2014/main" id="{89D9A8AE-41E3-DC55-7B51-0087D50F89FB}"/>
              </a:ext>
            </a:extLst>
          </p:cNvPr>
          <p:cNvPicPr>
            <a:picLocks noChangeAspect="1"/>
          </p:cNvPicPr>
          <p:nvPr/>
        </p:nvPicPr>
        <p:blipFill>
          <a:blip r:embed="rId22"/>
          <a:stretch>
            <a:fillRect/>
          </a:stretch>
        </p:blipFill>
        <p:spPr>
          <a:xfrm>
            <a:off x="-3259493" y="256386"/>
            <a:ext cx="965675" cy="996657"/>
          </a:xfrm>
          <a:prstGeom prst="rect">
            <a:avLst/>
          </a:prstGeom>
        </p:spPr>
      </p:pic>
      <p:pic>
        <p:nvPicPr>
          <p:cNvPr id="77" name="Picture 76">
            <a:extLst>
              <a:ext uri="{FF2B5EF4-FFF2-40B4-BE49-F238E27FC236}">
                <a16:creationId xmlns:a16="http://schemas.microsoft.com/office/drawing/2014/main" id="{73777E0B-C24C-FB45-16F9-39FE740452DC}"/>
              </a:ext>
            </a:extLst>
          </p:cNvPr>
          <p:cNvPicPr>
            <a:picLocks noChangeAspect="1"/>
          </p:cNvPicPr>
          <p:nvPr/>
        </p:nvPicPr>
        <p:blipFill>
          <a:blip r:embed="rId23"/>
          <a:stretch>
            <a:fillRect/>
          </a:stretch>
        </p:blipFill>
        <p:spPr>
          <a:xfrm>
            <a:off x="-2131094" y="7965303"/>
            <a:ext cx="893143" cy="969735"/>
          </a:xfrm>
          <a:prstGeom prst="rect">
            <a:avLst/>
          </a:prstGeom>
        </p:spPr>
      </p:pic>
      <p:pic>
        <p:nvPicPr>
          <p:cNvPr id="81" name="Picture 80">
            <a:extLst>
              <a:ext uri="{FF2B5EF4-FFF2-40B4-BE49-F238E27FC236}">
                <a16:creationId xmlns:a16="http://schemas.microsoft.com/office/drawing/2014/main" id="{FFD78D58-0D9A-4EF4-E67C-85A3D9C99DD3}"/>
              </a:ext>
            </a:extLst>
          </p:cNvPr>
          <p:cNvPicPr>
            <a:picLocks noChangeAspect="1"/>
          </p:cNvPicPr>
          <p:nvPr/>
        </p:nvPicPr>
        <p:blipFill>
          <a:blip r:embed="rId24"/>
          <a:stretch>
            <a:fillRect/>
          </a:stretch>
        </p:blipFill>
        <p:spPr>
          <a:xfrm>
            <a:off x="-4199713" y="5334242"/>
            <a:ext cx="1106060" cy="1061285"/>
          </a:xfrm>
          <a:prstGeom prst="rect">
            <a:avLst/>
          </a:prstGeom>
        </p:spPr>
      </p:pic>
      <p:pic>
        <p:nvPicPr>
          <p:cNvPr id="83" name="Picture 82">
            <a:extLst>
              <a:ext uri="{FF2B5EF4-FFF2-40B4-BE49-F238E27FC236}">
                <a16:creationId xmlns:a16="http://schemas.microsoft.com/office/drawing/2014/main" id="{23B5EC96-7D4B-2960-4AEA-7267102D67B2}"/>
              </a:ext>
            </a:extLst>
          </p:cNvPr>
          <p:cNvPicPr>
            <a:picLocks noChangeAspect="1"/>
          </p:cNvPicPr>
          <p:nvPr/>
        </p:nvPicPr>
        <p:blipFill>
          <a:blip r:embed="rId25"/>
          <a:stretch>
            <a:fillRect/>
          </a:stretch>
        </p:blipFill>
        <p:spPr>
          <a:xfrm>
            <a:off x="-2124598" y="2958428"/>
            <a:ext cx="969185" cy="893649"/>
          </a:xfrm>
          <a:prstGeom prst="rect">
            <a:avLst/>
          </a:prstGeom>
        </p:spPr>
      </p:pic>
      <p:pic>
        <p:nvPicPr>
          <p:cNvPr id="85" name="Picture 84">
            <a:extLst>
              <a:ext uri="{FF2B5EF4-FFF2-40B4-BE49-F238E27FC236}">
                <a16:creationId xmlns:a16="http://schemas.microsoft.com/office/drawing/2014/main" id="{B368542A-BFEB-3053-136E-96132EE6EB9E}"/>
              </a:ext>
            </a:extLst>
          </p:cNvPr>
          <p:cNvPicPr>
            <a:picLocks noChangeAspect="1"/>
          </p:cNvPicPr>
          <p:nvPr/>
        </p:nvPicPr>
        <p:blipFill>
          <a:blip r:embed="rId26"/>
          <a:stretch>
            <a:fillRect/>
          </a:stretch>
        </p:blipFill>
        <p:spPr>
          <a:xfrm>
            <a:off x="-5120611" y="7370553"/>
            <a:ext cx="1090850" cy="1061284"/>
          </a:xfrm>
          <a:prstGeom prst="rect">
            <a:avLst/>
          </a:prstGeom>
        </p:spPr>
      </p:pic>
      <p:pic>
        <p:nvPicPr>
          <p:cNvPr id="91" name="Picture 90">
            <a:extLst>
              <a:ext uri="{FF2B5EF4-FFF2-40B4-BE49-F238E27FC236}">
                <a16:creationId xmlns:a16="http://schemas.microsoft.com/office/drawing/2014/main" id="{2A3C86FC-0ED0-B0AB-F095-724DF5BFE273}"/>
              </a:ext>
            </a:extLst>
          </p:cNvPr>
          <p:cNvPicPr>
            <a:picLocks noChangeAspect="1"/>
          </p:cNvPicPr>
          <p:nvPr/>
        </p:nvPicPr>
        <p:blipFill>
          <a:blip r:embed="rId27"/>
          <a:stretch>
            <a:fillRect/>
          </a:stretch>
        </p:blipFill>
        <p:spPr>
          <a:xfrm>
            <a:off x="-4057209" y="4346196"/>
            <a:ext cx="771477" cy="771915"/>
          </a:xfrm>
          <a:prstGeom prst="rect">
            <a:avLst/>
          </a:prstGeom>
        </p:spPr>
      </p:pic>
      <p:pic>
        <p:nvPicPr>
          <p:cNvPr id="93" name="Picture 92">
            <a:extLst>
              <a:ext uri="{FF2B5EF4-FFF2-40B4-BE49-F238E27FC236}">
                <a16:creationId xmlns:a16="http://schemas.microsoft.com/office/drawing/2014/main" id="{8F9D14FD-20FC-8ABD-03AC-9C040507B3C8}"/>
              </a:ext>
            </a:extLst>
          </p:cNvPr>
          <p:cNvPicPr>
            <a:picLocks noChangeAspect="1"/>
          </p:cNvPicPr>
          <p:nvPr/>
        </p:nvPicPr>
        <p:blipFill>
          <a:blip r:embed="rId28"/>
          <a:stretch>
            <a:fillRect/>
          </a:stretch>
        </p:blipFill>
        <p:spPr>
          <a:xfrm>
            <a:off x="-2124798" y="1828005"/>
            <a:ext cx="1055479" cy="950548"/>
          </a:xfrm>
          <a:prstGeom prst="rect">
            <a:avLst/>
          </a:prstGeom>
        </p:spPr>
      </p:pic>
      <p:pic>
        <p:nvPicPr>
          <p:cNvPr id="95" name="Picture 94">
            <a:extLst>
              <a:ext uri="{FF2B5EF4-FFF2-40B4-BE49-F238E27FC236}">
                <a16:creationId xmlns:a16="http://schemas.microsoft.com/office/drawing/2014/main" id="{C7BDBE32-98A9-91EF-831D-FBE69ECD318E}"/>
              </a:ext>
            </a:extLst>
          </p:cNvPr>
          <p:cNvPicPr>
            <a:picLocks noChangeAspect="1"/>
          </p:cNvPicPr>
          <p:nvPr/>
        </p:nvPicPr>
        <p:blipFill>
          <a:blip r:embed="rId29"/>
          <a:stretch>
            <a:fillRect/>
          </a:stretch>
        </p:blipFill>
        <p:spPr>
          <a:xfrm>
            <a:off x="-1331459" y="1713792"/>
            <a:ext cx="505218" cy="492211"/>
          </a:xfrm>
          <a:prstGeom prst="rect">
            <a:avLst/>
          </a:prstGeom>
        </p:spPr>
      </p:pic>
      <p:pic>
        <p:nvPicPr>
          <p:cNvPr id="99" name="Picture 98">
            <a:extLst>
              <a:ext uri="{FF2B5EF4-FFF2-40B4-BE49-F238E27FC236}">
                <a16:creationId xmlns:a16="http://schemas.microsoft.com/office/drawing/2014/main" id="{10D7A373-7285-C131-3A6C-B40B72D831C1}"/>
              </a:ext>
            </a:extLst>
          </p:cNvPr>
          <p:cNvPicPr>
            <a:picLocks noChangeAspect="1"/>
          </p:cNvPicPr>
          <p:nvPr/>
        </p:nvPicPr>
        <p:blipFill>
          <a:blip r:embed="rId30"/>
          <a:stretch>
            <a:fillRect/>
          </a:stretch>
        </p:blipFill>
        <p:spPr>
          <a:xfrm>
            <a:off x="-2125934" y="3987122"/>
            <a:ext cx="923808" cy="924333"/>
          </a:xfrm>
          <a:prstGeom prst="rect">
            <a:avLst/>
          </a:prstGeom>
        </p:spPr>
      </p:pic>
      <p:pic>
        <p:nvPicPr>
          <p:cNvPr id="101" name="Picture 100" descr="diarrhea Icon 2745794">
            <a:extLst>
              <a:ext uri="{FF2B5EF4-FFF2-40B4-BE49-F238E27FC236}">
                <a16:creationId xmlns:a16="http://schemas.microsoft.com/office/drawing/2014/main" id="{D709526B-551A-7D74-537A-3F3B9FBE272E}"/>
              </a:ext>
            </a:extLst>
          </p:cNvPr>
          <p:cNvPicPr>
            <a:picLocks noChangeAspect="1"/>
          </p:cNvPicPr>
          <p:nvPr/>
        </p:nvPicPr>
        <p:blipFill>
          <a:blip r:embed="rId31"/>
          <a:stretch>
            <a:fillRect/>
          </a:stretch>
        </p:blipFill>
        <p:spPr>
          <a:xfrm>
            <a:off x="-3293594" y="3055582"/>
            <a:ext cx="1329075" cy="1343492"/>
          </a:xfrm>
          <a:prstGeom prst="rect">
            <a:avLst/>
          </a:prstGeom>
        </p:spPr>
      </p:pic>
      <p:pic>
        <p:nvPicPr>
          <p:cNvPr id="109" name="Picture 108">
            <a:extLst>
              <a:ext uri="{FF2B5EF4-FFF2-40B4-BE49-F238E27FC236}">
                <a16:creationId xmlns:a16="http://schemas.microsoft.com/office/drawing/2014/main" id="{152F82AF-3AC0-7D21-2AC1-FEE4EFE89C91}"/>
              </a:ext>
            </a:extLst>
          </p:cNvPr>
          <p:cNvPicPr>
            <a:picLocks noChangeAspect="1"/>
          </p:cNvPicPr>
          <p:nvPr/>
        </p:nvPicPr>
        <p:blipFill>
          <a:blip r:embed="rId32"/>
          <a:stretch>
            <a:fillRect/>
          </a:stretch>
        </p:blipFill>
        <p:spPr>
          <a:xfrm>
            <a:off x="-4056247" y="7716414"/>
            <a:ext cx="969185" cy="863466"/>
          </a:xfrm>
          <a:prstGeom prst="rect">
            <a:avLst/>
          </a:prstGeom>
        </p:spPr>
      </p:pic>
      <p:pic>
        <p:nvPicPr>
          <p:cNvPr id="111" name="Picture 110">
            <a:extLst>
              <a:ext uri="{FF2B5EF4-FFF2-40B4-BE49-F238E27FC236}">
                <a16:creationId xmlns:a16="http://schemas.microsoft.com/office/drawing/2014/main" id="{F541ACF1-6765-64E8-041E-FFD2FDCA9BFF}"/>
              </a:ext>
            </a:extLst>
          </p:cNvPr>
          <p:cNvPicPr>
            <a:picLocks noChangeAspect="1"/>
          </p:cNvPicPr>
          <p:nvPr/>
        </p:nvPicPr>
        <p:blipFill>
          <a:blip r:embed="rId33"/>
          <a:stretch>
            <a:fillRect/>
          </a:stretch>
        </p:blipFill>
        <p:spPr>
          <a:xfrm>
            <a:off x="-3068921" y="7604437"/>
            <a:ext cx="832560" cy="1061284"/>
          </a:xfrm>
          <a:prstGeom prst="rect">
            <a:avLst/>
          </a:prstGeom>
        </p:spPr>
      </p:pic>
      <p:pic>
        <p:nvPicPr>
          <p:cNvPr id="113" name="Picture 112">
            <a:extLst>
              <a:ext uri="{FF2B5EF4-FFF2-40B4-BE49-F238E27FC236}">
                <a16:creationId xmlns:a16="http://schemas.microsoft.com/office/drawing/2014/main" id="{9B48C5CF-5ECE-75EF-F62C-07619C11AA19}"/>
              </a:ext>
            </a:extLst>
          </p:cNvPr>
          <p:cNvPicPr>
            <a:picLocks noChangeAspect="1"/>
          </p:cNvPicPr>
          <p:nvPr/>
        </p:nvPicPr>
        <p:blipFill>
          <a:blip r:embed="rId34"/>
          <a:stretch>
            <a:fillRect/>
          </a:stretch>
        </p:blipFill>
        <p:spPr>
          <a:xfrm>
            <a:off x="-4498184" y="6303081"/>
            <a:ext cx="1629501" cy="1491142"/>
          </a:xfrm>
          <a:prstGeom prst="rect">
            <a:avLst/>
          </a:prstGeom>
        </p:spPr>
      </p:pic>
      <p:pic>
        <p:nvPicPr>
          <p:cNvPr id="115" name="Picture 114">
            <a:extLst>
              <a:ext uri="{FF2B5EF4-FFF2-40B4-BE49-F238E27FC236}">
                <a16:creationId xmlns:a16="http://schemas.microsoft.com/office/drawing/2014/main" id="{03D2056A-4058-0B7E-8DB0-63BABDFAB11F}"/>
              </a:ext>
            </a:extLst>
          </p:cNvPr>
          <p:cNvPicPr>
            <a:picLocks noChangeAspect="1"/>
          </p:cNvPicPr>
          <p:nvPr/>
        </p:nvPicPr>
        <p:blipFill>
          <a:blip r:embed="rId35"/>
          <a:stretch>
            <a:fillRect/>
          </a:stretch>
        </p:blipFill>
        <p:spPr>
          <a:xfrm>
            <a:off x="-3169831" y="6557495"/>
            <a:ext cx="984643" cy="1061287"/>
          </a:xfrm>
          <a:prstGeom prst="rect">
            <a:avLst/>
          </a:prstGeom>
        </p:spPr>
      </p:pic>
      <p:pic>
        <p:nvPicPr>
          <p:cNvPr id="119" name="Picture 118">
            <a:extLst>
              <a:ext uri="{FF2B5EF4-FFF2-40B4-BE49-F238E27FC236}">
                <a16:creationId xmlns:a16="http://schemas.microsoft.com/office/drawing/2014/main" id="{128F03C0-3BBC-B022-A502-A5D0F2A04852}"/>
              </a:ext>
            </a:extLst>
          </p:cNvPr>
          <p:cNvPicPr>
            <a:picLocks noChangeAspect="1"/>
          </p:cNvPicPr>
          <p:nvPr/>
        </p:nvPicPr>
        <p:blipFill>
          <a:blip r:embed="rId36"/>
          <a:stretch>
            <a:fillRect/>
          </a:stretch>
        </p:blipFill>
        <p:spPr>
          <a:xfrm>
            <a:off x="-5113898" y="6177593"/>
            <a:ext cx="987324" cy="880364"/>
          </a:xfrm>
          <a:prstGeom prst="rect">
            <a:avLst/>
          </a:prstGeom>
        </p:spPr>
      </p:pic>
      <p:pic>
        <p:nvPicPr>
          <p:cNvPr id="123" name="Picture 122">
            <a:extLst>
              <a:ext uri="{FF2B5EF4-FFF2-40B4-BE49-F238E27FC236}">
                <a16:creationId xmlns:a16="http://schemas.microsoft.com/office/drawing/2014/main" id="{4BDEC4CB-9C8C-369F-2641-8467BD42B414}"/>
              </a:ext>
            </a:extLst>
          </p:cNvPr>
          <p:cNvPicPr>
            <a:picLocks noChangeAspect="1"/>
          </p:cNvPicPr>
          <p:nvPr/>
        </p:nvPicPr>
        <p:blipFill>
          <a:blip r:embed="rId37"/>
          <a:stretch>
            <a:fillRect/>
          </a:stretch>
        </p:blipFill>
        <p:spPr>
          <a:xfrm flipH="1">
            <a:off x="-3258186" y="5290403"/>
            <a:ext cx="1114604" cy="1106936"/>
          </a:xfrm>
          <a:prstGeom prst="rect">
            <a:avLst/>
          </a:prstGeom>
        </p:spPr>
      </p:pic>
      <p:pic>
        <p:nvPicPr>
          <p:cNvPr id="127" name="Picture 126">
            <a:extLst>
              <a:ext uri="{FF2B5EF4-FFF2-40B4-BE49-F238E27FC236}">
                <a16:creationId xmlns:a16="http://schemas.microsoft.com/office/drawing/2014/main" id="{7ABCBBF6-B3FE-A567-01C4-8CA56FB037A5}"/>
              </a:ext>
            </a:extLst>
          </p:cNvPr>
          <p:cNvPicPr>
            <a:picLocks noChangeAspect="1"/>
          </p:cNvPicPr>
          <p:nvPr/>
        </p:nvPicPr>
        <p:blipFill>
          <a:blip r:embed="rId38"/>
          <a:stretch>
            <a:fillRect/>
          </a:stretch>
        </p:blipFill>
        <p:spPr>
          <a:xfrm>
            <a:off x="-3123198" y="4242823"/>
            <a:ext cx="908353" cy="878435"/>
          </a:xfrm>
          <a:prstGeom prst="rect">
            <a:avLst/>
          </a:prstGeom>
        </p:spPr>
      </p:pic>
      <p:pic>
        <p:nvPicPr>
          <p:cNvPr id="131" name="Picture 130">
            <a:extLst>
              <a:ext uri="{FF2B5EF4-FFF2-40B4-BE49-F238E27FC236}">
                <a16:creationId xmlns:a16="http://schemas.microsoft.com/office/drawing/2014/main" id="{A6E57AE9-6924-7603-82B8-5CC6AD0AE26F}"/>
              </a:ext>
            </a:extLst>
          </p:cNvPr>
          <p:cNvPicPr>
            <a:picLocks noChangeAspect="1"/>
          </p:cNvPicPr>
          <p:nvPr/>
        </p:nvPicPr>
        <p:blipFill>
          <a:blip r:embed="rId39"/>
          <a:stretch>
            <a:fillRect/>
          </a:stretch>
        </p:blipFill>
        <p:spPr>
          <a:xfrm>
            <a:off x="10313471" y="6375460"/>
            <a:ext cx="1303769" cy="1274074"/>
          </a:xfrm>
          <a:prstGeom prst="rect">
            <a:avLst/>
          </a:prstGeom>
        </p:spPr>
      </p:pic>
      <p:pic>
        <p:nvPicPr>
          <p:cNvPr id="133" name="Picture 132">
            <a:extLst>
              <a:ext uri="{FF2B5EF4-FFF2-40B4-BE49-F238E27FC236}">
                <a16:creationId xmlns:a16="http://schemas.microsoft.com/office/drawing/2014/main" id="{8A3E871C-AD2C-46C3-DFBD-60A4670DE1EC}"/>
              </a:ext>
            </a:extLst>
          </p:cNvPr>
          <p:cNvPicPr>
            <a:picLocks noChangeAspect="1"/>
          </p:cNvPicPr>
          <p:nvPr/>
        </p:nvPicPr>
        <p:blipFill>
          <a:blip r:embed="rId40"/>
          <a:stretch>
            <a:fillRect/>
          </a:stretch>
        </p:blipFill>
        <p:spPr>
          <a:xfrm>
            <a:off x="10847472" y="3128680"/>
            <a:ext cx="1106059" cy="1137121"/>
          </a:xfrm>
          <a:prstGeom prst="rect">
            <a:avLst/>
          </a:prstGeom>
        </p:spPr>
      </p:pic>
      <p:pic>
        <p:nvPicPr>
          <p:cNvPr id="135" name="Picture 134" descr="A black background with a black square&#10;&#10;Description automatically generated">
            <a:extLst>
              <a:ext uri="{FF2B5EF4-FFF2-40B4-BE49-F238E27FC236}">
                <a16:creationId xmlns:a16="http://schemas.microsoft.com/office/drawing/2014/main" id="{E0EAA62B-96DD-BAB6-78C2-ECCD55B27998}"/>
              </a:ext>
            </a:extLst>
          </p:cNvPr>
          <p:cNvPicPr>
            <a:picLocks noChangeAspect="1"/>
          </p:cNvPicPr>
          <p:nvPr/>
        </p:nvPicPr>
        <p:blipFill>
          <a:blip r:embed="rId41"/>
          <a:stretch>
            <a:fillRect/>
          </a:stretch>
        </p:blipFill>
        <p:spPr>
          <a:xfrm>
            <a:off x="11705101" y="6473632"/>
            <a:ext cx="1049715" cy="1095532"/>
          </a:xfrm>
          <a:prstGeom prst="rect">
            <a:avLst/>
          </a:prstGeom>
        </p:spPr>
      </p:pic>
      <p:pic>
        <p:nvPicPr>
          <p:cNvPr id="139" name="Picture 138">
            <a:extLst>
              <a:ext uri="{FF2B5EF4-FFF2-40B4-BE49-F238E27FC236}">
                <a16:creationId xmlns:a16="http://schemas.microsoft.com/office/drawing/2014/main" id="{16200D01-7AF7-777D-21D4-2FD9D9181DCE}"/>
              </a:ext>
            </a:extLst>
          </p:cNvPr>
          <p:cNvPicPr>
            <a:picLocks noChangeAspect="1"/>
          </p:cNvPicPr>
          <p:nvPr/>
        </p:nvPicPr>
        <p:blipFill>
          <a:blip r:embed="rId42"/>
          <a:stretch>
            <a:fillRect/>
          </a:stretch>
        </p:blipFill>
        <p:spPr>
          <a:xfrm>
            <a:off x="9006461" y="511459"/>
            <a:ext cx="1440642" cy="1502328"/>
          </a:xfrm>
          <a:prstGeom prst="rect">
            <a:avLst/>
          </a:prstGeom>
        </p:spPr>
      </p:pic>
      <p:pic>
        <p:nvPicPr>
          <p:cNvPr id="141" name="Picture 140">
            <a:extLst>
              <a:ext uri="{FF2B5EF4-FFF2-40B4-BE49-F238E27FC236}">
                <a16:creationId xmlns:a16="http://schemas.microsoft.com/office/drawing/2014/main" id="{FF07396D-6FC4-6A44-5F74-A8F013D6DCE5}"/>
              </a:ext>
            </a:extLst>
          </p:cNvPr>
          <p:cNvPicPr>
            <a:picLocks noChangeAspect="1"/>
          </p:cNvPicPr>
          <p:nvPr/>
        </p:nvPicPr>
        <p:blipFill>
          <a:blip r:embed="rId43"/>
          <a:stretch>
            <a:fillRect/>
          </a:stretch>
        </p:blipFill>
        <p:spPr>
          <a:xfrm>
            <a:off x="10571394" y="1471891"/>
            <a:ext cx="1912101" cy="1730582"/>
          </a:xfrm>
          <a:prstGeom prst="rect">
            <a:avLst/>
          </a:prstGeom>
        </p:spPr>
      </p:pic>
      <p:pic>
        <p:nvPicPr>
          <p:cNvPr id="145" name="Picture 144">
            <a:extLst>
              <a:ext uri="{FF2B5EF4-FFF2-40B4-BE49-F238E27FC236}">
                <a16:creationId xmlns:a16="http://schemas.microsoft.com/office/drawing/2014/main" id="{ACA8E981-A84A-B067-D916-95E57B82896D}"/>
              </a:ext>
            </a:extLst>
          </p:cNvPr>
          <p:cNvPicPr>
            <a:picLocks noChangeAspect="1"/>
          </p:cNvPicPr>
          <p:nvPr/>
        </p:nvPicPr>
        <p:blipFill>
          <a:blip r:embed="rId44"/>
          <a:stretch>
            <a:fillRect/>
          </a:stretch>
        </p:blipFill>
        <p:spPr>
          <a:xfrm>
            <a:off x="7853249" y="3022498"/>
            <a:ext cx="1037072" cy="1093205"/>
          </a:xfrm>
          <a:prstGeom prst="rect">
            <a:avLst/>
          </a:prstGeom>
        </p:spPr>
      </p:pic>
      <p:pic>
        <p:nvPicPr>
          <p:cNvPr id="147" name="Picture 146">
            <a:extLst>
              <a:ext uri="{FF2B5EF4-FFF2-40B4-BE49-F238E27FC236}">
                <a16:creationId xmlns:a16="http://schemas.microsoft.com/office/drawing/2014/main" id="{0DB01195-CE40-14BC-E7B9-97B7C6A4CB18}"/>
              </a:ext>
            </a:extLst>
          </p:cNvPr>
          <p:cNvPicPr>
            <a:picLocks noChangeAspect="1"/>
          </p:cNvPicPr>
          <p:nvPr/>
        </p:nvPicPr>
        <p:blipFill>
          <a:blip r:embed="rId42"/>
          <a:stretch>
            <a:fillRect/>
          </a:stretch>
        </p:blipFill>
        <p:spPr>
          <a:xfrm>
            <a:off x="10802812" y="485203"/>
            <a:ext cx="1440642" cy="1502328"/>
          </a:xfrm>
          <a:prstGeom prst="rect">
            <a:avLst/>
          </a:prstGeom>
        </p:spPr>
      </p:pic>
      <p:pic>
        <p:nvPicPr>
          <p:cNvPr id="149" name="Picture 148">
            <a:extLst>
              <a:ext uri="{FF2B5EF4-FFF2-40B4-BE49-F238E27FC236}">
                <a16:creationId xmlns:a16="http://schemas.microsoft.com/office/drawing/2014/main" id="{2D5B1865-666B-A062-AD75-AA17094EF4A3}"/>
              </a:ext>
            </a:extLst>
          </p:cNvPr>
          <p:cNvPicPr>
            <a:picLocks noChangeAspect="1"/>
          </p:cNvPicPr>
          <p:nvPr/>
        </p:nvPicPr>
        <p:blipFill>
          <a:blip r:embed="rId45"/>
          <a:stretch>
            <a:fillRect/>
          </a:stretch>
        </p:blipFill>
        <p:spPr>
          <a:xfrm>
            <a:off x="9009817" y="6446146"/>
            <a:ext cx="1136476" cy="1076253"/>
          </a:xfrm>
          <a:prstGeom prst="rect">
            <a:avLst/>
          </a:prstGeom>
        </p:spPr>
      </p:pic>
      <p:pic>
        <p:nvPicPr>
          <p:cNvPr id="153" name="Picture 152">
            <a:extLst>
              <a:ext uri="{FF2B5EF4-FFF2-40B4-BE49-F238E27FC236}">
                <a16:creationId xmlns:a16="http://schemas.microsoft.com/office/drawing/2014/main" id="{2163ED5D-3539-F6CC-626B-65F197B820C9}"/>
              </a:ext>
            </a:extLst>
          </p:cNvPr>
          <p:cNvPicPr>
            <a:picLocks noChangeAspect="1"/>
          </p:cNvPicPr>
          <p:nvPr/>
        </p:nvPicPr>
        <p:blipFill>
          <a:blip r:embed="rId46"/>
          <a:stretch>
            <a:fillRect/>
          </a:stretch>
        </p:blipFill>
        <p:spPr>
          <a:xfrm>
            <a:off x="7409479" y="6560079"/>
            <a:ext cx="981075" cy="1000125"/>
          </a:xfrm>
          <a:prstGeom prst="rect">
            <a:avLst/>
          </a:prstGeom>
        </p:spPr>
      </p:pic>
      <p:pic>
        <p:nvPicPr>
          <p:cNvPr id="155" name="Picture 154">
            <a:extLst>
              <a:ext uri="{FF2B5EF4-FFF2-40B4-BE49-F238E27FC236}">
                <a16:creationId xmlns:a16="http://schemas.microsoft.com/office/drawing/2014/main" id="{014217B7-D12D-E463-5781-F361032368E4}"/>
              </a:ext>
            </a:extLst>
          </p:cNvPr>
          <p:cNvPicPr>
            <a:picLocks noChangeAspect="1"/>
          </p:cNvPicPr>
          <p:nvPr/>
        </p:nvPicPr>
        <p:blipFill>
          <a:blip r:embed="rId47"/>
          <a:stretch>
            <a:fillRect/>
          </a:stretch>
        </p:blipFill>
        <p:spPr>
          <a:xfrm>
            <a:off x="7637543" y="1947550"/>
            <a:ext cx="893143" cy="863216"/>
          </a:xfrm>
          <a:prstGeom prst="rect">
            <a:avLst/>
          </a:prstGeom>
        </p:spPr>
      </p:pic>
      <p:pic>
        <p:nvPicPr>
          <p:cNvPr id="157" name="Picture 156">
            <a:extLst>
              <a:ext uri="{FF2B5EF4-FFF2-40B4-BE49-F238E27FC236}">
                <a16:creationId xmlns:a16="http://schemas.microsoft.com/office/drawing/2014/main" id="{D86E7ABE-15CA-3B30-C401-D12E25F2AB66}"/>
              </a:ext>
            </a:extLst>
          </p:cNvPr>
          <p:cNvPicPr>
            <a:picLocks noChangeAspect="1"/>
          </p:cNvPicPr>
          <p:nvPr/>
        </p:nvPicPr>
        <p:blipFill>
          <a:blip r:embed="rId48"/>
          <a:stretch>
            <a:fillRect/>
          </a:stretch>
        </p:blipFill>
        <p:spPr>
          <a:xfrm>
            <a:off x="7638653" y="5365052"/>
            <a:ext cx="1123950" cy="1076325"/>
          </a:xfrm>
          <a:prstGeom prst="rect">
            <a:avLst/>
          </a:prstGeom>
        </p:spPr>
      </p:pic>
      <p:pic>
        <p:nvPicPr>
          <p:cNvPr id="159" name="Picture 158">
            <a:extLst>
              <a:ext uri="{FF2B5EF4-FFF2-40B4-BE49-F238E27FC236}">
                <a16:creationId xmlns:a16="http://schemas.microsoft.com/office/drawing/2014/main" id="{F4E4DD4D-135E-51E9-9B8B-02CE4E7E265E}"/>
              </a:ext>
            </a:extLst>
          </p:cNvPr>
          <p:cNvPicPr>
            <a:picLocks noChangeAspect="1"/>
          </p:cNvPicPr>
          <p:nvPr/>
        </p:nvPicPr>
        <p:blipFill>
          <a:blip r:embed="rId49"/>
          <a:stretch>
            <a:fillRect/>
          </a:stretch>
        </p:blipFill>
        <p:spPr>
          <a:xfrm>
            <a:off x="11035275" y="4407419"/>
            <a:ext cx="914400" cy="885825"/>
          </a:xfrm>
          <a:prstGeom prst="rect">
            <a:avLst/>
          </a:prstGeom>
        </p:spPr>
      </p:pic>
      <p:pic>
        <p:nvPicPr>
          <p:cNvPr id="161" name="Picture 160">
            <a:extLst>
              <a:ext uri="{FF2B5EF4-FFF2-40B4-BE49-F238E27FC236}">
                <a16:creationId xmlns:a16="http://schemas.microsoft.com/office/drawing/2014/main" id="{0F4905AD-F761-D1C2-B239-99B1272908A0}"/>
              </a:ext>
            </a:extLst>
          </p:cNvPr>
          <p:cNvPicPr>
            <a:picLocks noChangeAspect="1"/>
          </p:cNvPicPr>
          <p:nvPr/>
        </p:nvPicPr>
        <p:blipFill>
          <a:blip r:embed="rId50"/>
          <a:stretch>
            <a:fillRect/>
          </a:stretch>
        </p:blipFill>
        <p:spPr>
          <a:xfrm>
            <a:off x="7636311" y="4302623"/>
            <a:ext cx="1166894" cy="1167554"/>
          </a:xfrm>
          <a:prstGeom prst="rect">
            <a:avLst/>
          </a:prstGeom>
        </p:spPr>
      </p:pic>
      <p:pic>
        <p:nvPicPr>
          <p:cNvPr id="165" name="Picture 164">
            <a:extLst>
              <a:ext uri="{FF2B5EF4-FFF2-40B4-BE49-F238E27FC236}">
                <a16:creationId xmlns:a16="http://schemas.microsoft.com/office/drawing/2014/main" id="{55E5C849-F914-2376-F300-CE7DFA405E15}"/>
              </a:ext>
            </a:extLst>
          </p:cNvPr>
          <p:cNvPicPr>
            <a:picLocks noChangeAspect="1"/>
          </p:cNvPicPr>
          <p:nvPr/>
        </p:nvPicPr>
        <p:blipFill>
          <a:blip r:embed="rId51"/>
          <a:stretch>
            <a:fillRect/>
          </a:stretch>
        </p:blipFill>
        <p:spPr>
          <a:xfrm>
            <a:off x="9150759" y="5180292"/>
            <a:ext cx="945132" cy="1104001"/>
          </a:xfrm>
          <a:prstGeom prst="rect">
            <a:avLst/>
          </a:prstGeom>
        </p:spPr>
      </p:pic>
      <p:pic>
        <p:nvPicPr>
          <p:cNvPr id="169" name="Picture 168">
            <a:extLst>
              <a:ext uri="{FF2B5EF4-FFF2-40B4-BE49-F238E27FC236}">
                <a16:creationId xmlns:a16="http://schemas.microsoft.com/office/drawing/2014/main" id="{C9B5B289-637E-CFA0-1270-1B116A5E72BF}"/>
              </a:ext>
            </a:extLst>
          </p:cNvPr>
          <p:cNvPicPr>
            <a:picLocks noChangeAspect="1"/>
          </p:cNvPicPr>
          <p:nvPr/>
        </p:nvPicPr>
        <p:blipFill>
          <a:blip r:embed="rId52"/>
          <a:stretch>
            <a:fillRect/>
          </a:stretch>
        </p:blipFill>
        <p:spPr>
          <a:xfrm>
            <a:off x="9116910" y="3963358"/>
            <a:ext cx="1095375" cy="1123950"/>
          </a:xfrm>
          <a:prstGeom prst="rect">
            <a:avLst/>
          </a:prstGeom>
        </p:spPr>
      </p:pic>
      <p:pic>
        <p:nvPicPr>
          <p:cNvPr id="175" name="Picture 174">
            <a:extLst>
              <a:ext uri="{FF2B5EF4-FFF2-40B4-BE49-F238E27FC236}">
                <a16:creationId xmlns:a16="http://schemas.microsoft.com/office/drawing/2014/main" id="{B7F3403C-5960-B02C-8EC0-80F2308F68F9}"/>
              </a:ext>
            </a:extLst>
          </p:cNvPr>
          <p:cNvPicPr>
            <a:picLocks noChangeAspect="1"/>
          </p:cNvPicPr>
          <p:nvPr/>
        </p:nvPicPr>
        <p:blipFill>
          <a:blip r:embed="rId53"/>
          <a:stretch>
            <a:fillRect/>
          </a:stretch>
        </p:blipFill>
        <p:spPr>
          <a:xfrm>
            <a:off x="8887640" y="2820742"/>
            <a:ext cx="1364600" cy="1197989"/>
          </a:xfrm>
          <a:prstGeom prst="rect">
            <a:avLst/>
          </a:prstGeom>
        </p:spPr>
      </p:pic>
      <p:pic>
        <p:nvPicPr>
          <p:cNvPr id="177" name="Picture 176">
            <a:extLst>
              <a:ext uri="{FF2B5EF4-FFF2-40B4-BE49-F238E27FC236}">
                <a16:creationId xmlns:a16="http://schemas.microsoft.com/office/drawing/2014/main" id="{1969FF07-C365-D882-4BEE-801B1C876AC2}"/>
              </a:ext>
            </a:extLst>
          </p:cNvPr>
          <p:cNvPicPr>
            <a:picLocks noChangeAspect="1"/>
          </p:cNvPicPr>
          <p:nvPr/>
        </p:nvPicPr>
        <p:blipFill>
          <a:blip r:embed="rId54"/>
          <a:stretch>
            <a:fillRect/>
          </a:stretch>
        </p:blipFill>
        <p:spPr>
          <a:xfrm>
            <a:off x="10969563" y="5671111"/>
            <a:ext cx="862726" cy="711048"/>
          </a:xfrm>
          <a:prstGeom prst="rect">
            <a:avLst/>
          </a:prstGeom>
        </p:spPr>
      </p:pic>
      <p:pic>
        <p:nvPicPr>
          <p:cNvPr id="179" name="Picture 178">
            <a:extLst>
              <a:ext uri="{FF2B5EF4-FFF2-40B4-BE49-F238E27FC236}">
                <a16:creationId xmlns:a16="http://schemas.microsoft.com/office/drawing/2014/main" id="{F347AA20-8300-1A77-11E7-3FF0D2C55638}"/>
              </a:ext>
            </a:extLst>
          </p:cNvPr>
          <p:cNvPicPr>
            <a:picLocks noChangeAspect="1"/>
          </p:cNvPicPr>
          <p:nvPr/>
        </p:nvPicPr>
        <p:blipFill>
          <a:blip r:embed="rId55"/>
          <a:stretch>
            <a:fillRect/>
          </a:stretch>
        </p:blipFill>
        <p:spPr>
          <a:xfrm>
            <a:off x="8883911" y="1601713"/>
            <a:ext cx="1349393" cy="1334942"/>
          </a:xfrm>
          <a:prstGeom prst="rect">
            <a:avLst/>
          </a:prstGeom>
        </p:spPr>
      </p:pic>
      <p:sp>
        <p:nvSpPr>
          <p:cNvPr id="6" name="TextBox 2">
            <a:extLst>
              <a:ext uri="{FF2B5EF4-FFF2-40B4-BE49-F238E27FC236}">
                <a16:creationId xmlns:a16="http://schemas.microsoft.com/office/drawing/2014/main" id="{41B464F5-88BE-7506-24E6-865660468169}"/>
              </a:ext>
            </a:extLst>
          </p:cNvPr>
          <p:cNvSpPr txBox="1"/>
          <p:nvPr/>
        </p:nvSpPr>
        <p:spPr>
          <a:xfrm rot="5400000">
            <a:off x="3842984" y="3483270"/>
            <a:ext cx="5929221" cy="21531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sz="8000" b="1" dirty="0">
                <a:latin typeface="Century Gothic"/>
                <a:cs typeface="Calibri"/>
              </a:rPr>
              <a:t>Medication</a:t>
            </a:r>
          </a:p>
        </p:txBody>
      </p:sp>
      <p:pic>
        <p:nvPicPr>
          <p:cNvPr id="8" name="Picture 7">
            <a:extLst>
              <a:ext uri="{FF2B5EF4-FFF2-40B4-BE49-F238E27FC236}">
                <a16:creationId xmlns:a16="http://schemas.microsoft.com/office/drawing/2014/main" id="{2B332FEF-313A-F5EB-C94B-800AF511BBA9}"/>
              </a:ext>
            </a:extLst>
          </p:cNvPr>
          <p:cNvPicPr>
            <a:picLocks noChangeAspect="1"/>
          </p:cNvPicPr>
          <p:nvPr/>
        </p:nvPicPr>
        <p:blipFill>
          <a:blip r:embed="rId56"/>
          <a:stretch>
            <a:fillRect/>
          </a:stretch>
        </p:blipFill>
        <p:spPr>
          <a:xfrm>
            <a:off x="9556511" y="7651229"/>
            <a:ext cx="885025" cy="884420"/>
          </a:xfrm>
          <a:prstGeom prst="rect">
            <a:avLst/>
          </a:prstGeom>
        </p:spPr>
      </p:pic>
      <p:sp>
        <p:nvSpPr>
          <p:cNvPr id="11" name="TextBox 10">
            <a:extLst>
              <a:ext uri="{FF2B5EF4-FFF2-40B4-BE49-F238E27FC236}">
                <a16:creationId xmlns:a16="http://schemas.microsoft.com/office/drawing/2014/main" id="{635CCFBE-96D7-E57F-6893-9D3F71E29394}"/>
              </a:ext>
            </a:extLst>
          </p:cNvPr>
          <p:cNvSpPr txBox="1"/>
          <p:nvPr/>
        </p:nvSpPr>
        <p:spPr>
          <a:xfrm>
            <a:off x="-4828600" y="9241276"/>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pic>
        <p:nvPicPr>
          <p:cNvPr id="15" name="Picture 14">
            <a:extLst>
              <a:ext uri="{FF2B5EF4-FFF2-40B4-BE49-F238E27FC236}">
                <a16:creationId xmlns:a16="http://schemas.microsoft.com/office/drawing/2014/main" id="{FDC1D630-8FF4-7880-9305-746732F9C754}"/>
              </a:ext>
            </a:extLst>
          </p:cNvPr>
          <p:cNvPicPr>
            <a:picLocks noChangeAspect="1"/>
          </p:cNvPicPr>
          <p:nvPr/>
        </p:nvPicPr>
        <p:blipFill>
          <a:blip r:embed="rId57"/>
          <a:stretch>
            <a:fillRect/>
          </a:stretch>
        </p:blipFill>
        <p:spPr>
          <a:xfrm>
            <a:off x="-4974872" y="8968901"/>
            <a:ext cx="814557" cy="787941"/>
          </a:xfrm>
          <a:prstGeom prst="rect">
            <a:avLst/>
          </a:prstGeom>
        </p:spPr>
      </p:pic>
      <p:pic>
        <p:nvPicPr>
          <p:cNvPr id="17" name="Picture 16">
            <a:extLst>
              <a:ext uri="{FF2B5EF4-FFF2-40B4-BE49-F238E27FC236}">
                <a16:creationId xmlns:a16="http://schemas.microsoft.com/office/drawing/2014/main" id="{22603504-C498-4651-F9FB-DCFFA047E1E3}"/>
              </a:ext>
            </a:extLst>
          </p:cNvPr>
          <p:cNvPicPr>
            <a:picLocks noChangeAspect="1"/>
          </p:cNvPicPr>
          <p:nvPr/>
        </p:nvPicPr>
        <p:blipFill>
          <a:blip r:embed="rId58"/>
          <a:stretch>
            <a:fillRect/>
          </a:stretch>
        </p:blipFill>
        <p:spPr>
          <a:xfrm>
            <a:off x="-5389443" y="8607763"/>
            <a:ext cx="801184" cy="761190"/>
          </a:xfrm>
          <a:prstGeom prst="rect">
            <a:avLst/>
          </a:prstGeom>
        </p:spPr>
      </p:pic>
      <p:pic>
        <p:nvPicPr>
          <p:cNvPr id="3" name="Picture 2">
            <a:extLst>
              <a:ext uri="{FF2B5EF4-FFF2-40B4-BE49-F238E27FC236}">
                <a16:creationId xmlns:a16="http://schemas.microsoft.com/office/drawing/2014/main" id="{38BEA05C-86BB-1178-A0C4-D61719FEAFF0}"/>
              </a:ext>
            </a:extLst>
          </p:cNvPr>
          <p:cNvPicPr>
            <a:picLocks noChangeAspect="1"/>
          </p:cNvPicPr>
          <p:nvPr/>
        </p:nvPicPr>
        <p:blipFill>
          <a:blip r:embed="rId59"/>
          <a:stretch>
            <a:fillRect/>
          </a:stretch>
        </p:blipFill>
        <p:spPr>
          <a:xfrm>
            <a:off x="10933258" y="8050851"/>
            <a:ext cx="1130531" cy="1070693"/>
          </a:xfrm>
          <a:prstGeom prst="rect">
            <a:avLst/>
          </a:prstGeom>
        </p:spPr>
      </p:pic>
    </p:spTree>
    <p:extLst>
      <p:ext uri="{BB962C8B-B14F-4D97-AF65-F5344CB8AC3E}">
        <p14:creationId xmlns:p14="http://schemas.microsoft.com/office/powerpoint/2010/main" val="340253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B5E44BD3-9D50-EA51-8B1E-F1BC811B2166}"/>
              </a:ext>
            </a:extLst>
          </p:cNvPr>
          <p:cNvGraphicFramePr>
            <a:graphicFrameLocks noGrp="1"/>
          </p:cNvGraphicFramePr>
          <p:nvPr/>
        </p:nvGraphicFramePr>
        <p:xfrm>
          <a:off x="-5278297" y="1767454"/>
          <a:ext cx="2562225" cy="219456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675542062"/>
                    </a:ext>
                  </a:extLst>
                </a:gridCol>
              </a:tblGrid>
              <a:tr h="190500">
                <a:tc>
                  <a:txBody>
                    <a:bodyPr/>
                    <a:lstStyle/>
                    <a:p>
                      <a:pPr algn="ctr" rtl="0" fontAlgn="base"/>
                      <a:r>
                        <a:rPr lang="fr-CA" sz="1400" b="1" i="0">
                          <a:effectLst/>
                          <a:latin typeface="Calibri" panose="020F0502020204030204" pitchFamily="34" charset="0"/>
                        </a:rPr>
                        <a:t>INDAPAMIDE</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HYDROCHLOROTHIAZIDE</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CHLORTHALIDONE</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87937101"/>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high blood pressure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09413764"/>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Dizziness, abnormal electrolytes (blood work monitored), possible gout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77451041"/>
                  </a:ext>
                </a:extLst>
              </a:tr>
            </a:tbl>
          </a:graphicData>
        </a:graphic>
      </p:graphicFrame>
      <p:sp>
        <p:nvSpPr>
          <p:cNvPr id="9" name="TextBox 23">
            <a:extLst>
              <a:ext uri="{FF2B5EF4-FFF2-40B4-BE49-F238E27FC236}">
                <a16:creationId xmlns:a16="http://schemas.microsoft.com/office/drawing/2014/main" id="{ABDA6284-BAA9-7DBA-14FE-D2B8E9AFC3BE}"/>
              </a:ext>
            </a:extLst>
          </p:cNvPr>
          <p:cNvSpPr txBox="1"/>
          <p:nvPr/>
        </p:nvSpPr>
        <p:spPr>
          <a:xfrm>
            <a:off x="1724925" y="238807"/>
            <a:ext cx="423531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CHLORTHALIDONE</a:t>
            </a:r>
            <a:endParaRPr lang="en-US"/>
          </a:p>
        </p:txBody>
      </p:sp>
      <p:sp>
        <p:nvSpPr>
          <p:cNvPr id="11" name="TextBox 2">
            <a:extLst>
              <a:ext uri="{FF2B5EF4-FFF2-40B4-BE49-F238E27FC236}">
                <a16:creationId xmlns:a16="http://schemas.microsoft.com/office/drawing/2014/main" id="{3B9C1CA5-2944-5E66-CA05-119134D09D5D}"/>
              </a:ext>
            </a:extLst>
          </p:cNvPr>
          <p:cNvSpPr txBox="1"/>
          <p:nvPr/>
        </p:nvSpPr>
        <p:spPr>
          <a:xfrm>
            <a:off x="433720" y="963409"/>
            <a:ext cx="6308400" cy="79265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sz="2800" dirty="0">
                <a:latin typeface="Century Gothic"/>
                <a:cs typeface="Calibri"/>
              </a:rPr>
              <a:t>For:</a:t>
            </a:r>
            <a:r>
              <a:rPr lang="en-US" sz="2800" b="1" dirty="0">
                <a:latin typeface="Century Gothic"/>
                <a:cs typeface="Calibri"/>
              </a:rPr>
              <a:t> </a:t>
            </a:r>
            <a:r>
              <a:rPr lang="en-US" sz="2800" b="1" u="sng" dirty="0">
                <a:latin typeface="Century Gothic"/>
                <a:cs typeface="Calibri"/>
              </a:rPr>
              <a:t>High Blood Pressure</a:t>
            </a:r>
            <a:endParaRPr lang="en-US" sz="2800" u="sng" dirty="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dirty="0">
                <a:latin typeface="Century Gothic"/>
                <a:cs typeface="Calibri"/>
              </a:rPr>
              <a:t>Possible </a:t>
            </a:r>
            <a:r>
              <a:rPr lang="en-US" sz="2800" b="1" dirty="0">
                <a:latin typeface="Century Gothic"/>
                <a:cs typeface="Calibri"/>
              </a:rPr>
              <a:t>side effects:</a:t>
            </a:r>
          </a:p>
          <a:p>
            <a:pPr marL="1371600" lvl="2" indent="-457200">
              <a:lnSpc>
                <a:spcPct val="150000"/>
              </a:lnSpc>
              <a:buFont typeface="Wingdings"/>
              <a:buChar char="§"/>
            </a:pPr>
            <a:r>
              <a:rPr lang="en-US" sz="2800" b="1" dirty="0">
                <a:latin typeface="Century Gothic"/>
                <a:cs typeface="Calibri"/>
              </a:rPr>
              <a:t>Dizziness</a:t>
            </a:r>
            <a:endParaRPr lang="en-US"/>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Abnormal electrolytes </a:t>
            </a:r>
          </a:p>
          <a:p>
            <a:pPr lvl="2">
              <a:lnSpc>
                <a:spcPct val="150000"/>
              </a:lnSpc>
            </a:pPr>
            <a:r>
              <a:rPr lang="en-US" sz="2800" b="1" dirty="0">
                <a:latin typeface="Century Gothic"/>
                <a:cs typeface="Calibri"/>
              </a:rPr>
              <a:t>     (blood work monitored by _____________)</a:t>
            </a:r>
            <a:endParaRPr lang="en-US" dirty="0"/>
          </a:p>
          <a:p>
            <a:pPr lvl="2">
              <a:lnSpc>
                <a:spcPct val="150000"/>
              </a:lnSpc>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Possible Gout</a:t>
            </a:r>
          </a:p>
          <a:p>
            <a:pPr lvl="2">
              <a:lnSpc>
                <a:spcPct val="200000"/>
              </a:lnSpc>
            </a:pPr>
            <a:r>
              <a:rPr lang="en-US" sz="2800" b="1" dirty="0">
                <a:latin typeface="Century Gothic"/>
                <a:cs typeface="Calibri"/>
              </a:rPr>
              <a:t>     </a:t>
            </a:r>
          </a:p>
        </p:txBody>
      </p:sp>
      <p:pic>
        <p:nvPicPr>
          <p:cNvPr id="13" name="Picture 12">
            <a:extLst>
              <a:ext uri="{FF2B5EF4-FFF2-40B4-BE49-F238E27FC236}">
                <a16:creationId xmlns:a16="http://schemas.microsoft.com/office/drawing/2014/main" id="{D43B7416-59A2-1688-7771-31C36770A6DB}"/>
              </a:ext>
            </a:extLst>
          </p:cNvPr>
          <p:cNvPicPr>
            <a:picLocks noChangeAspect="1"/>
          </p:cNvPicPr>
          <p:nvPr/>
        </p:nvPicPr>
        <p:blipFill>
          <a:blip r:embed="rId3"/>
          <a:stretch>
            <a:fillRect/>
          </a:stretch>
        </p:blipFill>
        <p:spPr>
          <a:xfrm>
            <a:off x="891409" y="13501"/>
            <a:ext cx="935143" cy="949126"/>
          </a:xfrm>
          <a:prstGeom prst="rect">
            <a:avLst/>
          </a:prstGeom>
        </p:spPr>
      </p:pic>
      <p:pic>
        <p:nvPicPr>
          <p:cNvPr id="5" name="Picture 4">
            <a:extLst>
              <a:ext uri="{FF2B5EF4-FFF2-40B4-BE49-F238E27FC236}">
                <a16:creationId xmlns:a16="http://schemas.microsoft.com/office/drawing/2014/main" id="{5ADB0BA6-F8D5-69D7-000B-92BBF7E16E3C}"/>
              </a:ext>
            </a:extLst>
          </p:cNvPr>
          <p:cNvPicPr>
            <a:picLocks noChangeAspect="1"/>
          </p:cNvPicPr>
          <p:nvPr/>
        </p:nvPicPr>
        <p:blipFill>
          <a:blip r:embed="rId4"/>
          <a:stretch>
            <a:fillRect/>
          </a:stretch>
        </p:blipFill>
        <p:spPr>
          <a:xfrm>
            <a:off x="5254650" y="1031286"/>
            <a:ext cx="1402071" cy="1458411"/>
          </a:xfrm>
          <a:prstGeom prst="rect">
            <a:avLst/>
          </a:prstGeom>
        </p:spPr>
      </p:pic>
      <p:pic>
        <p:nvPicPr>
          <p:cNvPr id="37" name="Picture 36">
            <a:extLst>
              <a:ext uri="{FF2B5EF4-FFF2-40B4-BE49-F238E27FC236}">
                <a16:creationId xmlns:a16="http://schemas.microsoft.com/office/drawing/2014/main" id="{37810570-2868-9B97-85EF-9968A9897B00}"/>
              </a:ext>
            </a:extLst>
          </p:cNvPr>
          <p:cNvPicPr>
            <a:picLocks noChangeAspect="1"/>
          </p:cNvPicPr>
          <p:nvPr/>
        </p:nvPicPr>
        <p:blipFill>
          <a:blip r:embed="rId5"/>
          <a:stretch>
            <a:fillRect/>
          </a:stretch>
        </p:blipFill>
        <p:spPr>
          <a:xfrm>
            <a:off x="578293" y="3752796"/>
            <a:ext cx="690115" cy="690115"/>
          </a:xfrm>
          <a:prstGeom prst="rect">
            <a:avLst/>
          </a:prstGeom>
        </p:spPr>
      </p:pic>
      <p:pic>
        <p:nvPicPr>
          <p:cNvPr id="7" name="Picture 6">
            <a:extLst>
              <a:ext uri="{FF2B5EF4-FFF2-40B4-BE49-F238E27FC236}">
                <a16:creationId xmlns:a16="http://schemas.microsoft.com/office/drawing/2014/main" id="{51FFE5C9-66E1-61F3-2136-6409FF69A339}"/>
              </a:ext>
            </a:extLst>
          </p:cNvPr>
          <p:cNvPicPr>
            <a:picLocks noChangeAspect="1"/>
          </p:cNvPicPr>
          <p:nvPr/>
        </p:nvPicPr>
        <p:blipFill>
          <a:blip r:embed="rId6"/>
          <a:stretch>
            <a:fillRect/>
          </a:stretch>
        </p:blipFill>
        <p:spPr>
          <a:xfrm>
            <a:off x="370339" y="7162373"/>
            <a:ext cx="893143" cy="924085"/>
          </a:xfrm>
          <a:prstGeom prst="rect">
            <a:avLst/>
          </a:prstGeom>
        </p:spPr>
      </p:pic>
      <p:pic>
        <p:nvPicPr>
          <p:cNvPr id="14" name="Picture 13">
            <a:extLst>
              <a:ext uri="{FF2B5EF4-FFF2-40B4-BE49-F238E27FC236}">
                <a16:creationId xmlns:a16="http://schemas.microsoft.com/office/drawing/2014/main" id="{6F87F8AC-D83D-0F6C-CE13-D86C717832F1}"/>
              </a:ext>
            </a:extLst>
          </p:cNvPr>
          <p:cNvPicPr>
            <a:picLocks noChangeAspect="1"/>
          </p:cNvPicPr>
          <p:nvPr/>
        </p:nvPicPr>
        <p:blipFill>
          <a:blip r:embed="rId7"/>
          <a:stretch>
            <a:fillRect/>
          </a:stretch>
        </p:blipFill>
        <p:spPr>
          <a:xfrm>
            <a:off x="432093" y="5000611"/>
            <a:ext cx="984393" cy="1000170"/>
          </a:xfrm>
          <a:prstGeom prst="rect">
            <a:avLst/>
          </a:prstGeom>
        </p:spPr>
      </p:pic>
    </p:spTree>
    <p:extLst>
      <p:ext uri="{BB962C8B-B14F-4D97-AF65-F5344CB8AC3E}">
        <p14:creationId xmlns:p14="http://schemas.microsoft.com/office/powerpoint/2010/main" val="519214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677B31F3-71E8-97C4-BBBA-30D5F5D3A5F7}"/>
              </a:ext>
            </a:extLst>
          </p:cNvPr>
          <p:cNvGraphicFramePr>
            <a:graphicFrameLocks noGrp="1"/>
          </p:cNvGraphicFramePr>
          <p:nvPr>
            <p:extLst>
              <p:ext uri="{D42A27DB-BD31-4B8C-83A1-F6EECF244321}">
                <p14:modId xmlns:p14="http://schemas.microsoft.com/office/powerpoint/2010/main" val="1396780714"/>
              </p:ext>
            </p:extLst>
          </p:nvPr>
        </p:nvGraphicFramePr>
        <p:xfrm>
          <a:off x="-3410586" y="3081952"/>
          <a:ext cx="2562225" cy="240792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3093231980"/>
                    </a:ext>
                  </a:extLst>
                </a:gridCol>
              </a:tblGrid>
              <a:tr h="190500">
                <a:tc>
                  <a:txBody>
                    <a:bodyPr/>
                    <a:lstStyle/>
                    <a:p>
                      <a:pPr algn="ctr" rtl="0" fontAlgn="base"/>
                      <a:r>
                        <a:rPr lang="fr-CA" sz="1400" b="1" i="0">
                          <a:effectLst/>
                          <a:latin typeface="Calibri" panose="020F0502020204030204" pitchFamily="34" charset="0"/>
                        </a:rPr>
                        <a:t>SPIRONOLACTONE</a:t>
                      </a:r>
                      <a:r>
                        <a:rPr lang="fr-CA" sz="1400" b="0" i="0">
                          <a:effectLst/>
                          <a:latin typeface="Calibri" panose="020F0502020204030204" pitchFamily="34" charset="0"/>
                        </a:rPr>
                        <a:t> </a:t>
                      </a:r>
                      <a:endParaRPr lang="fr-CA" b="0" i="0">
                        <a:effectLst/>
                      </a:endParaRPr>
                    </a:p>
                    <a:p>
                      <a:pPr algn="ctr" rtl="0" fontAlgn="base"/>
                      <a:r>
                        <a:rPr lang="fr-CA" sz="1400" b="0" i="0">
                          <a:effectLst/>
                          <a:latin typeface="Calibri" panose="020F0502020204030204" pitchFamily="34" charset="0"/>
                        </a:rPr>
                        <a:t> </a:t>
                      </a:r>
                      <a:endParaRPr lang="fr-CA" b="0" i="0">
                        <a:effectLst/>
                      </a:endParaRPr>
                    </a:p>
                    <a:p>
                      <a:pPr algn="ctr" rtl="0" fontAlgn="base"/>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12223581"/>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high blood pressure, Heart disease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61704107"/>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a:rPr>
                        <a:t>Painful breasts, al </a:t>
                      </a:r>
                      <a:r>
                        <a:rPr lang="en-US" sz="1400" b="0" i="0" dirty="0">
                          <a:effectLst/>
                          <a:latin typeface="Calibri"/>
                        </a:rPr>
                        <a:t>malfunction, abnormal electrolytes (blood work monitored) </a:t>
                      </a:r>
                      <a:endParaRPr lang="en-US" b="0" i="0" dirty="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41695265"/>
                  </a:ext>
                </a:extLst>
              </a:tr>
            </a:tbl>
          </a:graphicData>
        </a:graphic>
      </p:graphicFrame>
      <p:sp>
        <p:nvSpPr>
          <p:cNvPr id="9" name="TextBox 23">
            <a:extLst>
              <a:ext uri="{FF2B5EF4-FFF2-40B4-BE49-F238E27FC236}">
                <a16:creationId xmlns:a16="http://schemas.microsoft.com/office/drawing/2014/main" id="{2B2C9EA6-FE71-E2E8-AFFD-4736E1D2F5F6}"/>
              </a:ext>
            </a:extLst>
          </p:cNvPr>
          <p:cNvSpPr txBox="1"/>
          <p:nvPr/>
        </p:nvSpPr>
        <p:spPr>
          <a:xfrm>
            <a:off x="1823970" y="238807"/>
            <a:ext cx="4359278"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SPIRONOLACTONE</a:t>
            </a:r>
            <a:endParaRPr lang="en-US" sz="3600"/>
          </a:p>
        </p:txBody>
      </p:sp>
      <p:sp>
        <p:nvSpPr>
          <p:cNvPr id="11" name="TextBox 2">
            <a:extLst>
              <a:ext uri="{FF2B5EF4-FFF2-40B4-BE49-F238E27FC236}">
                <a16:creationId xmlns:a16="http://schemas.microsoft.com/office/drawing/2014/main" id="{661E9C89-B2FB-CDE3-4C3F-614B4E2A694B}"/>
              </a:ext>
            </a:extLst>
          </p:cNvPr>
          <p:cNvSpPr txBox="1"/>
          <p:nvPr/>
        </p:nvSpPr>
        <p:spPr>
          <a:xfrm>
            <a:off x="21209" y="1100818"/>
            <a:ext cx="7298426" cy="87071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For:</a:t>
            </a:r>
            <a:r>
              <a:rPr lang="en-US" sz="2800" b="1" dirty="0">
                <a:latin typeface="Century Gothic"/>
                <a:cs typeface="Calibri"/>
              </a:rPr>
              <a:t> </a:t>
            </a:r>
            <a:r>
              <a:rPr lang="en-US" sz="2800" b="1" u="sng" dirty="0">
                <a:latin typeface="Century Gothic"/>
                <a:cs typeface="Calibri"/>
              </a:rPr>
              <a:t>High Blood Pressure</a:t>
            </a:r>
            <a:r>
              <a:rPr lang="en-US" sz="2800" b="1" dirty="0">
                <a:latin typeface="Century Gothic"/>
                <a:cs typeface="Calibri"/>
              </a:rPr>
              <a:t>, </a:t>
            </a:r>
            <a:r>
              <a:rPr lang="en-US" sz="2800" b="1" u="sng" dirty="0">
                <a:latin typeface="Century Gothic"/>
                <a:cs typeface="Calibri"/>
              </a:rPr>
              <a:t>Heart Disease</a:t>
            </a:r>
            <a:endParaRPr lang="en-US" sz="2800" u="sng" dirty="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dirty="0">
                <a:latin typeface="Century Gothic"/>
                <a:cs typeface="Calibri"/>
              </a:rPr>
              <a:t> Possible </a:t>
            </a:r>
            <a:r>
              <a:rPr lang="en-US" sz="2800" b="1" dirty="0">
                <a:latin typeface="Century Gothic"/>
                <a:cs typeface="Calibri"/>
              </a:rPr>
              <a:t>side effects:</a:t>
            </a:r>
          </a:p>
          <a:p>
            <a:pPr marL="1371600" lvl="2" indent="-457200">
              <a:lnSpc>
                <a:spcPct val="150000"/>
              </a:lnSpc>
              <a:buFont typeface="Wingdings"/>
              <a:buChar char="§"/>
            </a:pPr>
            <a:r>
              <a:rPr lang="en-US" sz="2800" b="1" dirty="0">
                <a:latin typeface="Century Gothic"/>
                <a:cs typeface="Calibri"/>
              </a:rPr>
              <a:t>Painful breasts</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Sexual malfunction</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Abnormal electrolytes</a:t>
            </a:r>
          </a:p>
          <a:p>
            <a:pPr lvl="2">
              <a:lnSpc>
                <a:spcPct val="150000"/>
              </a:lnSpc>
            </a:pPr>
            <a:r>
              <a:rPr lang="en-US" sz="2800" b="1" dirty="0">
                <a:latin typeface="Century Gothic"/>
                <a:cs typeface="Calibri"/>
              </a:rPr>
              <a:t>    (blood work monitored by _____________)</a:t>
            </a:r>
          </a:p>
          <a:p>
            <a:pPr>
              <a:lnSpc>
                <a:spcPct val="150000"/>
              </a:lnSpc>
            </a:pPr>
            <a:endParaRPr lang="en-US" sz="3200" b="1">
              <a:latin typeface="Century Gothic"/>
              <a:cs typeface="Calibri"/>
            </a:endParaRPr>
          </a:p>
        </p:txBody>
      </p:sp>
      <p:pic>
        <p:nvPicPr>
          <p:cNvPr id="13" name="Picture 12">
            <a:extLst>
              <a:ext uri="{FF2B5EF4-FFF2-40B4-BE49-F238E27FC236}">
                <a16:creationId xmlns:a16="http://schemas.microsoft.com/office/drawing/2014/main" id="{1604F7DE-FC39-5985-5DA4-3604699D64C3}"/>
              </a:ext>
            </a:extLst>
          </p:cNvPr>
          <p:cNvPicPr>
            <a:picLocks noChangeAspect="1"/>
          </p:cNvPicPr>
          <p:nvPr/>
        </p:nvPicPr>
        <p:blipFill>
          <a:blip r:embed="rId3"/>
          <a:stretch>
            <a:fillRect/>
          </a:stretch>
        </p:blipFill>
        <p:spPr>
          <a:xfrm>
            <a:off x="891409" y="13501"/>
            <a:ext cx="935143" cy="949126"/>
          </a:xfrm>
          <a:prstGeom prst="rect">
            <a:avLst/>
          </a:prstGeom>
        </p:spPr>
      </p:pic>
      <p:pic>
        <p:nvPicPr>
          <p:cNvPr id="15" name="Picture 14">
            <a:extLst>
              <a:ext uri="{FF2B5EF4-FFF2-40B4-BE49-F238E27FC236}">
                <a16:creationId xmlns:a16="http://schemas.microsoft.com/office/drawing/2014/main" id="{2C777B4F-C9FF-CCF8-8901-6595999789E0}"/>
              </a:ext>
            </a:extLst>
          </p:cNvPr>
          <p:cNvPicPr>
            <a:picLocks noChangeAspect="1"/>
          </p:cNvPicPr>
          <p:nvPr/>
        </p:nvPicPr>
        <p:blipFill>
          <a:blip r:embed="rId4"/>
          <a:stretch>
            <a:fillRect/>
          </a:stretch>
        </p:blipFill>
        <p:spPr>
          <a:xfrm>
            <a:off x="607464" y="5915120"/>
            <a:ext cx="558927" cy="492329"/>
          </a:xfrm>
          <a:prstGeom prst="rect">
            <a:avLst/>
          </a:prstGeom>
        </p:spPr>
      </p:pic>
      <p:pic>
        <p:nvPicPr>
          <p:cNvPr id="5" name="Picture 4">
            <a:extLst>
              <a:ext uri="{FF2B5EF4-FFF2-40B4-BE49-F238E27FC236}">
                <a16:creationId xmlns:a16="http://schemas.microsoft.com/office/drawing/2014/main" id="{59918B61-16D4-E45D-5A91-56C10A5AA03A}"/>
              </a:ext>
            </a:extLst>
          </p:cNvPr>
          <p:cNvPicPr>
            <a:picLocks noChangeAspect="1"/>
          </p:cNvPicPr>
          <p:nvPr/>
        </p:nvPicPr>
        <p:blipFill>
          <a:blip r:embed="rId5"/>
          <a:stretch>
            <a:fillRect/>
          </a:stretch>
        </p:blipFill>
        <p:spPr>
          <a:xfrm>
            <a:off x="2592602" y="1106673"/>
            <a:ext cx="1052280" cy="1093205"/>
          </a:xfrm>
          <a:prstGeom prst="rect">
            <a:avLst/>
          </a:prstGeom>
        </p:spPr>
      </p:pic>
      <p:pic>
        <p:nvPicPr>
          <p:cNvPr id="7" name="Picture 6">
            <a:extLst>
              <a:ext uri="{FF2B5EF4-FFF2-40B4-BE49-F238E27FC236}">
                <a16:creationId xmlns:a16="http://schemas.microsoft.com/office/drawing/2014/main" id="{7FF3AD22-90D3-5218-42EB-415C61A7461A}"/>
              </a:ext>
            </a:extLst>
          </p:cNvPr>
          <p:cNvPicPr>
            <a:picLocks noChangeAspect="1"/>
          </p:cNvPicPr>
          <p:nvPr/>
        </p:nvPicPr>
        <p:blipFill>
          <a:blip r:embed="rId6"/>
          <a:stretch>
            <a:fillRect/>
          </a:stretch>
        </p:blipFill>
        <p:spPr>
          <a:xfrm>
            <a:off x="5398951" y="960743"/>
            <a:ext cx="1440642" cy="1502328"/>
          </a:xfrm>
          <a:prstGeom prst="rect">
            <a:avLst/>
          </a:prstGeom>
        </p:spPr>
      </p:pic>
      <p:pic>
        <p:nvPicPr>
          <p:cNvPr id="14" name="Picture 13">
            <a:extLst>
              <a:ext uri="{FF2B5EF4-FFF2-40B4-BE49-F238E27FC236}">
                <a16:creationId xmlns:a16="http://schemas.microsoft.com/office/drawing/2014/main" id="{689BFF73-411F-B6C8-B1CC-4511141E706B}"/>
              </a:ext>
            </a:extLst>
          </p:cNvPr>
          <p:cNvPicPr>
            <a:picLocks noChangeAspect="1"/>
          </p:cNvPicPr>
          <p:nvPr/>
        </p:nvPicPr>
        <p:blipFill>
          <a:blip r:embed="rId7"/>
          <a:stretch>
            <a:fillRect/>
          </a:stretch>
        </p:blipFill>
        <p:spPr>
          <a:xfrm>
            <a:off x="225838" y="7419545"/>
            <a:ext cx="984393" cy="1000170"/>
          </a:xfrm>
          <a:prstGeom prst="rect">
            <a:avLst/>
          </a:prstGeom>
        </p:spPr>
      </p:pic>
      <p:pic>
        <p:nvPicPr>
          <p:cNvPr id="2" name="Picture 1">
            <a:extLst>
              <a:ext uri="{FF2B5EF4-FFF2-40B4-BE49-F238E27FC236}">
                <a16:creationId xmlns:a16="http://schemas.microsoft.com/office/drawing/2014/main" id="{92E75492-A9DC-4640-B0D8-CF23772A8395}"/>
              </a:ext>
            </a:extLst>
          </p:cNvPr>
          <p:cNvPicPr>
            <a:picLocks noChangeAspect="1"/>
          </p:cNvPicPr>
          <p:nvPr/>
        </p:nvPicPr>
        <p:blipFill>
          <a:blip r:embed="rId8"/>
          <a:stretch>
            <a:fillRect/>
          </a:stretch>
        </p:blipFill>
        <p:spPr>
          <a:xfrm>
            <a:off x="220005" y="4669435"/>
            <a:ext cx="898776" cy="994350"/>
          </a:xfrm>
          <a:prstGeom prst="rect">
            <a:avLst/>
          </a:prstGeom>
        </p:spPr>
      </p:pic>
      <p:pic>
        <p:nvPicPr>
          <p:cNvPr id="8" name="Picture 7">
            <a:extLst>
              <a:ext uri="{FF2B5EF4-FFF2-40B4-BE49-F238E27FC236}">
                <a16:creationId xmlns:a16="http://schemas.microsoft.com/office/drawing/2014/main" id="{4D480D87-7211-EA2D-0ADD-BA7F4FF4C54E}"/>
              </a:ext>
            </a:extLst>
          </p:cNvPr>
          <p:cNvPicPr>
            <a:picLocks noChangeAspect="1"/>
          </p:cNvPicPr>
          <p:nvPr/>
        </p:nvPicPr>
        <p:blipFill>
          <a:blip r:embed="rId9"/>
          <a:stretch>
            <a:fillRect/>
          </a:stretch>
        </p:blipFill>
        <p:spPr>
          <a:xfrm>
            <a:off x="-13422" y="5910638"/>
            <a:ext cx="680881" cy="667793"/>
          </a:xfrm>
          <a:prstGeom prst="rect">
            <a:avLst/>
          </a:prstGeom>
        </p:spPr>
      </p:pic>
    </p:spTree>
    <p:extLst>
      <p:ext uri="{BB962C8B-B14F-4D97-AF65-F5344CB8AC3E}">
        <p14:creationId xmlns:p14="http://schemas.microsoft.com/office/powerpoint/2010/main" val="1510867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20E0865D-4400-C535-44EE-BA7DE4E54605}"/>
              </a:ext>
            </a:extLst>
          </p:cNvPr>
          <p:cNvGraphicFramePr>
            <a:graphicFrameLocks noGrp="1"/>
          </p:cNvGraphicFramePr>
          <p:nvPr>
            <p:extLst>
              <p:ext uri="{D42A27DB-BD31-4B8C-83A1-F6EECF244321}">
                <p14:modId xmlns:p14="http://schemas.microsoft.com/office/powerpoint/2010/main" val="735519894"/>
              </p:ext>
            </p:extLst>
          </p:nvPr>
        </p:nvGraphicFramePr>
        <p:xfrm>
          <a:off x="-4061455" y="2517236"/>
          <a:ext cx="2562225" cy="219456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973162204"/>
                    </a:ext>
                  </a:extLst>
                </a:gridCol>
              </a:tblGrid>
              <a:tr h="190500">
                <a:tc>
                  <a:txBody>
                    <a:bodyPr/>
                    <a:lstStyle/>
                    <a:p>
                      <a:pPr algn="ctr" rtl="0" fontAlgn="base"/>
                      <a:r>
                        <a:rPr lang="fr-CA" sz="1400" b="1" i="0">
                          <a:effectLst/>
                          <a:latin typeface="Calibri" panose="020F0502020204030204" pitchFamily="34" charset="0"/>
                        </a:rPr>
                        <a:t>RAMIPRIL</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PERINDOPRIL</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58200951"/>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Heart disease, kidney disease, high blood pressure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45889605"/>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Cough, abnormal taste, dizziness, abnormal electrolytes (blood work monitored)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65814624"/>
                  </a:ext>
                </a:extLst>
              </a:tr>
            </a:tbl>
          </a:graphicData>
        </a:graphic>
      </p:graphicFrame>
      <p:sp>
        <p:nvSpPr>
          <p:cNvPr id="9" name="TextBox 23">
            <a:extLst>
              <a:ext uri="{FF2B5EF4-FFF2-40B4-BE49-F238E27FC236}">
                <a16:creationId xmlns:a16="http://schemas.microsoft.com/office/drawing/2014/main" id="{C96E07AA-B870-521F-453D-DA17ABE5E14A}"/>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RAMIPRIL</a:t>
            </a:r>
            <a:endParaRPr lang="en-US" sz="3600"/>
          </a:p>
        </p:txBody>
      </p:sp>
      <p:sp>
        <p:nvSpPr>
          <p:cNvPr id="11" name="TextBox 2">
            <a:extLst>
              <a:ext uri="{FF2B5EF4-FFF2-40B4-BE49-F238E27FC236}">
                <a16:creationId xmlns:a16="http://schemas.microsoft.com/office/drawing/2014/main" id="{9B6F27D7-C643-50BC-1340-DEEA8DB034F2}"/>
              </a:ext>
            </a:extLst>
          </p:cNvPr>
          <p:cNvSpPr txBox="1"/>
          <p:nvPr/>
        </p:nvSpPr>
        <p:spPr>
          <a:xfrm>
            <a:off x="309966" y="1059595"/>
            <a:ext cx="7982287" cy="86267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For: </a:t>
            </a:r>
            <a:r>
              <a:rPr lang="en-US" sz="2800" b="1" dirty="0">
                <a:latin typeface="Century Gothic"/>
                <a:cs typeface="Calibri"/>
              </a:rPr>
              <a:t> </a:t>
            </a:r>
            <a:r>
              <a:rPr lang="en-US" sz="2800" b="1" u="sng" dirty="0">
                <a:latin typeface="Century Gothic"/>
                <a:cs typeface="Calibri"/>
              </a:rPr>
              <a:t>Heart Disease</a:t>
            </a:r>
            <a:r>
              <a:rPr lang="en-US" sz="2800" b="1" dirty="0">
                <a:latin typeface="Century Gothic"/>
                <a:cs typeface="Calibri"/>
              </a:rPr>
              <a:t>, </a:t>
            </a:r>
            <a:r>
              <a:rPr lang="en-US" sz="2800" b="1" u="sng" dirty="0">
                <a:latin typeface="Century Gothic"/>
                <a:cs typeface="Calibri"/>
              </a:rPr>
              <a:t>Atrial Fibrillation</a:t>
            </a:r>
            <a:endParaRPr lang="en-US" sz="2800" u="sng" dirty="0">
              <a:latin typeface="Aptos" panose="020B0004020202020204"/>
              <a:cs typeface="Calibri"/>
            </a:endParaRPr>
          </a:p>
          <a:p>
            <a:pPr>
              <a:lnSpc>
                <a:spcPct val="200000"/>
              </a:lnSpc>
            </a:pPr>
            <a:endParaRPr lang="en-US" sz="2800" b="1" u="sng" dirty="0">
              <a:latin typeface="Century Gothic"/>
              <a:cs typeface="Calibri"/>
            </a:endParaRPr>
          </a:p>
          <a:p>
            <a:pPr>
              <a:lnSpc>
                <a:spcPct val="200000"/>
              </a:lnSpc>
            </a:pPr>
            <a:r>
              <a:rPr lang="en-US" sz="2800" dirty="0">
                <a:latin typeface="Century Gothic"/>
                <a:cs typeface="Calibri"/>
              </a:rPr>
              <a:t>Possible </a:t>
            </a:r>
            <a:r>
              <a:rPr lang="en-US" sz="2800" b="1" dirty="0">
                <a:latin typeface="Century Gothic"/>
                <a:cs typeface="Calibri"/>
              </a:rPr>
              <a:t>side effects:</a:t>
            </a:r>
          </a:p>
          <a:p>
            <a:pPr marL="1371600" lvl="2" indent="-457200">
              <a:lnSpc>
                <a:spcPct val="150000"/>
              </a:lnSpc>
              <a:buFont typeface="Wingdings"/>
              <a:buChar char="§"/>
            </a:pPr>
            <a:r>
              <a:rPr lang="en-US" sz="2800" b="1" dirty="0">
                <a:latin typeface="Century Gothic"/>
                <a:cs typeface="Calibri"/>
              </a:rPr>
              <a:t>Cough</a:t>
            </a:r>
            <a:endParaRPr lang="en-US" dirty="0"/>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Abnormal taste</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Dizziness</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Abnormal electrolytes</a:t>
            </a:r>
          </a:p>
          <a:p>
            <a:pPr lvl="2">
              <a:lnSpc>
                <a:spcPct val="150000"/>
              </a:lnSpc>
            </a:pPr>
            <a:r>
              <a:rPr lang="en-US" sz="2800" b="1" dirty="0">
                <a:latin typeface="Century Gothic"/>
                <a:cs typeface="Calibri"/>
              </a:rPr>
              <a:t>   </a:t>
            </a:r>
            <a:r>
              <a:rPr lang="en-US" sz="2400" b="1" dirty="0">
                <a:latin typeface="Century Gothic"/>
                <a:cs typeface="Calibri"/>
              </a:rPr>
              <a:t> (blood work monitored by _________)</a:t>
            </a:r>
          </a:p>
        </p:txBody>
      </p:sp>
      <p:pic>
        <p:nvPicPr>
          <p:cNvPr id="13" name="Picture 12">
            <a:extLst>
              <a:ext uri="{FF2B5EF4-FFF2-40B4-BE49-F238E27FC236}">
                <a16:creationId xmlns:a16="http://schemas.microsoft.com/office/drawing/2014/main" id="{51F24355-603C-17D9-92BC-8A76BDED5179}"/>
              </a:ext>
            </a:extLst>
          </p:cNvPr>
          <p:cNvPicPr>
            <a:picLocks noChangeAspect="1"/>
          </p:cNvPicPr>
          <p:nvPr/>
        </p:nvPicPr>
        <p:blipFill>
          <a:blip r:embed="rId3"/>
          <a:stretch>
            <a:fillRect/>
          </a:stretch>
        </p:blipFill>
        <p:spPr>
          <a:xfrm>
            <a:off x="891409" y="13501"/>
            <a:ext cx="935143" cy="949126"/>
          </a:xfrm>
          <a:prstGeom prst="rect">
            <a:avLst/>
          </a:prstGeom>
        </p:spPr>
      </p:pic>
      <p:pic>
        <p:nvPicPr>
          <p:cNvPr id="64" name="Picture 63">
            <a:extLst>
              <a:ext uri="{FF2B5EF4-FFF2-40B4-BE49-F238E27FC236}">
                <a16:creationId xmlns:a16="http://schemas.microsoft.com/office/drawing/2014/main" id="{639D9495-763E-AFDD-9C41-3E4D982E568E}"/>
              </a:ext>
            </a:extLst>
          </p:cNvPr>
          <p:cNvPicPr>
            <a:picLocks noChangeAspect="1"/>
          </p:cNvPicPr>
          <p:nvPr/>
        </p:nvPicPr>
        <p:blipFill>
          <a:blip r:embed="rId4"/>
          <a:stretch>
            <a:fillRect/>
          </a:stretch>
        </p:blipFill>
        <p:spPr>
          <a:xfrm>
            <a:off x="330787" y="4457863"/>
            <a:ext cx="1110149" cy="1068756"/>
          </a:xfrm>
          <a:prstGeom prst="rect">
            <a:avLst/>
          </a:prstGeom>
        </p:spPr>
      </p:pic>
      <p:pic>
        <p:nvPicPr>
          <p:cNvPr id="65" name="Picture 64">
            <a:extLst>
              <a:ext uri="{FF2B5EF4-FFF2-40B4-BE49-F238E27FC236}">
                <a16:creationId xmlns:a16="http://schemas.microsoft.com/office/drawing/2014/main" id="{3DD52B18-7CCA-9B6C-7F4C-40F392DC35A2}"/>
              </a:ext>
            </a:extLst>
          </p:cNvPr>
          <p:cNvPicPr>
            <a:picLocks noChangeAspect="1"/>
          </p:cNvPicPr>
          <p:nvPr/>
        </p:nvPicPr>
        <p:blipFill>
          <a:blip r:embed="rId5"/>
          <a:stretch>
            <a:fillRect/>
          </a:stretch>
        </p:blipFill>
        <p:spPr>
          <a:xfrm>
            <a:off x="317037" y="7057392"/>
            <a:ext cx="1116376" cy="1006157"/>
          </a:xfrm>
          <a:prstGeom prst="rect">
            <a:avLst/>
          </a:prstGeom>
        </p:spPr>
      </p:pic>
      <p:pic>
        <p:nvPicPr>
          <p:cNvPr id="7" name="Picture 6">
            <a:extLst>
              <a:ext uri="{FF2B5EF4-FFF2-40B4-BE49-F238E27FC236}">
                <a16:creationId xmlns:a16="http://schemas.microsoft.com/office/drawing/2014/main" id="{154C5075-C0E6-81CA-0712-597E49961B01}"/>
              </a:ext>
            </a:extLst>
          </p:cNvPr>
          <p:cNvPicPr>
            <a:picLocks noChangeAspect="1"/>
          </p:cNvPicPr>
          <p:nvPr/>
        </p:nvPicPr>
        <p:blipFill>
          <a:blip r:embed="rId6"/>
          <a:stretch>
            <a:fillRect/>
          </a:stretch>
        </p:blipFill>
        <p:spPr>
          <a:xfrm>
            <a:off x="311257" y="5788941"/>
            <a:ext cx="908352" cy="771916"/>
          </a:xfrm>
          <a:prstGeom prst="rect">
            <a:avLst/>
          </a:prstGeom>
        </p:spPr>
      </p:pic>
      <p:pic>
        <p:nvPicPr>
          <p:cNvPr id="14" name="Picture 13">
            <a:extLst>
              <a:ext uri="{FF2B5EF4-FFF2-40B4-BE49-F238E27FC236}">
                <a16:creationId xmlns:a16="http://schemas.microsoft.com/office/drawing/2014/main" id="{A7DA110C-9A81-7346-681D-7B520CDA1115}"/>
              </a:ext>
            </a:extLst>
          </p:cNvPr>
          <p:cNvPicPr>
            <a:picLocks noChangeAspect="1"/>
          </p:cNvPicPr>
          <p:nvPr/>
        </p:nvPicPr>
        <p:blipFill>
          <a:blip r:embed="rId7"/>
          <a:stretch>
            <a:fillRect/>
          </a:stretch>
        </p:blipFill>
        <p:spPr>
          <a:xfrm>
            <a:off x="1771253" y="919520"/>
            <a:ext cx="1440642" cy="1502328"/>
          </a:xfrm>
          <a:prstGeom prst="rect">
            <a:avLst/>
          </a:prstGeom>
        </p:spPr>
      </p:pic>
      <p:pic>
        <p:nvPicPr>
          <p:cNvPr id="18" name="Picture 17">
            <a:extLst>
              <a:ext uri="{FF2B5EF4-FFF2-40B4-BE49-F238E27FC236}">
                <a16:creationId xmlns:a16="http://schemas.microsoft.com/office/drawing/2014/main" id="{D35D3D05-8688-4309-4A91-DBE380F1A6A6}"/>
              </a:ext>
            </a:extLst>
          </p:cNvPr>
          <p:cNvPicPr>
            <a:picLocks noChangeAspect="1"/>
          </p:cNvPicPr>
          <p:nvPr/>
        </p:nvPicPr>
        <p:blipFill>
          <a:blip r:embed="rId8"/>
          <a:stretch>
            <a:fillRect/>
          </a:stretch>
        </p:blipFill>
        <p:spPr>
          <a:xfrm>
            <a:off x="4432709" y="1056471"/>
            <a:ext cx="1912101" cy="1730582"/>
          </a:xfrm>
          <a:prstGeom prst="rect">
            <a:avLst/>
          </a:prstGeom>
        </p:spPr>
      </p:pic>
      <p:pic>
        <p:nvPicPr>
          <p:cNvPr id="22" name="Picture 21">
            <a:extLst>
              <a:ext uri="{FF2B5EF4-FFF2-40B4-BE49-F238E27FC236}">
                <a16:creationId xmlns:a16="http://schemas.microsoft.com/office/drawing/2014/main" id="{3BF7463B-DFE0-F7DD-8F0B-1CD7DC82C251}"/>
              </a:ext>
            </a:extLst>
          </p:cNvPr>
          <p:cNvPicPr>
            <a:picLocks noChangeAspect="1"/>
          </p:cNvPicPr>
          <p:nvPr/>
        </p:nvPicPr>
        <p:blipFill>
          <a:blip r:embed="rId9"/>
          <a:stretch>
            <a:fillRect/>
          </a:stretch>
        </p:blipFill>
        <p:spPr>
          <a:xfrm>
            <a:off x="311256" y="8467123"/>
            <a:ext cx="984393" cy="1000170"/>
          </a:xfrm>
          <a:prstGeom prst="rect">
            <a:avLst/>
          </a:prstGeom>
        </p:spPr>
      </p:pic>
    </p:spTree>
    <p:extLst>
      <p:ext uri="{BB962C8B-B14F-4D97-AF65-F5344CB8AC3E}">
        <p14:creationId xmlns:p14="http://schemas.microsoft.com/office/powerpoint/2010/main" val="3338310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20E0865D-4400-C535-44EE-BA7DE4E54605}"/>
              </a:ext>
            </a:extLst>
          </p:cNvPr>
          <p:cNvGraphicFramePr>
            <a:graphicFrameLocks noGrp="1"/>
          </p:cNvGraphicFramePr>
          <p:nvPr/>
        </p:nvGraphicFramePr>
        <p:xfrm>
          <a:off x="-4061455" y="2517236"/>
          <a:ext cx="2562225" cy="219456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973162204"/>
                    </a:ext>
                  </a:extLst>
                </a:gridCol>
              </a:tblGrid>
              <a:tr h="190500">
                <a:tc>
                  <a:txBody>
                    <a:bodyPr/>
                    <a:lstStyle/>
                    <a:p>
                      <a:pPr algn="ctr" rtl="0" fontAlgn="base"/>
                      <a:r>
                        <a:rPr lang="fr-CA" sz="1400" b="1" i="0">
                          <a:effectLst/>
                          <a:latin typeface="Calibri" panose="020F0502020204030204" pitchFamily="34" charset="0"/>
                        </a:rPr>
                        <a:t>RAMIPRIL</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PERINDOPRIL</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58200951"/>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Heart disease, kidney disease, high blood pressure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45889605"/>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Cough, abnormal taste, dizziness, abnormal electrolytes (blood work monitored)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65814624"/>
                  </a:ext>
                </a:extLst>
              </a:tr>
            </a:tbl>
          </a:graphicData>
        </a:graphic>
      </p:graphicFrame>
      <p:sp>
        <p:nvSpPr>
          <p:cNvPr id="9" name="TextBox 23">
            <a:extLst>
              <a:ext uri="{FF2B5EF4-FFF2-40B4-BE49-F238E27FC236}">
                <a16:creationId xmlns:a16="http://schemas.microsoft.com/office/drawing/2014/main" id="{C96E07AA-B870-521F-453D-DA17ABE5E14A}"/>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PERINDOPRIL</a:t>
            </a:r>
            <a:endParaRPr lang="en-US" sz="3600"/>
          </a:p>
        </p:txBody>
      </p:sp>
      <p:sp>
        <p:nvSpPr>
          <p:cNvPr id="11" name="TextBox 2">
            <a:extLst>
              <a:ext uri="{FF2B5EF4-FFF2-40B4-BE49-F238E27FC236}">
                <a16:creationId xmlns:a16="http://schemas.microsoft.com/office/drawing/2014/main" id="{9B6F27D7-C643-50BC-1340-DEEA8DB034F2}"/>
              </a:ext>
            </a:extLst>
          </p:cNvPr>
          <p:cNvSpPr txBox="1"/>
          <p:nvPr/>
        </p:nvSpPr>
        <p:spPr>
          <a:xfrm>
            <a:off x="323388" y="1059595"/>
            <a:ext cx="8358114" cy="86267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For: </a:t>
            </a:r>
            <a:r>
              <a:rPr lang="en-US" sz="2800" b="1" dirty="0">
                <a:latin typeface="Century Gothic"/>
                <a:cs typeface="Calibri"/>
              </a:rPr>
              <a:t> </a:t>
            </a:r>
            <a:r>
              <a:rPr lang="en-US" sz="2800" b="1" u="sng" dirty="0">
                <a:latin typeface="Century Gothic"/>
                <a:cs typeface="Calibri"/>
              </a:rPr>
              <a:t>Heart Disease</a:t>
            </a:r>
            <a:r>
              <a:rPr lang="en-US" sz="2800" b="1" dirty="0">
                <a:latin typeface="Century Gothic"/>
                <a:cs typeface="Calibri"/>
              </a:rPr>
              <a:t>, </a:t>
            </a:r>
            <a:r>
              <a:rPr lang="en-US" sz="2800" b="1" u="sng" dirty="0">
                <a:latin typeface="Century Gothic"/>
                <a:cs typeface="Calibri"/>
              </a:rPr>
              <a:t>Atrial Fibrillation</a:t>
            </a:r>
            <a:endParaRPr lang="en-US" sz="2800" u="sng" dirty="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dirty="0">
                <a:latin typeface="Century Gothic"/>
                <a:cs typeface="Calibri"/>
              </a:rPr>
              <a:t>Possible </a:t>
            </a:r>
            <a:r>
              <a:rPr lang="en-US" sz="2800" b="1" dirty="0">
                <a:latin typeface="Century Gothic"/>
                <a:cs typeface="Calibri"/>
              </a:rPr>
              <a:t>side effects:</a:t>
            </a:r>
          </a:p>
          <a:p>
            <a:pPr marL="1371600" lvl="2" indent="-457200">
              <a:lnSpc>
                <a:spcPct val="150000"/>
              </a:lnSpc>
              <a:buFont typeface="Wingdings"/>
              <a:buChar char="§"/>
            </a:pPr>
            <a:r>
              <a:rPr lang="en-US" sz="2800" b="1" dirty="0">
                <a:latin typeface="Century Gothic"/>
                <a:cs typeface="Calibri"/>
              </a:rPr>
              <a:t>Cough</a:t>
            </a:r>
            <a:endParaRPr lang="en-US" dirty="0"/>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Abnormal taste</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Dizziness</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Abnormal electrolytes</a:t>
            </a:r>
          </a:p>
          <a:p>
            <a:pPr lvl="2">
              <a:lnSpc>
                <a:spcPct val="150000"/>
              </a:lnSpc>
            </a:pPr>
            <a:r>
              <a:rPr lang="en-US" sz="2800" b="1" dirty="0">
                <a:latin typeface="Century Gothic"/>
                <a:cs typeface="Calibri"/>
              </a:rPr>
              <a:t>  </a:t>
            </a:r>
            <a:r>
              <a:rPr lang="en-US" sz="2400" b="1" dirty="0">
                <a:latin typeface="Century Gothic"/>
                <a:cs typeface="Calibri"/>
              </a:rPr>
              <a:t>  (blood work monitored by _________)</a:t>
            </a:r>
          </a:p>
        </p:txBody>
      </p:sp>
      <p:pic>
        <p:nvPicPr>
          <p:cNvPr id="13" name="Picture 12">
            <a:extLst>
              <a:ext uri="{FF2B5EF4-FFF2-40B4-BE49-F238E27FC236}">
                <a16:creationId xmlns:a16="http://schemas.microsoft.com/office/drawing/2014/main" id="{51F24355-603C-17D9-92BC-8A76BDED5179}"/>
              </a:ext>
            </a:extLst>
          </p:cNvPr>
          <p:cNvPicPr>
            <a:picLocks noChangeAspect="1"/>
          </p:cNvPicPr>
          <p:nvPr/>
        </p:nvPicPr>
        <p:blipFill>
          <a:blip r:embed="rId3"/>
          <a:stretch>
            <a:fillRect/>
          </a:stretch>
        </p:blipFill>
        <p:spPr>
          <a:xfrm>
            <a:off x="891409" y="13501"/>
            <a:ext cx="935143" cy="949126"/>
          </a:xfrm>
          <a:prstGeom prst="rect">
            <a:avLst/>
          </a:prstGeom>
        </p:spPr>
      </p:pic>
      <p:pic>
        <p:nvPicPr>
          <p:cNvPr id="64" name="Picture 63">
            <a:extLst>
              <a:ext uri="{FF2B5EF4-FFF2-40B4-BE49-F238E27FC236}">
                <a16:creationId xmlns:a16="http://schemas.microsoft.com/office/drawing/2014/main" id="{639D9495-763E-AFDD-9C41-3E4D982E568E}"/>
              </a:ext>
            </a:extLst>
          </p:cNvPr>
          <p:cNvPicPr>
            <a:picLocks noChangeAspect="1"/>
          </p:cNvPicPr>
          <p:nvPr/>
        </p:nvPicPr>
        <p:blipFill>
          <a:blip r:embed="rId4"/>
          <a:stretch>
            <a:fillRect/>
          </a:stretch>
        </p:blipFill>
        <p:spPr>
          <a:xfrm>
            <a:off x="330787" y="4457863"/>
            <a:ext cx="1110149" cy="1068756"/>
          </a:xfrm>
          <a:prstGeom prst="rect">
            <a:avLst/>
          </a:prstGeom>
        </p:spPr>
      </p:pic>
      <p:pic>
        <p:nvPicPr>
          <p:cNvPr id="65" name="Picture 64">
            <a:extLst>
              <a:ext uri="{FF2B5EF4-FFF2-40B4-BE49-F238E27FC236}">
                <a16:creationId xmlns:a16="http://schemas.microsoft.com/office/drawing/2014/main" id="{3DD52B18-7CCA-9B6C-7F4C-40F392DC35A2}"/>
              </a:ext>
            </a:extLst>
          </p:cNvPr>
          <p:cNvPicPr>
            <a:picLocks noChangeAspect="1"/>
          </p:cNvPicPr>
          <p:nvPr/>
        </p:nvPicPr>
        <p:blipFill>
          <a:blip r:embed="rId5"/>
          <a:stretch>
            <a:fillRect/>
          </a:stretch>
        </p:blipFill>
        <p:spPr>
          <a:xfrm>
            <a:off x="317037" y="7057392"/>
            <a:ext cx="1116376" cy="1006157"/>
          </a:xfrm>
          <a:prstGeom prst="rect">
            <a:avLst/>
          </a:prstGeom>
        </p:spPr>
      </p:pic>
      <p:pic>
        <p:nvPicPr>
          <p:cNvPr id="7" name="Picture 6">
            <a:extLst>
              <a:ext uri="{FF2B5EF4-FFF2-40B4-BE49-F238E27FC236}">
                <a16:creationId xmlns:a16="http://schemas.microsoft.com/office/drawing/2014/main" id="{154C5075-C0E6-81CA-0712-597E49961B01}"/>
              </a:ext>
            </a:extLst>
          </p:cNvPr>
          <p:cNvPicPr>
            <a:picLocks noChangeAspect="1"/>
          </p:cNvPicPr>
          <p:nvPr/>
        </p:nvPicPr>
        <p:blipFill>
          <a:blip r:embed="rId6"/>
          <a:stretch>
            <a:fillRect/>
          </a:stretch>
        </p:blipFill>
        <p:spPr>
          <a:xfrm>
            <a:off x="311257" y="5788941"/>
            <a:ext cx="908352" cy="771916"/>
          </a:xfrm>
          <a:prstGeom prst="rect">
            <a:avLst/>
          </a:prstGeom>
        </p:spPr>
      </p:pic>
      <p:pic>
        <p:nvPicPr>
          <p:cNvPr id="14" name="Picture 13">
            <a:extLst>
              <a:ext uri="{FF2B5EF4-FFF2-40B4-BE49-F238E27FC236}">
                <a16:creationId xmlns:a16="http://schemas.microsoft.com/office/drawing/2014/main" id="{A7DA110C-9A81-7346-681D-7B520CDA1115}"/>
              </a:ext>
            </a:extLst>
          </p:cNvPr>
          <p:cNvPicPr>
            <a:picLocks noChangeAspect="1"/>
          </p:cNvPicPr>
          <p:nvPr/>
        </p:nvPicPr>
        <p:blipFill>
          <a:blip r:embed="rId7"/>
          <a:stretch>
            <a:fillRect/>
          </a:stretch>
        </p:blipFill>
        <p:spPr>
          <a:xfrm>
            <a:off x="1771253" y="919520"/>
            <a:ext cx="1440642" cy="1502328"/>
          </a:xfrm>
          <a:prstGeom prst="rect">
            <a:avLst/>
          </a:prstGeom>
        </p:spPr>
      </p:pic>
      <p:pic>
        <p:nvPicPr>
          <p:cNvPr id="18" name="Picture 17">
            <a:extLst>
              <a:ext uri="{FF2B5EF4-FFF2-40B4-BE49-F238E27FC236}">
                <a16:creationId xmlns:a16="http://schemas.microsoft.com/office/drawing/2014/main" id="{D35D3D05-8688-4309-4A91-DBE380F1A6A6}"/>
              </a:ext>
            </a:extLst>
          </p:cNvPr>
          <p:cNvPicPr>
            <a:picLocks noChangeAspect="1"/>
          </p:cNvPicPr>
          <p:nvPr/>
        </p:nvPicPr>
        <p:blipFill>
          <a:blip r:embed="rId8"/>
          <a:stretch>
            <a:fillRect/>
          </a:stretch>
        </p:blipFill>
        <p:spPr>
          <a:xfrm>
            <a:off x="4432709" y="1056471"/>
            <a:ext cx="1912101" cy="1730582"/>
          </a:xfrm>
          <a:prstGeom prst="rect">
            <a:avLst/>
          </a:prstGeom>
        </p:spPr>
      </p:pic>
      <p:pic>
        <p:nvPicPr>
          <p:cNvPr id="22" name="Picture 21">
            <a:extLst>
              <a:ext uri="{FF2B5EF4-FFF2-40B4-BE49-F238E27FC236}">
                <a16:creationId xmlns:a16="http://schemas.microsoft.com/office/drawing/2014/main" id="{3BF7463B-DFE0-F7DD-8F0B-1CD7DC82C251}"/>
              </a:ext>
            </a:extLst>
          </p:cNvPr>
          <p:cNvPicPr>
            <a:picLocks noChangeAspect="1"/>
          </p:cNvPicPr>
          <p:nvPr/>
        </p:nvPicPr>
        <p:blipFill>
          <a:blip r:embed="rId9"/>
          <a:stretch>
            <a:fillRect/>
          </a:stretch>
        </p:blipFill>
        <p:spPr>
          <a:xfrm>
            <a:off x="311256" y="8467123"/>
            <a:ext cx="984393" cy="1000170"/>
          </a:xfrm>
          <a:prstGeom prst="rect">
            <a:avLst/>
          </a:prstGeom>
        </p:spPr>
      </p:pic>
    </p:spTree>
    <p:extLst>
      <p:ext uri="{BB962C8B-B14F-4D97-AF65-F5344CB8AC3E}">
        <p14:creationId xmlns:p14="http://schemas.microsoft.com/office/powerpoint/2010/main" val="1350511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sp>
        <p:nvSpPr>
          <p:cNvPr id="9" name="TextBox 23">
            <a:extLst>
              <a:ext uri="{FF2B5EF4-FFF2-40B4-BE49-F238E27FC236}">
                <a16:creationId xmlns:a16="http://schemas.microsoft.com/office/drawing/2014/main" id="{1D6C25BC-4D24-683F-A909-D2B78C487E46}"/>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CANDESARTAN</a:t>
            </a:r>
            <a:endParaRPr lang="en-US" sz="3600"/>
          </a:p>
        </p:txBody>
      </p:sp>
      <p:sp>
        <p:nvSpPr>
          <p:cNvPr id="11" name="TextBox 2">
            <a:extLst>
              <a:ext uri="{FF2B5EF4-FFF2-40B4-BE49-F238E27FC236}">
                <a16:creationId xmlns:a16="http://schemas.microsoft.com/office/drawing/2014/main" id="{A88C5F41-6E1B-F99E-1135-FCF9BAF29B04}"/>
              </a:ext>
            </a:extLst>
          </p:cNvPr>
          <p:cNvSpPr txBox="1"/>
          <p:nvPr/>
        </p:nvSpPr>
        <p:spPr>
          <a:xfrm>
            <a:off x="358948" y="555227"/>
            <a:ext cx="6748412" cy="340221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For: </a:t>
            </a:r>
            <a:r>
              <a:rPr lang="en-US" sz="2800" b="1" dirty="0">
                <a:latin typeface="Century Gothic"/>
                <a:cs typeface="Calibri"/>
              </a:rPr>
              <a:t> </a:t>
            </a:r>
            <a:r>
              <a:rPr lang="en-US" sz="2800" b="1" u="sng" dirty="0">
                <a:latin typeface="Century Gothic"/>
                <a:cs typeface="Calibri"/>
              </a:rPr>
              <a:t>Heart Disease</a:t>
            </a:r>
            <a:r>
              <a:rPr lang="en-US" sz="2800" b="1" dirty="0">
                <a:latin typeface="Century Gothic"/>
                <a:cs typeface="Calibri"/>
              </a:rPr>
              <a:t>, </a:t>
            </a:r>
            <a:r>
              <a:rPr lang="en-US" sz="2800" b="1" u="sng" dirty="0">
                <a:latin typeface="Century Gothic"/>
                <a:cs typeface="Calibri"/>
              </a:rPr>
              <a:t>Kidney Disease</a:t>
            </a:r>
            <a:r>
              <a:rPr lang="en-US" sz="2800" b="1" dirty="0">
                <a:latin typeface="Century Gothic"/>
                <a:cs typeface="Calibri"/>
              </a:rPr>
              <a:t>,</a:t>
            </a:r>
            <a:endParaRPr lang="en-US" sz="2800" u="sng" dirty="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b="1" dirty="0">
                <a:latin typeface="Century Gothic"/>
                <a:cs typeface="Calibri"/>
              </a:rPr>
              <a:t> </a:t>
            </a:r>
            <a:r>
              <a:rPr lang="en-US" sz="2800" b="1" u="sng" dirty="0">
                <a:latin typeface="Century Gothic"/>
                <a:cs typeface="Calibri"/>
              </a:rPr>
              <a:t>High Blood Pressure</a:t>
            </a:r>
            <a:endParaRPr lang="en-US" sz="2800" b="1" dirty="0">
              <a:latin typeface="Century Gothic"/>
              <a:cs typeface="Calibri"/>
            </a:endParaRPr>
          </a:p>
        </p:txBody>
      </p:sp>
      <p:pic>
        <p:nvPicPr>
          <p:cNvPr id="13" name="Picture 12">
            <a:extLst>
              <a:ext uri="{FF2B5EF4-FFF2-40B4-BE49-F238E27FC236}">
                <a16:creationId xmlns:a16="http://schemas.microsoft.com/office/drawing/2014/main" id="{D47741F3-5C8C-7DF9-D7C4-D0BB82C2C140}"/>
              </a:ext>
            </a:extLst>
          </p:cNvPr>
          <p:cNvPicPr>
            <a:picLocks noChangeAspect="1"/>
          </p:cNvPicPr>
          <p:nvPr/>
        </p:nvPicPr>
        <p:blipFill>
          <a:blip r:embed="rId3"/>
          <a:stretch>
            <a:fillRect/>
          </a:stretch>
        </p:blipFill>
        <p:spPr>
          <a:xfrm>
            <a:off x="891409" y="13501"/>
            <a:ext cx="935143" cy="949126"/>
          </a:xfrm>
          <a:prstGeom prst="rect">
            <a:avLst/>
          </a:prstGeom>
        </p:spPr>
      </p:pic>
      <p:pic>
        <p:nvPicPr>
          <p:cNvPr id="5" name="Picture 4">
            <a:extLst>
              <a:ext uri="{FF2B5EF4-FFF2-40B4-BE49-F238E27FC236}">
                <a16:creationId xmlns:a16="http://schemas.microsoft.com/office/drawing/2014/main" id="{FCE85309-7F13-DD39-E617-952AD5347CB0}"/>
              </a:ext>
            </a:extLst>
          </p:cNvPr>
          <p:cNvPicPr>
            <a:picLocks noChangeAspect="1"/>
          </p:cNvPicPr>
          <p:nvPr/>
        </p:nvPicPr>
        <p:blipFill>
          <a:blip r:embed="rId4"/>
          <a:stretch>
            <a:fillRect/>
          </a:stretch>
        </p:blipFill>
        <p:spPr>
          <a:xfrm>
            <a:off x="2158486" y="2521912"/>
            <a:ext cx="977760" cy="935117"/>
          </a:xfrm>
          <a:prstGeom prst="rect">
            <a:avLst/>
          </a:prstGeom>
        </p:spPr>
      </p:pic>
      <p:pic>
        <p:nvPicPr>
          <p:cNvPr id="7" name="Picture 6">
            <a:extLst>
              <a:ext uri="{FF2B5EF4-FFF2-40B4-BE49-F238E27FC236}">
                <a16:creationId xmlns:a16="http://schemas.microsoft.com/office/drawing/2014/main" id="{2CFCCBEF-54AE-34C2-468C-A62A25B26D28}"/>
              </a:ext>
            </a:extLst>
          </p:cNvPr>
          <p:cNvPicPr>
            <a:picLocks noChangeAspect="1"/>
          </p:cNvPicPr>
          <p:nvPr/>
        </p:nvPicPr>
        <p:blipFill>
          <a:blip r:embed="rId5"/>
          <a:stretch>
            <a:fillRect/>
          </a:stretch>
        </p:blipFill>
        <p:spPr>
          <a:xfrm>
            <a:off x="2655297" y="904303"/>
            <a:ext cx="966142" cy="988540"/>
          </a:xfrm>
          <a:prstGeom prst="rect">
            <a:avLst/>
          </a:prstGeom>
        </p:spPr>
      </p:pic>
      <p:pic>
        <p:nvPicPr>
          <p:cNvPr id="14" name="Picture 13">
            <a:extLst>
              <a:ext uri="{FF2B5EF4-FFF2-40B4-BE49-F238E27FC236}">
                <a16:creationId xmlns:a16="http://schemas.microsoft.com/office/drawing/2014/main" id="{0DC4BFE7-D5EA-85A9-4B2F-536839CF0A01}"/>
              </a:ext>
            </a:extLst>
          </p:cNvPr>
          <p:cNvPicPr>
            <a:picLocks noChangeAspect="1"/>
          </p:cNvPicPr>
          <p:nvPr/>
        </p:nvPicPr>
        <p:blipFill>
          <a:blip r:embed="rId6"/>
          <a:stretch>
            <a:fillRect/>
          </a:stretch>
        </p:blipFill>
        <p:spPr>
          <a:xfrm>
            <a:off x="5134253" y="895423"/>
            <a:ext cx="958539" cy="957686"/>
          </a:xfrm>
          <a:prstGeom prst="rect">
            <a:avLst/>
          </a:prstGeom>
        </p:spPr>
      </p:pic>
      <p:sp>
        <p:nvSpPr>
          <p:cNvPr id="2" name="TextBox 1">
            <a:extLst>
              <a:ext uri="{FF2B5EF4-FFF2-40B4-BE49-F238E27FC236}">
                <a16:creationId xmlns:a16="http://schemas.microsoft.com/office/drawing/2014/main" id="{FE283C26-F4FC-6689-289B-1393522C7E54}"/>
              </a:ext>
            </a:extLst>
          </p:cNvPr>
          <p:cNvSpPr txBox="1"/>
          <p:nvPr/>
        </p:nvSpPr>
        <p:spPr>
          <a:xfrm>
            <a:off x="746416" y="4064848"/>
            <a:ext cx="6993924"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Century Gothic"/>
                <a:cs typeface="Segoe UI"/>
              </a:rPr>
              <a:t>Possible </a:t>
            </a:r>
            <a:r>
              <a:rPr lang="en-US" sz="2800" b="1" dirty="0">
                <a:latin typeface="Century Gothic"/>
                <a:cs typeface="Segoe UI"/>
              </a:rPr>
              <a:t>side effects:</a:t>
            </a:r>
            <a:r>
              <a:rPr lang="en-US" sz="2800" dirty="0">
                <a:latin typeface="Century Gothic"/>
                <a:cs typeface="Segoe UI"/>
              </a:rPr>
              <a:t>​</a:t>
            </a:r>
          </a:p>
          <a:p>
            <a:endParaRPr lang="en-US" sz="2800" dirty="0">
              <a:latin typeface="Century Gothic"/>
              <a:cs typeface="Segoe UI"/>
            </a:endParaRPr>
          </a:p>
          <a:p>
            <a:pPr marL="1371600" lvl="2" indent="-457200">
              <a:buFont typeface="Wingdings,Sans-Serif"/>
              <a:buChar char="§"/>
            </a:pPr>
            <a:r>
              <a:rPr lang="en-US" sz="2800" b="1" dirty="0">
                <a:latin typeface="Century Gothic"/>
                <a:cs typeface="Arial"/>
              </a:rPr>
              <a:t>Cough</a:t>
            </a:r>
            <a:r>
              <a:rPr lang="en-US" sz="2800" dirty="0">
                <a:latin typeface="Century Gothic"/>
                <a:cs typeface="Arial"/>
              </a:rPr>
              <a:t>​</a:t>
            </a:r>
          </a:p>
          <a:p>
            <a:pPr marL="1371600" lvl="2" indent="-457200">
              <a:buFont typeface="Wingdings,Sans-Serif"/>
              <a:buChar char="§"/>
            </a:pPr>
            <a:endParaRPr lang="en-US" sz="2800" dirty="0">
              <a:latin typeface="Century Gothic"/>
              <a:cs typeface="Arial"/>
            </a:endParaRPr>
          </a:p>
          <a:p>
            <a:pPr lvl="2"/>
            <a:endParaRPr lang="en-US" sz="2800" dirty="0">
              <a:latin typeface="Century Gothic"/>
              <a:cs typeface="Arial"/>
            </a:endParaRPr>
          </a:p>
          <a:p>
            <a:pPr marL="1371600" lvl="2" indent="-457200">
              <a:buFont typeface="Wingdings,Sans-Serif"/>
              <a:buChar char="§"/>
            </a:pPr>
            <a:r>
              <a:rPr lang="en-US" sz="2800" b="1" dirty="0">
                <a:latin typeface="Century Gothic"/>
                <a:cs typeface="Arial"/>
              </a:rPr>
              <a:t>Abnormal taste</a:t>
            </a:r>
            <a:r>
              <a:rPr lang="en-US" sz="2800" dirty="0">
                <a:latin typeface="Century Gothic"/>
                <a:cs typeface="Arial"/>
              </a:rPr>
              <a:t>​</a:t>
            </a:r>
          </a:p>
          <a:p>
            <a:pPr marL="1371600" lvl="2" indent="-457200">
              <a:buFont typeface="Wingdings,Sans-Serif"/>
              <a:buChar char="§"/>
            </a:pPr>
            <a:endParaRPr lang="en-US" sz="2800" dirty="0">
              <a:latin typeface="Century Gothic"/>
              <a:cs typeface="Arial"/>
            </a:endParaRPr>
          </a:p>
          <a:p>
            <a:pPr lvl="2"/>
            <a:endParaRPr lang="en-US" sz="2800" dirty="0">
              <a:latin typeface="Century Gothic"/>
              <a:cs typeface="Arial"/>
            </a:endParaRPr>
          </a:p>
          <a:p>
            <a:pPr marL="1371600" lvl="2" indent="-457200">
              <a:buFont typeface="Wingdings,Sans-Serif"/>
              <a:buChar char="§"/>
            </a:pPr>
            <a:r>
              <a:rPr lang="en-US" sz="2800" b="1" dirty="0">
                <a:latin typeface="Century Gothic"/>
                <a:cs typeface="Arial"/>
              </a:rPr>
              <a:t>Dizziness</a:t>
            </a:r>
            <a:r>
              <a:rPr lang="en-US" sz="2800" dirty="0">
                <a:latin typeface="Century Gothic"/>
                <a:cs typeface="Arial"/>
              </a:rPr>
              <a:t>​</a:t>
            </a:r>
          </a:p>
          <a:p>
            <a:pPr lvl="2"/>
            <a:endParaRPr lang="en-US" sz="2800" dirty="0">
              <a:latin typeface="Century Gothic"/>
              <a:cs typeface="Arial"/>
            </a:endParaRPr>
          </a:p>
          <a:p>
            <a:pPr lvl="2"/>
            <a:endParaRPr lang="en-US" sz="2800" dirty="0">
              <a:latin typeface="Century Gothic"/>
              <a:cs typeface="Arial"/>
            </a:endParaRPr>
          </a:p>
          <a:p>
            <a:pPr marL="1371600" lvl="2" indent="-457200">
              <a:buFont typeface="Wingdings,Sans-Serif"/>
              <a:buChar char="§"/>
            </a:pPr>
            <a:r>
              <a:rPr lang="en-US" sz="2800" b="1" dirty="0">
                <a:latin typeface="Century Gothic"/>
                <a:cs typeface="Arial"/>
              </a:rPr>
              <a:t>Abnormal electrolytes</a:t>
            </a:r>
            <a:r>
              <a:rPr lang="en-US" sz="2800" dirty="0">
                <a:latin typeface="Century Gothic"/>
                <a:cs typeface="Arial"/>
              </a:rPr>
              <a:t>​</a:t>
            </a:r>
          </a:p>
          <a:p>
            <a:r>
              <a:rPr lang="en-US" sz="2800" b="1" dirty="0">
                <a:latin typeface="Century Gothic"/>
                <a:cs typeface="Segoe UI"/>
              </a:rPr>
              <a:t>    (blood work monitored by _______)</a:t>
            </a:r>
          </a:p>
        </p:txBody>
      </p:sp>
      <p:pic>
        <p:nvPicPr>
          <p:cNvPr id="12" name="Picture 11">
            <a:extLst>
              <a:ext uri="{FF2B5EF4-FFF2-40B4-BE49-F238E27FC236}">
                <a16:creationId xmlns:a16="http://schemas.microsoft.com/office/drawing/2014/main" id="{64C01460-7A37-C939-C28B-57F4D6F6B2D5}"/>
              </a:ext>
            </a:extLst>
          </p:cNvPr>
          <p:cNvPicPr>
            <a:picLocks noChangeAspect="1"/>
          </p:cNvPicPr>
          <p:nvPr/>
        </p:nvPicPr>
        <p:blipFill>
          <a:blip r:embed="rId7"/>
          <a:stretch>
            <a:fillRect/>
          </a:stretch>
        </p:blipFill>
        <p:spPr>
          <a:xfrm>
            <a:off x="135618" y="4710167"/>
            <a:ext cx="1110149" cy="1068756"/>
          </a:xfrm>
          <a:prstGeom prst="rect">
            <a:avLst/>
          </a:prstGeom>
        </p:spPr>
      </p:pic>
      <p:pic>
        <p:nvPicPr>
          <p:cNvPr id="16" name="Picture 15">
            <a:extLst>
              <a:ext uri="{FF2B5EF4-FFF2-40B4-BE49-F238E27FC236}">
                <a16:creationId xmlns:a16="http://schemas.microsoft.com/office/drawing/2014/main" id="{6287FF80-0C32-D8FC-D909-A8F56BCAD6D4}"/>
              </a:ext>
            </a:extLst>
          </p:cNvPr>
          <p:cNvPicPr>
            <a:picLocks noChangeAspect="1"/>
          </p:cNvPicPr>
          <p:nvPr/>
        </p:nvPicPr>
        <p:blipFill>
          <a:blip r:embed="rId8"/>
          <a:stretch>
            <a:fillRect/>
          </a:stretch>
        </p:blipFill>
        <p:spPr>
          <a:xfrm>
            <a:off x="121868" y="7329457"/>
            <a:ext cx="1116376" cy="1006157"/>
          </a:xfrm>
          <a:prstGeom prst="rect">
            <a:avLst/>
          </a:prstGeom>
        </p:spPr>
      </p:pic>
      <p:pic>
        <p:nvPicPr>
          <p:cNvPr id="19" name="Picture 18">
            <a:extLst>
              <a:ext uri="{FF2B5EF4-FFF2-40B4-BE49-F238E27FC236}">
                <a16:creationId xmlns:a16="http://schemas.microsoft.com/office/drawing/2014/main" id="{3AC291C5-D18E-9213-3E79-7BFAC8B28C76}"/>
              </a:ext>
            </a:extLst>
          </p:cNvPr>
          <p:cNvPicPr>
            <a:picLocks noChangeAspect="1"/>
          </p:cNvPicPr>
          <p:nvPr/>
        </p:nvPicPr>
        <p:blipFill>
          <a:blip r:embed="rId9"/>
          <a:stretch>
            <a:fillRect/>
          </a:stretch>
        </p:blipFill>
        <p:spPr>
          <a:xfrm>
            <a:off x="116088" y="6061006"/>
            <a:ext cx="908352" cy="771916"/>
          </a:xfrm>
          <a:prstGeom prst="rect">
            <a:avLst/>
          </a:prstGeom>
        </p:spPr>
      </p:pic>
      <p:pic>
        <p:nvPicPr>
          <p:cNvPr id="21" name="Picture 20">
            <a:extLst>
              <a:ext uri="{FF2B5EF4-FFF2-40B4-BE49-F238E27FC236}">
                <a16:creationId xmlns:a16="http://schemas.microsoft.com/office/drawing/2014/main" id="{283688D6-B749-9E84-F417-C038660DB62F}"/>
              </a:ext>
            </a:extLst>
          </p:cNvPr>
          <p:cNvPicPr>
            <a:picLocks noChangeAspect="1"/>
          </p:cNvPicPr>
          <p:nvPr/>
        </p:nvPicPr>
        <p:blipFill>
          <a:blip r:embed="rId10"/>
          <a:stretch>
            <a:fillRect/>
          </a:stretch>
        </p:blipFill>
        <p:spPr>
          <a:xfrm>
            <a:off x="116087" y="8739188"/>
            <a:ext cx="984393" cy="1000170"/>
          </a:xfrm>
          <a:prstGeom prst="rect">
            <a:avLst/>
          </a:prstGeom>
        </p:spPr>
      </p:pic>
    </p:spTree>
    <p:extLst>
      <p:ext uri="{BB962C8B-B14F-4D97-AF65-F5344CB8AC3E}">
        <p14:creationId xmlns:p14="http://schemas.microsoft.com/office/powerpoint/2010/main" val="1478296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604A1711-9EB6-7C90-885C-21C6B82633DB}"/>
              </a:ext>
            </a:extLst>
          </p:cNvPr>
          <p:cNvGraphicFramePr>
            <a:graphicFrameLocks noGrp="1"/>
          </p:cNvGraphicFramePr>
          <p:nvPr>
            <p:extLst>
              <p:ext uri="{D42A27DB-BD31-4B8C-83A1-F6EECF244321}">
                <p14:modId xmlns:p14="http://schemas.microsoft.com/office/powerpoint/2010/main" val="3829596726"/>
              </p:ext>
            </p:extLst>
          </p:nvPr>
        </p:nvGraphicFramePr>
        <p:xfrm>
          <a:off x="-4698174" y="3205094"/>
          <a:ext cx="2562225" cy="155448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394072537"/>
                    </a:ext>
                  </a:extLst>
                </a:gridCol>
              </a:tblGrid>
              <a:tr h="190500">
                <a:tc>
                  <a:txBody>
                    <a:bodyPr/>
                    <a:lstStyle/>
                    <a:p>
                      <a:pPr algn="ctr" rtl="0" fontAlgn="base"/>
                      <a:r>
                        <a:rPr lang="fr-CA" sz="1400" b="1" i="0">
                          <a:effectLst/>
                          <a:latin typeface="Calibri" panose="020F0502020204030204" pitchFamily="34" charset="0"/>
                        </a:rPr>
                        <a:t>DIGOXIN</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06641234"/>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Heart disease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72041657"/>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l" rtl="0" fontAlgn="base"/>
                      <a:r>
                        <a:rPr lang="en-US" sz="1400" b="0" i="0">
                          <a:effectLst/>
                          <a:latin typeface="Calibri" panose="020F0502020204030204" pitchFamily="34" charset="0"/>
                        </a:rPr>
                        <a:t>Toxicity, rare if no kidney disease and on no diuretic (water pill)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82934156"/>
                  </a:ext>
                </a:extLst>
              </a:tr>
            </a:tbl>
          </a:graphicData>
        </a:graphic>
      </p:graphicFrame>
      <p:sp>
        <p:nvSpPr>
          <p:cNvPr id="9" name="TextBox 23">
            <a:extLst>
              <a:ext uri="{FF2B5EF4-FFF2-40B4-BE49-F238E27FC236}">
                <a16:creationId xmlns:a16="http://schemas.microsoft.com/office/drawing/2014/main" id="{3AA32F44-7B98-A831-02A6-9EC3CEF86E19}"/>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DIGOXIN</a:t>
            </a:r>
            <a:endParaRPr lang="en-US" sz="3600"/>
          </a:p>
        </p:txBody>
      </p:sp>
      <p:sp>
        <p:nvSpPr>
          <p:cNvPr id="11" name="TextBox 2">
            <a:extLst>
              <a:ext uri="{FF2B5EF4-FFF2-40B4-BE49-F238E27FC236}">
                <a16:creationId xmlns:a16="http://schemas.microsoft.com/office/drawing/2014/main" id="{FD6BFC55-8CCA-9DFC-233C-FFCD3BBA2909}"/>
              </a:ext>
            </a:extLst>
          </p:cNvPr>
          <p:cNvSpPr txBox="1"/>
          <p:nvPr/>
        </p:nvSpPr>
        <p:spPr>
          <a:xfrm>
            <a:off x="1203742" y="1073336"/>
            <a:ext cx="5180868" cy="60040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For: </a:t>
            </a:r>
            <a:r>
              <a:rPr lang="en-US" sz="2800" b="1" dirty="0">
                <a:latin typeface="Century Gothic"/>
                <a:cs typeface="Calibri"/>
              </a:rPr>
              <a:t> </a:t>
            </a:r>
            <a:r>
              <a:rPr lang="en-US" sz="2800" b="1" u="sng" dirty="0">
                <a:latin typeface="Century Gothic"/>
                <a:cs typeface="Calibri"/>
              </a:rPr>
              <a:t>Heart Disease</a:t>
            </a:r>
            <a:r>
              <a:rPr lang="en-US" sz="2800" dirty="0">
                <a:latin typeface="Century Gothic"/>
                <a:cs typeface="Calibri"/>
              </a:rPr>
              <a:t>, </a:t>
            </a:r>
            <a:endParaRPr lang="en-US" sz="2800" b="1" dirty="0">
              <a:latin typeface="Century Gothic"/>
              <a:cs typeface="Calibri"/>
            </a:endParaRPr>
          </a:p>
          <a:p>
            <a:pPr>
              <a:lnSpc>
                <a:spcPct val="200000"/>
              </a:lnSpc>
            </a:pPr>
            <a:endParaRPr lang="en-US" sz="2800" b="1" u="sng" dirty="0">
              <a:latin typeface="Century Gothic"/>
              <a:cs typeface="Calibri"/>
            </a:endParaRPr>
          </a:p>
          <a:p>
            <a:pPr>
              <a:lnSpc>
                <a:spcPct val="200000"/>
              </a:lnSpc>
            </a:pPr>
            <a:r>
              <a:rPr lang="en-US" sz="2800" b="1" u="sng" dirty="0">
                <a:latin typeface="Century Gothic"/>
                <a:cs typeface="Calibri"/>
              </a:rPr>
              <a:t>Atrial Fibrillation</a:t>
            </a:r>
            <a:endParaRPr lang="en-US" sz="2800" b="1">
              <a:latin typeface="Century Gothic"/>
              <a:cs typeface="Calibri"/>
            </a:endParaRPr>
          </a:p>
          <a:p>
            <a:pPr>
              <a:lnSpc>
                <a:spcPct val="200000"/>
              </a:lnSpc>
            </a:pPr>
            <a:endParaRPr lang="en-US" sz="2800" b="1">
              <a:latin typeface="Century Gothic"/>
              <a:cs typeface="Calibri"/>
            </a:endParaRPr>
          </a:p>
          <a:p>
            <a:pPr>
              <a:lnSpc>
                <a:spcPct val="200000"/>
              </a:lnSpc>
            </a:pPr>
            <a:r>
              <a:rPr lang="en-US" sz="2800" dirty="0">
                <a:latin typeface="Century Gothic"/>
                <a:cs typeface="Calibri"/>
              </a:rPr>
              <a:t>Possible </a:t>
            </a:r>
            <a:r>
              <a:rPr lang="en-US" sz="2800" b="1" dirty="0">
                <a:latin typeface="Century Gothic"/>
                <a:cs typeface="Calibri"/>
              </a:rPr>
              <a:t>side effects:</a:t>
            </a:r>
          </a:p>
          <a:p>
            <a:pPr marL="1371600" lvl="2" indent="-457200">
              <a:lnSpc>
                <a:spcPct val="200000"/>
              </a:lnSpc>
              <a:buFont typeface="Wingdings"/>
              <a:buChar char="§"/>
            </a:pPr>
            <a:r>
              <a:rPr lang="en-US" sz="2800" b="1" dirty="0">
                <a:latin typeface="Century Gothic"/>
                <a:cs typeface="Calibri"/>
              </a:rPr>
              <a:t>Toxicity (rare)</a:t>
            </a:r>
            <a:endParaRPr lang="en-US" dirty="0"/>
          </a:p>
        </p:txBody>
      </p:sp>
      <p:pic>
        <p:nvPicPr>
          <p:cNvPr id="13" name="Picture 12">
            <a:extLst>
              <a:ext uri="{FF2B5EF4-FFF2-40B4-BE49-F238E27FC236}">
                <a16:creationId xmlns:a16="http://schemas.microsoft.com/office/drawing/2014/main" id="{E63A4FD9-2D0E-8F8C-9D82-2A25EF8E4952}"/>
              </a:ext>
            </a:extLst>
          </p:cNvPr>
          <p:cNvPicPr>
            <a:picLocks noChangeAspect="1"/>
          </p:cNvPicPr>
          <p:nvPr/>
        </p:nvPicPr>
        <p:blipFill>
          <a:blip r:embed="rId3"/>
          <a:stretch>
            <a:fillRect/>
          </a:stretch>
        </p:blipFill>
        <p:spPr>
          <a:xfrm>
            <a:off x="891409" y="13501"/>
            <a:ext cx="935143" cy="949126"/>
          </a:xfrm>
          <a:prstGeom prst="rect">
            <a:avLst/>
          </a:prstGeom>
        </p:spPr>
      </p:pic>
      <p:pic>
        <p:nvPicPr>
          <p:cNvPr id="7" name="Picture 6">
            <a:extLst>
              <a:ext uri="{FF2B5EF4-FFF2-40B4-BE49-F238E27FC236}">
                <a16:creationId xmlns:a16="http://schemas.microsoft.com/office/drawing/2014/main" id="{6430FEC2-2FA8-C8A2-4C96-5B1E9C045C44}"/>
              </a:ext>
            </a:extLst>
          </p:cNvPr>
          <p:cNvPicPr>
            <a:picLocks noChangeAspect="1"/>
          </p:cNvPicPr>
          <p:nvPr/>
        </p:nvPicPr>
        <p:blipFill>
          <a:blip r:embed="rId4"/>
          <a:stretch>
            <a:fillRect/>
          </a:stretch>
        </p:blipFill>
        <p:spPr>
          <a:xfrm>
            <a:off x="3021280" y="918044"/>
            <a:ext cx="1440642" cy="1502328"/>
          </a:xfrm>
          <a:prstGeom prst="rect">
            <a:avLst/>
          </a:prstGeom>
        </p:spPr>
      </p:pic>
      <p:pic>
        <p:nvPicPr>
          <p:cNvPr id="2" name="Picture 1">
            <a:extLst>
              <a:ext uri="{FF2B5EF4-FFF2-40B4-BE49-F238E27FC236}">
                <a16:creationId xmlns:a16="http://schemas.microsoft.com/office/drawing/2014/main" id="{E0B1A94E-3015-C44F-35DF-52105697EE5E}"/>
              </a:ext>
            </a:extLst>
          </p:cNvPr>
          <p:cNvPicPr>
            <a:picLocks noChangeAspect="1"/>
          </p:cNvPicPr>
          <p:nvPr/>
        </p:nvPicPr>
        <p:blipFill>
          <a:blip r:embed="rId5"/>
          <a:stretch>
            <a:fillRect/>
          </a:stretch>
        </p:blipFill>
        <p:spPr>
          <a:xfrm>
            <a:off x="860179" y="6251242"/>
            <a:ext cx="1256285" cy="1118018"/>
          </a:xfrm>
          <a:prstGeom prst="rect">
            <a:avLst/>
          </a:prstGeom>
        </p:spPr>
      </p:pic>
      <p:pic>
        <p:nvPicPr>
          <p:cNvPr id="6" name="Picture 5">
            <a:extLst>
              <a:ext uri="{FF2B5EF4-FFF2-40B4-BE49-F238E27FC236}">
                <a16:creationId xmlns:a16="http://schemas.microsoft.com/office/drawing/2014/main" id="{310C3C0D-036D-3047-9825-17514E348426}"/>
              </a:ext>
            </a:extLst>
          </p:cNvPr>
          <p:cNvPicPr>
            <a:picLocks noChangeAspect="1"/>
          </p:cNvPicPr>
          <p:nvPr/>
        </p:nvPicPr>
        <p:blipFill>
          <a:blip r:embed="rId6"/>
          <a:stretch>
            <a:fillRect/>
          </a:stretch>
        </p:blipFill>
        <p:spPr>
          <a:xfrm>
            <a:off x="1486858" y="2795448"/>
            <a:ext cx="1912101" cy="1730582"/>
          </a:xfrm>
          <a:prstGeom prst="rect">
            <a:avLst/>
          </a:prstGeom>
        </p:spPr>
      </p:pic>
    </p:spTree>
    <p:extLst>
      <p:ext uri="{BB962C8B-B14F-4D97-AF65-F5344CB8AC3E}">
        <p14:creationId xmlns:p14="http://schemas.microsoft.com/office/powerpoint/2010/main" val="4193975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30BA80C5-3298-E5B7-DD88-7F723DF11FAC}"/>
              </a:ext>
            </a:extLst>
          </p:cNvPr>
          <p:cNvGraphicFramePr>
            <a:graphicFrameLocks noGrp="1"/>
          </p:cNvGraphicFramePr>
          <p:nvPr>
            <p:extLst>
              <p:ext uri="{D42A27DB-BD31-4B8C-83A1-F6EECF244321}">
                <p14:modId xmlns:p14="http://schemas.microsoft.com/office/powerpoint/2010/main" val="1067669796"/>
              </p:ext>
            </p:extLst>
          </p:nvPr>
        </p:nvGraphicFramePr>
        <p:xfrm>
          <a:off x="-4358591" y="3323606"/>
          <a:ext cx="2562225" cy="219456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2096235463"/>
                    </a:ext>
                  </a:extLst>
                </a:gridCol>
              </a:tblGrid>
              <a:tr h="190500">
                <a:tc>
                  <a:txBody>
                    <a:bodyPr/>
                    <a:lstStyle/>
                    <a:p>
                      <a:pPr algn="ctr" rtl="0" fontAlgn="base"/>
                      <a:r>
                        <a:rPr lang="fr-CA" sz="1400" b="1" i="0">
                          <a:effectLst/>
                          <a:latin typeface="Calibri"/>
                        </a:rPr>
                        <a:t>ATORVASTATIN</a:t>
                      </a:r>
                      <a:r>
                        <a:rPr lang="fr-CA" sz="1400" b="0" i="0">
                          <a:effectLst/>
                          <a:latin typeface="WordVisiCarriageReturn_MSFontService"/>
                        </a:rPr>
                        <a:t> </a:t>
                      </a:r>
                      <a:br>
                        <a:rPr lang="fr-CA" sz="1400" b="0" i="0">
                          <a:effectLst/>
                          <a:latin typeface="WordVisiCarriageReturn_MSFontService"/>
                        </a:rPr>
                      </a:br>
                      <a:r>
                        <a:rPr lang="fr-CA" sz="1400" b="1" i="0">
                          <a:effectLst/>
                          <a:latin typeface="Calibri"/>
                        </a:rPr>
                        <a:t>ROSUVASTATIN</a:t>
                      </a:r>
                      <a:r>
                        <a:rPr lang="fr-CA" sz="1400" b="0" i="0">
                          <a:effectLst/>
                          <a:latin typeface="Calibri"/>
                        </a:rPr>
                        <a:t> </a:t>
                      </a:r>
                      <a:endParaRPr lang="fr-CA" b="0" i="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06204672"/>
                  </a:ext>
                </a:extLst>
              </a:tr>
              <a:tr h="190500">
                <a:tc>
                  <a:txBody>
                    <a:bodyPr/>
                    <a:lstStyle/>
                    <a:p>
                      <a:pPr algn="ctr" rtl="0" fontAlgn="base"/>
                      <a:r>
                        <a:rPr lang="en-US" sz="1400" b="0" i="0" u="sng">
                          <a:effectLst/>
                          <a:latin typeface="Calibri"/>
                        </a:rPr>
                        <a:t>What is it for?</a:t>
                      </a:r>
                      <a:r>
                        <a:rPr lang="en-US" sz="1400" b="0" i="0">
                          <a:effectLst/>
                          <a:latin typeface="Calibri"/>
                        </a:rPr>
                        <a:t> </a:t>
                      </a:r>
                      <a:endParaRPr lang="en-US" b="0" i="0">
                        <a:effectLst/>
                        <a:latin typeface="Calibri"/>
                      </a:endParaRPr>
                    </a:p>
                    <a:p>
                      <a:pPr algn="ctr" rtl="0" fontAlgn="base"/>
                      <a:r>
                        <a:rPr lang="en-US" sz="1400" b="0" i="0">
                          <a:effectLst/>
                          <a:latin typeface="Calibri"/>
                        </a:rPr>
                        <a:t>Prevention of heart disease/ strokes </a:t>
                      </a:r>
                      <a:endParaRPr lang="en-US" b="0" i="0">
                        <a:effectLst/>
                        <a:latin typeface="Calibri"/>
                      </a:endParaRPr>
                    </a:p>
                    <a:p>
                      <a:pPr algn="ctr" rtl="0" fontAlgn="base"/>
                      <a:r>
                        <a:rPr lang="en-US" sz="1400" b="0" i="0">
                          <a:effectLst/>
                          <a:latin typeface="Calibri"/>
                        </a:rPr>
                        <a:t>“Cholesterol medication” </a:t>
                      </a:r>
                      <a:endParaRPr lang="en-US" b="0" i="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88604279"/>
                  </a:ext>
                </a:extLst>
              </a:tr>
              <a:tr h="730413">
                <a:tc>
                  <a:txBody>
                    <a:bodyPr/>
                    <a:lstStyle/>
                    <a:p>
                      <a:pPr algn="ctr" rtl="0" fontAlgn="base"/>
                      <a:r>
                        <a:rPr lang="en-US" sz="1400" b="0" i="0" u="sng">
                          <a:effectLst/>
                          <a:latin typeface="Calibri"/>
                        </a:rPr>
                        <a:t>Possible side effect?</a:t>
                      </a:r>
                      <a:r>
                        <a:rPr lang="en-US" sz="1400" b="0" i="0">
                          <a:effectLst/>
                          <a:latin typeface="Calibri"/>
                        </a:rPr>
                        <a:t> </a:t>
                      </a:r>
                      <a:endParaRPr lang="en-US" b="0" i="0">
                        <a:effectLst/>
                        <a:latin typeface="Calibri"/>
                      </a:endParaRPr>
                    </a:p>
                    <a:p>
                      <a:pPr algn="ctr" rtl="0" fontAlgn="base"/>
                      <a:r>
                        <a:rPr lang="en-US" sz="1400" b="0" i="0">
                          <a:effectLst/>
                          <a:latin typeface="Calibri"/>
                        </a:rPr>
                        <a:t>Minimal. Rare (0.2%) but severe muscle side effect possible.  </a:t>
                      </a:r>
                      <a:endParaRPr lang="en-US" b="0" i="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73038180"/>
                  </a:ext>
                </a:extLst>
              </a:tr>
            </a:tbl>
          </a:graphicData>
        </a:graphic>
      </p:graphicFrame>
      <p:sp>
        <p:nvSpPr>
          <p:cNvPr id="9" name="TextBox 23">
            <a:extLst>
              <a:ext uri="{FF2B5EF4-FFF2-40B4-BE49-F238E27FC236}">
                <a16:creationId xmlns:a16="http://schemas.microsoft.com/office/drawing/2014/main" id="{95C28A8F-22AA-E9C6-2700-0F769B998DEA}"/>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ATORVASTATIN</a:t>
            </a:r>
            <a:endParaRPr lang="en-US" sz="3600"/>
          </a:p>
        </p:txBody>
      </p:sp>
      <p:sp>
        <p:nvSpPr>
          <p:cNvPr id="11" name="TextBox 2">
            <a:extLst>
              <a:ext uri="{FF2B5EF4-FFF2-40B4-BE49-F238E27FC236}">
                <a16:creationId xmlns:a16="http://schemas.microsoft.com/office/drawing/2014/main" id="{A4D062C3-B907-5589-3AF3-9347973AED6E}"/>
              </a:ext>
            </a:extLst>
          </p:cNvPr>
          <p:cNvSpPr txBox="1"/>
          <p:nvPr/>
        </p:nvSpPr>
        <p:spPr>
          <a:xfrm>
            <a:off x="419970" y="1128300"/>
            <a:ext cx="6432153" cy="68658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For: </a:t>
            </a:r>
            <a:r>
              <a:rPr lang="en-US" sz="2800" b="1">
                <a:latin typeface="Century Gothic"/>
                <a:cs typeface="Calibri"/>
              </a:rPr>
              <a:t> prevention of </a:t>
            </a:r>
            <a:r>
              <a:rPr lang="en-US" sz="2800" b="1" u="sng">
                <a:latin typeface="Century Gothic"/>
                <a:cs typeface="Calibri"/>
              </a:rPr>
              <a:t>Heart Disease</a:t>
            </a:r>
            <a:r>
              <a:rPr lang="en-US" sz="2800" b="1">
                <a:latin typeface="Century Gothic"/>
                <a:cs typeface="Calibri"/>
              </a:rPr>
              <a:t>,</a:t>
            </a:r>
            <a:endParaRPr lang="en-US" sz="2800" u="sng">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b="1">
                <a:latin typeface="Century Gothic"/>
                <a:cs typeface="Calibri"/>
              </a:rPr>
              <a:t> prevention of </a:t>
            </a:r>
            <a:r>
              <a:rPr lang="en-US" sz="2800" b="1" u="sng">
                <a:latin typeface="Century Gothic"/>
                <a:cs typeface="Calibri"/>
              </a:rPr>
              <a:t>Stroke</a:t>
            </a:r>
            <a:r>
              <a:rPr lang="en-US" sz="2800" b="1">
                <a:latin typeface="Century Gothic"/>
                <a:cs typeface="Calibri"/>
              </a:rPr>
              <a:t>, </a:t>
            </a:r>
            <a:r>
              <a:rPr lang="en-US" sz="2800" b="1" u="sng">
                <a:latin typeface="Century Gothic"/>
                <a:cs typeface="Calibri"/>
              </a:rPr>
              <a:t>Cholesterol</a:t>
            </a:r>
            <a:endParaRPr lang="en-US" sz="2800" u="sng">
              <a:latin typeface="Aptos" panose="020B0004020202020204"/>
              <a:cs typeface="Calibri"/>
            </a:endParaRPr>
          </a:p>
          <a:p>
            <a:pPr>
              <a:lnSpc>
                <a:spcPct val="200000"/>
              </a:lnSpc>
            </a:pPr>
            <a:endParaRPr lang="en-US" sz="2800" b="1">
              <a:latin typeface="Century Gothic"/>
              <a:cs typeface="Calibri"/>
            </a:endParaRPr>
          </a:p>
          <a:p>
            <a:pPr>
              <a:lnSpc>
                <a:spcPct val="200000"/>
              </a:lnSpc>
            </a:pPr>
            <a:endParaRPr lang="en-US" sz="2800">
              <a:latin typeface="Century Gothic"/>
              <a:cs typeface="Calibri"/>
            </a:endParaRPr>
          </a:p>
          <a:p>
            <a:pPr>
              <a:lnSpc>
                <a:spcPct val="200000"/>
              </a:lnSpc>
            </a:pPr>
            <a:r>
              <a:rPr lang="en-US" sz="2800">
                <a:latin typeface="Century Gothic"/>
                <a:cs typeface="Calibri"/>
              </a:rPr>
              <a:t>Possible </a:t>
            </a:r>
            <a:r>
              <a:rPr lang="en-US" sz="2800" b="1">
                <a:latin typeface="Century Gothic"/>
                <a:cs typeface="Calibri"/>
              </a:rPr>
              <a:t>side effects:</a:t>
            </a:r>
            <a:endParaRPr lang="en-US"/>
          </a:p>
          <a:p>
            <a:pPr marL="1371600" lvl="2" indent="-457200">
              <a:lnSpc>
                <a:spcPct val="200000"/>
              </a:lnSpc>
              <a:buFont typeface="Wingdings"/>
              <a:buChar char="§"/>
            </a:pPr>
            <a:r>
              <a:rPr lang="en-US" sz="2800" b="1">
                <a:latin typeface="Century Gothic"/>
                <a:cs typeface="Calibri"/>
              </a:rPr>
              <a:t>Muscle problems (rare)</a:t>
            </a:r>
            <a:endParaRPr lang="en-US"/>
          </a:p>
        </p:txBody>
      </p:sp>
      <p:pic>
        <p:nvPicPr>
          <p:cNvPr id="13" name="Picture 12">
            <a:extLst>
              <a:ext uri="{FF2B5EF4-FFF2-40B4-BE49-F238E27FC236}">
                <a16:creationId xmlns:a16="http://schemas.microsoft.com/office/drawing/2014/main" id="{1697A672-4D41-6C51-5152-D8881DF6BC47}"/>
              </a:ext>
            </a:extLst>
          </p:cNvPr>
          <p:cNvPicPr>
            <a:picLocks noChangeAspect="1"/>
          </p:cNvPicPr>
          <p:nvPr/>
        </p:nvPicPr>
        <p:blipFill>
          <a:blip r:embed="rId3"/>
          <a:stretch>
            <a:fillRect/>
          </a:stretch>
        </p:blipFill>
        <p:spPr>
          <a:xfrm>
            <a:off x="891409" y="13501"/>
            <a:ext cx="935143" cy="949126"/>
          </a:xfrm>
          <a:prstGeom prst="rect">
            <a:avLst/>
          </a:prstGeom>
        </p:spPr>
      </p:pic>
      <p:pic>
        <p:nvPicPr>
          <p:cNvPr id="31" name="Picture 30">
            <a:extLst>
              <a:ext uri="{FF2B5EF4-FFF2-40B4-BE49-F238E27FC236}">
                <a16:creationId xmlns:a16="http://schemas.microsoft.com/office/drawing/2014/main" id="{78869875-4E89-0C35-35E8-A38048310397}"/>
              </a:ext>
            </a:extLst>
          </p:cNvPr>
          <p:cNvPicPr>
            <a:picLocks noChangeAspect="1"/>
          </p:cNvPicPr>
          <p:nvPr/>
        </p:nvPicPr>
        <p:blipFill>
          <a:blip r:embed="rId4"/>
          <a:stretch>
            <a:fillRect/>
          </a:stretch>
        </p:blipFill>
        <p:spPr>
          <a:xfrm>
            <a:off x="4761646" y="3102505"/>
            <a:ext cx="981075" cy="1000125"/>
          </a:xfrm>
          <a:prstGeom prst="rect">
            <a:avLst/>
          </a:prstGeom>
        </p:spPr>
      </p:pic>
      <p:pic>
        <p:nvPicPr>
          <p:cNvPr id="7" name="Picture 6">
            <a:extLst>
              <a:ext uri="{FF2B5EF4-FFF2-40B4-BE49-F238E27FC236}">
                <a16:creationId xmlns:a16="http://schemas.microsoft.com/office/drawing/2014/main" id="{A0EFA8AF-6756-F6E1-A66A-57FEA952F243}"/>
              </a:ext>
            </a:extLst>
          </p:cNvPr>
          <p:cNvPicPr>
            <a:picLocks noChangeAspect="1"/>
          </p:cNvPicPr>
          <p:nvPr/>
        </p:nvPicPr>
        <p:blipFill>
          <a:blip r:embed="rId5"/>
          <a:stretch>
            <a:fillRect/>
          </a:stretch>
        </p:blipFill>
        <p:spPr>
          <a:xfrm>
            <a:off x="4535422" y="973008"/>
            <a:ext cx="1440642" cy="1502328"/>
          </a:xfrm>
          <a:prstGeom prst="rect">
            <a:avLst/>
          </a:prstGeom>
        </p:spPr>
      </p:pic>
      <p:pic>
        <p:nvPicPr>
          <p:cNvPr id="14" name="Picture 13">
            <a:extLst>
              <a:ext uri="{FF2B5EF4-FFF2-40B4-BE49-F238E27FC236}">
                <a16:creationId xmlns:a16="http://schemas.microsoft.com/office/drawing/2014/main" id="{52B9A13C-93D2-2EB9-A158-C4334BB9F42E}"/>
              </a:ext>
            </a:extLst>
          </p:cNvPr>
          <p:cNvPicPr>
            <a:picLocks noChangeAspect="1"/>
          </p:cNvPicPr>
          <p:nvPr/>
        </p:nvPicPr>
        <p:blipFill>
          <a:blip r:embed="rId6"/>
          <a:stretch>
            <a:fillRect/>
          </a:stretch>
        </p:blipFill>
        <p:spPr>
          <a:xfrm>
            <a:off x="2955217" y="3100075"/>
            <a:ext cx="893143" cy="863216"/>
          </a:xfrm>
          <a:prstGeom prst="rect">
            <a:avLst/>
          </a:prstGeom>
        </p:spPr>
      </p:pic>
      <p:pic>
        <p:nvPicPr>
          <p:cNvPr id="2" name="Picture 1">
            <a:extLst>
              <a:ext uri="{FF2B5EF4-FFF2-40B4-BE49-F238E27FC236}">
                <a16:creationId xmlns:a16="http://schemas.microsoft.com/office/drawing/2014/main" id="{125C7169-7003-BED3-F90A-478F9B09F1D6}"/>
              </a:ext>
            </a:extLst>
          </p:cNvPr>
          <p:cNvPicPr>
            <a:picLocks noChangeAspect="1"/>
          </p:cNvPicPr>
          <p:nvPr/>
        </p:nvPicPr>
        <p:blipFill>
          <a:blip r:embed="rId7"/>
          <a:stretch>
            <a:fillRect/>
          </a:stretch>
        </p:blipFill>
        <p:spPr>
          <a:xfrm>
            <a:off x="316259" y="7074109"/>
            <a:ext cx="1050029" cy="925641"/>
          </a:xfrm>
          <a:prstGeom prst="rect">
            <a:avLst/>
          </a:prstGeom>
        </p:spPr>
      </p:pic>
    </p:spTree>
    <p:extLst>
      <p:ext uri="{BB962C8B-B14F-4D97-AF65-F5344CB8AC3E}">
        <p14:creationId xmlns:p14="http://schemas.microsoft.com/office/powerpoint/2010/main" val="213680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30BA80C5-3298-E5B7-DD88-7F723DF11FAC}"/>
              </a:ext>
            </a:extLst>
          </p:cNvPr>
          <p:cNvGraphicFramePr>
            <a:graphicFrameLocks noGrp="1"/>
          </p:cNvGraphicFramePr>
          <p:nvPr/>
        </p:nvGraphicFramePr>
        <p:xfrm>
          <a:off x="-4358591" y="3323606"/>
          <a:ext cx="2562225" cy="219456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2096235463"/>
                    </a:ext>
                  </a:extLst>
                </a:gridCol>
              </a:tblGrid>
              <a:tr h="190500">
                <a:tc>
                  <a:txBody>
                    <a:bodyPr/>
                    <a:lstStyle/>
                    <a:p>
                      <a:pPr algn="ctr" rtl="0" fontAlgn="base"/>
                      <a:r>
                        <a:rPr lang="fr-CA" sz="1400" b="1" i="0">
                          <a:effectLst/>
                          <a:latin typeface="Calibri"/>
                        </a:rPr>
                        <a:t>ATORVASTATIN</a:t>
                      </a:r>
                      <a:r>
                        <a:rPr lang="fr-CA" sz="1400" b="0" i="0">
                          <a:effectLst/>
                          <a:latin typeface="WordVisiCarriageReturn_MSFontService"/>
                        </a:rPr>
                        <a:t> </a:t>
                      </a:r>
                      <a:br>
                        <a:rPr lang="fr-CA" sz="1400" b="0" i="0">
                          <a:effectLst/>
                          <a:latin typeface="WordVisiCarriageReturn_MSFontService"/>
                        </a:rPr>
                      </a:br>
                      <a:r>
                        <a:rPr lang="fr-CA" sz="1400" b="1" i="0">
                          <a:effectLst/>
                          <a:latin typeface="Calibri"/>
                        </a:rPr>
                        <a:t>ROSUVASTATIN</a:t>
                      </a:r>
                      <a:r>
                        <a:rPr lang="fr-CA" sz="1400" b="0" i="0">
                          <a:effectLst/>
                          <a:latin typeface="Calibri"/>
                        </a:rPr>
                        <a:t> </a:t>
                      </a:r>
                      <a:endParaRPr lang="fr-CA" b="0" i="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06204672"/>
                  </a:ext>
                </a:extLst>
              </a:tr>
              <a:tr h="190500">
                <a:tc>
                  <a:txBody>
                    <a:bodyPr/>
                    <a:lstStyle/>
                    <a:p>
                      <a:pPr algn="ctr" rtl="0" fontAlgn="base"/>
                      <a:r>
                        <a:rPr lang="en-US" sz="1400" b="0" i="0" u="sng">
                          <a:effectLst/>
                          <a:latin typeface="Calibri"/>
                        </a:rPr>
                        <a:t>What is it for?</a:t>
                      </a:r>
                      <a:r>
                        <a:rPr lang="en-US" sz="1400" b="0" i="0">
                          <a:effectLst/>
                          <a:latin typeface="Calibri"/>
                        </a:rPr>
                        <a:t> </a:t>
                      </a:r>
                      <a:endParaRPr lang="en-US" b="0" i="0">
                        <a:effectLst/>
                        <a:latin typeface="Calibri"/>
                      </a:endParaRPr>
                    </a:p>
                    <a:p>
                      <a:pPr algn="ctr" rtl="0" fontAlgn="base"/>
                      <a:r>
                        <a:rPr lang="en-US" sz="1400" b="0" i="0">
                          <a:effectLst/>
                          <a:latin typeface="Calibri"/>
                        </a:rPr>
                        <a:t>Prevention of heart disease/ strokes </a:t>
                      </a:r>
                      <a:endParaRPr lang="en-US" b="0" i="0">
                        <a:effectLst/>
                        <a:latin typeface="Calibri"/>
                      </a:endParaRPr>
                    </a:p>
                    <a:p>
                      <a:pPr algn="ctr" rtl="0" fontAlgn="base"/>
                      <a:r>
                        <a:rPr lang="en-US" sz="1400" b="0" i="0">
                          <a:effectLst/>
                          <a:latin typeface="Calibri"/>
                        </a:rPr>
                        <a:t>“Cholesterol medication” </a:t>
                      </a:r>
                      <a:endParaRPr lang="en-US" b="0" i="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88604279"/>
                  </a:ext>
                </a:extLst>
              </a:tr>
              <a:tr h="730413">
                <a:tc>
                  <a:txBody>
                    <a:bodyPr/>
                    <a:lstStyle/>
                    <a:p>
                      <a:pPr algn="ctr" rtl="0" fontAlgn="base"/>
                      <a:r>
                        <a:rPr lang="en-US" sz="1400" b="0" i="0" u="sng">
                          <a:effectLst/>
                          <a:latin typeface="Calibri"/>
                        </a:rPr>
                        <a:t>Possible side effect?</a:t>
                      </a:r>
                      <a:r>
                        <a:rPr lang="en-US" sz="1400" b="0" i="0">
                          <a:effectLst/>
                          <a:latin typeface="Calibri"/>
                        </a:rPr>
                        <a:t> </a:t>
                      </a:r>
                      <a:endParaRPr lang="en-US" b="0" i="0">
                        <a:effectLst/>
                        <a:latin typeface="Calibri"/>
                      </a:endParaRPr>
                    </a:p>
                    <a:p>
                      <a:pPr algn="ctr" rtl="0" fontAlgn="base"/>
                      <a:r>
                        <a:rPr lang="en-US" sz="1400" b="0" i="0">
                          <a:effectLst/>
                          <a:latin typeface="Calibri"/>
                        </a:rPr>
                        <a:t>Minimal. Rare (0.2%) but severe muscle side effect possible.  </a:t>
                      </a:r>
                      <a:endParaRPr lang="en-US" b="0" i="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73038180"/>
                  </a:ext>
                </a:extLst>
              </a:tr>
            </a:tbl>
          </a:graphicData>
        </a:graphic>
      </p:graphicFrame>
      <p:sp>
        <p:nvSpPr>
          <p:cNvPr id="9" name="TextBox 23">
            <a:extLst>
              <a:ext uri="{FF2B5EF4-FFF2-40B4-BE49-F238E27FC236}">
                <a16:creationId xmlns:a16="http://schemas.microsoft.com/office/drawing/2014/main" id="{95C28A8F-22AA-E9C6-2700-0F769B998DEA}"/>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ROSUVASTATIN</a:t>
            </a:r>
            <a:endParaRPr lang="en-US"/>
          </a:p>
        </p:txBody>
      </p:sp>
      <p:sp>
        <p:nvSpPr>
          <p:cNvPr id="11" name="TextBox 2">
            <a:extLst>
              <a:ext uri="{FF2B5EF4-FFF2-40B4-BE49-F238E27FC236}">
                <a16:creationId xmlns:a16="http://schemas.microsoft.com/office/drawing/2014/main" id="{A4D062C3-B907-5589-3AF3-9347973AED6E}"/>
              </a:ext>
            </a:extLst>
          </p:cNvPr>
          <p:cNvSpPr txBox="1"/>
          <p:nvPr/>
        </p:nvSpPr>
        <p:spPr>
          <a:xfrm>
            <a:off x="419970" y="1128300"/>
            <a:ext cx="6432153" cy="68658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For: </a:t>
            </a:r>
            <a:r>
              <a:rPr lang="en-US" sz="2800" b="1">
                <a:latin typeface="Century Gothic"/>
                <a:cs typeface="Calibri"/>
              </a:rPr>
              <a:t> prevention of </a:t>
            </a:r>
            <a:r>
              <a:rPr lang="en-US" sz="2800" b="1" u="sng">
                <a:latin typeface="Century Gothic"/>
                <a:cs typeface="Calibri"/>
              </a:rPr>
              <a:t>Heart Disease</a:t>
            </a:r>
            <a:r>
              <a:rPr lang="en-US" sz="2800" b="1">
                <a:latin typeface="Century Gothic"/>
                <a:cs typeface="Calibri"/>
              </a:rPr>
              <a:t>,</a:t>
            </a:r>
            <a:endParaRPr lang="en-US" sz="2800" u="sng">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b="1">
                <a:latin typeface="Century Gothic"/>
                <a:cs typeface="Calibri"/>
              </a:rPr>
              <a:t> prevention of </a:t>
            </a:r>
            <a:r>
              <a:rPr lang="en-US" sz="2800" b="1" u="sng">
                <a:latin typeface="Century Gothic"/>
                <a:cs typeface="Calibri"/>
              </a:rPr>
              <a:t>Stroke</a:t>
            </a:r>
            <a:r>
              <a:rPr lang="en-US" sz="2800" b="1">
                <a:latin typeface="Century Gothic"/>
                <a:cs typeface="Calibri"/>
              </a:rPr>
              <a:t>, </a:t>
            </a:r>
            <a:r>
              <a:rPr lang="en-US" sz="2800" b="1" u="sng">
                <a:latin typeface="Century Gothic"/>
                <a:cs typeface="Calibri"/>
              </a:rPr>
              <a:t>Cholesterol</a:t>
            </a:r>
            <a:endParaRPr lang="en-US" sz="2800" u="sng">
              <a:latin typeface="Aptos" panose="020B0004020202020204"/>
              <a:cs typeface="Calibri"/>
            </a:endParaRPr>
          </a:p>
          <a:p>
            <a:pPr>
              <a:lnSpc>
                <a:spcPct val="200000"/>
              </a:lnSpc>
            </a:pPr>
            <a:endParaRPr lang="en-US" sz="2800" b="1">
              <a:latin typeface="Century Gothic"/>
              <a:cs typeface="Calibri"/>
            </a:endParaRPr>
          </a:p>
          <a:p>
            <a:pPr>
              <a:lnSpc>
                <a:spcPct val="200000"/>
              </a:lnSpc>
            </a:pPr>
            <a:endParaRPr lang="en-US" sz="2800">
              <a:latin typeface="Century Gothic"/>
              <a:cs typeface="Calibri"/>
            </a:endParaRPr>
          </a:p>
          <a:p>
            <a:pPr>
              <a:lnSpc>
                <a:spcPct val="200000"/>
              </a:lnSpc>
            </a:pPr>
            <a:r>
              <a:rPr lang="en-US" sz="2800">
                <a:latin typeface="Century Gothic"/>
                <a:cs typeface="Calibri"/>
              </a:rPr>
              <a:t>Possible </a:t>
            </a:r>
            <a:r>
              <a:rPr lang="en-US" sz="2800" b="1">
                <a:latin typeface="Century Gothic"/>
                <a:cs typeface="Calibri"/>
              </a:rPr>
              <a:t>side effects:</a:t>
            </a:r>
            <a:endParaRPr lang="en-US"/>
          </a:p>
          <a:p>
            <a:pPr marL="1371600" lvl="2" indent="-457200">
              <a:lnSpc>
                <a:spcPct val="200000"/>
              </a:lnSpc>
              <a:buFont typeface="Wingdings"/>
              <a:buChar char="§"/>
            </a:pPr>
            <a:r>
              <a:rPr lang="en-US" sz="2800" b="1">
                <a:latin typeface="Century Gothic"/>
                <a:cs typeface="Calibri"/>
              </a:rPr>
              <a:t>Muscle problems (rare)</a:t>
            </a:r>
            <a:endParaRPr lang="en-US"/>
          </a:p>
        </p:txBody>
      </p:sp>
      <p:pic>
        <p:nvPicPr>
          <p:cNvPr id="13" name="Picture 12">
            <a:extLst>
              <a:ext uri="{FF2B5EF4-FFF2-40B4-BE49-F238E27FC236}">
                <a16:creationId xmlns:a16="http://schemas.microsoft.com/office/drawing/2014/main" id="{1697A672-4D41-6C51-5152-D8881DF6BC47}"/>
              </a:ext>
            </a:extLst>
          </p:cNvPr>
          <p:cNvPicPr>
            <a:picLocks noChangeAspect="1"/>
          </p:cNvPicPr>
          <p:nvPr/>
        </p:nvPicPr>
        <p:blipFill>
          <a:blip r:embed="rId3"/>
          <a:stretch>
            <a:fillRect/>
          </a:stretch>
        </p:blipFill>
        <p:spPr>
          <a:xfrm>
            <a:off x="891409" y="13501"/>
            <a:ext cx="935143" cy="949126"/>
          </a:xfrm>
          <a:prstGeom prst="rect">
            <a:avLst/>
          </a:prstGeom>
        </p:spPr>
      </p:pic>
      <p:pic>
        <p:nvPicPr>
          <p:cNvPr id="31" name="Picture 30">
            <a:extLst>
              <a:ext uri="{FF2B5EF4-FFF2-40B4-BE49-F238E27FC236}">
                <a16:creationId xmlns:a16="http://schemas.microsoft.com/office/drawing/2014/main" id="{78869875-4E89-0C35-35E8-A38048310397}"/>
              </a:ext>
            </a:extLst>
          </p:cNvPr>
          <p:cNvPicPr>
            <a:picLocks noChangeAspect="1"/>
          </p:cNvPicPr>
          <p:nvPr/>
        </p:nvPicPr>
        <p:blipFill>
          <a:blip r:embed="rId4"/>
          <a:stretch>
            <a:fillRect/>
          </a:stretch>
        </p:blipFill>
        <p:spPr>
          <a:xfrm>
            <a:off x="4761646" y="3102505"/>
            <a:ext cx="981075" cy="1000125"/>
          </a:xfrm>
          <a:prstGeom prst="rect">
            <a:avLst/>
          </a:prstGeom>
        </p:spPr>
      </p:pic>
      <p:pic>
        <p:nvPicPr>
          <p:cNvPr id="7" name="Picture 6">
            <a:extLst>
              <a:ext uri="{FF2B5EF4-FFF2-40B4-BE49-F238E27FC236}">
                <a16:creationId xmlns:a16="http://schemas.microsoft.com/office/drawing/2014/main" id="{A0EFA8AF-6756-F6E1-A66A-57FEA952F243}"/>
              </a:ext>
            </a:extLst>
          </p:cNvPr>
          <p:cNvPicPr>
            <a:picLocks noChangeAspect="1"/>
          </p:cNvPicPr>
          <p:nvPr/>
        </p:nvPicPr>
        <p:blipFill>
          <a:blip r:embed="rId5"/>
          <a:stretch>
            <a:fillRect/>
          </a:stretch>
        </p:blipFill>
        <p:spPr>
          <a:xfrm>
            <a:off x="4535422" y="973008"/>
            <a:ext cx="1440642" cy="1502328"/>
          </a:xfrm>
          <a:prstGeom prst="rect">
            <a:avLst/>
          </a:prstGeom>
        </p:spPr>
      </p:pic>
      <p:pic>
        <p:nvPicPr>
          <p:cNvPr id="14" name="Picture 13">
            <a:extLst>
              <a:ext uri="{FF2B5EF4-FFF2-40B4-BE49-F238E27FC236}">
                <a16:creationId xmlns:a16="http://schemas.microsoft.com/office/drawing/2014/main" id="{52B9A13C-93D2-2EB9-A158-C4334BB9F42E}"/>
              </a:ext>
            </a:extLst>
          </p:cNvPr>
          <p:cNvPicPr>
            <a:picLocks noChangeAspect="1"/>
          </p:cNvPicPr>
          <p:nvPr/>
        </p:nvPicPr>
        <p:blipFill>
          <a:blip r:embed="rId6"/>
          <a:stretch>
            <a:fillRect/>
          </a:stretch>
        </p:blipFill>
        <p:spPr>
          <a:xfrm>
            <a:off x="2955217" y="3100075"/>
            <a:ext cx="893143" cy="863216"/>
          </a:xfrm>
          <a:prstGeom prst="rect">
            <a:avLst/>
          </a:prstGeom>
        </p:spPr>
      </p:pic>
      <p:pic>
        <p:nvPicPr>
          <p:cNvPr id="2" name="Picture 1">
            <a:extLst>
              <a:ext uri="{FF2B5EF4-FFF2-40B4-BE49-F238E27FC236}">
                <a16:creationId xmlns:a16="http://schemas.microsoft.com/office/drawing/2014/main" id="{125C7169-7003-BED3-F90A-478F9B09F1D6}"/>
              </a:ext>
            </a:extLst>
          </p:cNvPr>
          <p:cNvPicPr>
            <a:picLocks noChangeAspect="1"/>
          </p:cNvPicPr>
          <p:nvPr/>
        </p:nvPicPr>
        <p:blipFill>
          <a:blip r:embed="rId7"/>
          <a:stretch>
            <a:fillRect/>
          </a:stretch>
        </p:blipFill>
        <p:spPr>
          <a:xfrm>
            <a:off x="316259" y="7074109"/>
            <a:ext cx="1050029" cy="925641"/>
          </a:xfrm>
          <a:prstGeom prst="rect">
            <a:avLst/>
          </a:prstGeom>
        </p:spPr>
      </p:pic>
    </p:spTree>
    <p:extLst>
      <p:ext uri="{BB962C8B-B14F-4D97-AF65-F5344CB8AC3E}">
        <p14:creationId xmlns:p14="http://schemas.microsoft.com/office/powerpoint/2010/main" val="2602785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14C19E8F-1774-3B6F-0A7C-0F14C165774A}"/>
              </a:ext>
            </a:extLst>
          </p:cNvPr>
          <p:cNvGraphicFramePr>
            <a:graphicFrameLocks noGrp="1"/>
          </p:cNvGraphicFramePr>
          <p:nvPr>
            <p:extLst>
              <p:ext uri="{D42A27DB-BD31-4B8C-83A1-F6EECF244321}">
                <p14:modId xmlns:p14="http://schemas.microsoft.com/office/powerpoint/2010/main" val="4182337814"/>
              </p:ext>
            </p:extLst>
          </p:nvPr>
        </p:nvGraphicFramePr>
        <p:xfrm>
          <a:off x="-3594527" y="2382263"/>
          <a:ext cx="2562225" cy="240792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974014881"/>
                    </a:ext>
                  </a:extLst>
                </a:gridCol>
              </a:tblGrid>
              <a:tr h="190500">
                <a:tc>
                  <a:txBody>
                    <a:bodyPr/>
                    <a:lstStyle/>
                    <a:p>
                      <a:pPr algn="ctr" rtl="0" fontAlgn="base"/>
                      <a:r>
                        <a:rPr lang="fr-CA" sz="1400" b="1" i="0">
                          <a:effectLst/>
                          <a:latin typeface="Calibri" panose="020F0502020204030204" pitchFamily="34" charset="0"/>
                        </a:rPr>
                        <a:t>ASA</a:t>
                      </a:r>
                      <a:r>
                        <a:rPr lang="fr-CA" sz="1400" b="0" i="0">
                          <a:effectLst/>
                          <a:latin typeface="WordVisiCarriageReturn_MSFontService"/>
                        </a:rPr>
                        <a:t> </a:t>
                      </a:r>
                      <a:br>
                        <a:rPr lang="fr-CA" sz="1400" b="0" i="0">
                          <a:effectLst/>
                          <a:latin typeface="WordVisiCarriageReturn_MSFontService"/>
                        </a:rPr>
                      </a:br>
                      <a:r>
                        <a:rPr lang="fr-CA" sz="1400" b="1" i="0">
                          <a:effectLst/>
                          <a:latin typeface="Calibri" panose="020F0502020204030204" pitchFamily="34" charset="0"/>
                        </a:rPr>
                        <a:t>CLOPIDOGREL</a:t>
                      </a:r>
                      <a:r>
                        <a:rPr lang="fr-CA" sz="1400" b="0" i="0">
                          <a:effectLst/>
                          <a:latin typeface="WordVisiCarriageReturn_MSFontService"/>
                        </a:rPr>
                        <a:t> </a:t>
                      </a:r>
                      <a:br>
                        <a:rPr lang="fr-CA" sz="1400" b="0" i="0">
                          <a:effectLst/>
                          <a:latin typeface="WordVisiCarriageReturn_MSFontService"/>
                        </a:rPr>
                      </a:br>
                      <a:r>
                        <a:rPr lang="fr-CA" sz="1400" b="1" i="0">
                          <a:effectLst/>
                          <a:latin typeface="Calibri" panose="020F0502020204030204" pitchFamily="34" charset="0"/>
                        </a:rPr>
                        <a:t>TICAGRELOR</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0940916"/>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Prevention of heart disease/ strokes </a:t>
                      </a:r>
                      <a:endParaRPr lang="en-US" b="0" i="0">
                        <a:effectLst/>
                      </a:endParaRPr>
                    </a:p>
                    <a:p>
                      <a:pPr algn="ctr" rtl="0" fontAlgn="base"/>
                      <a:r>
                        <a:rPr lang="en-US" sz="1400" b="0" i="0">
                          <a:effectLst/>
                          <a:latin typeface="Calibri" panose="020F0502020204030204" pitchFamily="34" charset="0"/>
                        </a:rPr>
                        <a:t>“blood thinner”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04570321"/>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Bleeding (stomach, less commonly brain)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00787034"/>
                  </a:ext>
                </a:extLst>
              </a:tr>
            </a:tbl>
          </a:graphicData>
        </a:graphic>
      </p:graphicFrame>
      <p:sp>
        <p:nvSpPr>
          <p:cNvPr id="9" name="TextBox 23">
            <a:extLst>
              <a:ext uri="{FF2B5EF4-FFF2-40B4-BE49-F238E27FC236}">
                <a16:creationId xmlns:a16="http://schemas.microsoft.com/office/drawing/2014/main" id="{DE24581B-F2E9-4D29-5B53-7077175A6A93}"/>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ASA</a:t>
            </a:r>
          </a:p>
        </p:txBody>
      </p:sp>
      <p:sp>
        <p:nvSpPr>
          <p:cNvPr id="11" name="TextBox 2">
            <a:extLst>
              <a:ext uri="{FF2B5EF4-FFF2-40B4-BE49-F238E27FC236}">
                <a16:creationId xmlns:a16="http://schemas.microsoft.com/office/drawing/2014/main" id="{3F58CB88-4273-92F7-AC94-595F7C671CC6}"/>
              </a:ext>
            </a:extLst>
          </p:cNvPr>
          <p:cNvSpPr txBox="1"/>
          <p:nvPr/>
        </p:nvSpPr>
        <p:spPr>
          <a:xfrm>
            <a:off x="667477" y="1320673"/>
            <a:ext cx="6418402" cy="684931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For: </a:t>
            </a:r>
            <a:r>
              <a:rPr lang="en-US" sz="2800" b="1">
                <a:latin typeface="Century Gothic"/>
                <a:cs typeface="Calibri"/>
              </a:rPr>
              <a:t> prevention of </a:t>
            </a:r>
            <a:r>
              <a:rPr lang="en-US" sz="2800" b="1" u="sng">
                <a:latin typeface="Century Gothic"/>
                <a:cs typeface="Calibri"/>
              </a:rPr>
              <a:t>Heart Disease</a:t>
            </a:r>
            <a:r>
              <a:rPr lang="en-US" sz="2800" b="1">
                <a:latin typeface="Century Gothic"/>
                <a:cs typeface="Calibri"/>
              </a:rPr>
              <a:t>,</a:t>
            </a:r>
            <a:endParaRPr lang="en-US">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b="1">
                <a:latin typeface="Century Gothic"/>
                <a:cs typeface="Calibri"/>
              </a:rPr>
              <a:t> prevention of </a:t>
            </a:r>
            <a:r>
              <a:rPr lang="en-US" sz="2800" b="1" u="sng">
                <a:latin typeface="Century Gothic"/>
                <a:cs typeface="Calibri"/>
              </a:rPr>
              <a:t>Stroke</a:t>
            </a:r>
            <a:r>
              <a:rPr lang="en-US" sz="2800" b="1">
                <a:latin typeface="Century Gothic"/>
                <a:cs typeface="Calibri"/>
              </a:rPr>
              <a:t>, </a:t>
            </a:r>
            <a:r>
              <a:rPr lang="en-US" sz="2800" b="1" u="sng">
                <a:latin typeface="Century Gothic"/>
                <a:cs typeface="Calibri"/>
              </a:rPr>
              <a:t>Blood Thinner</a:t>
            </a:r>
            <a:endParaRPr lang="en-US"/>
          </a:p>
          <a:p>
            <a:pPr>
              <a:lnSpc>
                <a:spcPct val="200000"/>
              </a:lnSpc>
            </a:pPr>
            <a:endParaRPr lang="en-US" sz="2800" b="1">
              <a:latin typeface="Century Gothic"/>
              <a:cs typeface="Calibri"/>
            </a:endParaRPr>
          </a:p>
          <a:p>
            <a:pPr>
              <a:lnSpc>
                <a:spcPct val="200000"/>
              </a:lnSpc>
            </a:pPr>
            <a:endParaRPr lang="en-US" sz="2800">
              <a:latin typeface="Century Gothic"/>
              <a:cs typeface="Calibri"/>
            </a:endParaRPr>
          </a:p>
          <a:p>
            <a:pPr>
              <a:lnSpc>
                <a:spcPct val="200000"/>
              </a:lnSpc>
            </a:pPr>
            <a:r>
              <a:rPr lang="en-US" sz="2800">
                <a:latin typeface="Century Gothic"/>
                <a:cs typeface="Calibri"/>
              </a:rPr>
              <a:t>Possible </a:t>
            </a:r>
            <a:r>
              <a:rPr lang="en-US" sz="2800" b="1">
                <a:latin typeface="Century Gothic"/>
                <a:cs typeface="Calibri"/>
              </a:rPr>
              <a:t>side effects:</a:t>
            </a:r>
            <a:endParaRPr lang="en-US"/>
          </a:p>
          <a:p>
            <a:pPr marL="1371600" lvl="2" indent="-457200">
              <a:lnSpc>
                <a:spcPct val="200000"/>
              </a:lnSpc>
              <a:buFont typeface="Wingdings"/>
              <a:buChar char="§"/>
            </a:pPr>
            <a:r>
              <a:rPr lang="en-US" sz="2800" b="1">
                <a:latin typeface="Century Gothic"/>
                <a:cs typeface="Calibri"/>
              </a:rPr>
              <a:t>Bleeding</a:t>
            </a:r>
          </a:p>
        </p:txBody>
      </p:sp>
      <p:pic>
        <p:nvPicPr>
          <p:cNvPr id="13" name="Picture 12">
            <a:extLst>
              <a:ext uri="{FF2B5EF4-FFF2-40B4-BE49-F238E27FC236}">
                <a16:creationId xmlns:a16="http://schemas.microsoft.com/office/drawing/2014/main" id="{7A06C682-9A0C-1398-0516-DC115060F108}"/>
              </a:ext>
            </a:extLst>
          </p:cNvPr>
          <p:cNvPicPr>
            <a:picLocks noChangeAspect="1"/>
          </p:cNvPicPr>
          <p:nvPr/>
        </p:nvPicPr>
        <p:blipFill>
          <a:blip r:embed="rId3"/>
          <a:stretch>
            <a:fillRect/>
          </a:stretch>
        </p:blipFill>
        <p:spPr>
          <a:xfrm>
            <a:off x="891409" y="13501"/>
            <a:ext cx="935143" cy="949126"/>
          </a:xfrm>
          <a:prstGeom prst="rect">
            <a:avLst/>
          </a:prstGeom>
        </p:spPr>
      </p:pic>
      <p:pic>
        <p:nvPicPr>
          <p:cNvPr id="27" name="Picture 26">
            <a:extLst>
              <a:ext uri="{FF2B5EF4-FFF2-40B4-BE49-F238E27FC236}">
                <a16:creationId xmlns:a16="http://schemas.microsoft.com/office/drawing/2014/main" id="{20959580-3FBD-E802-2DEA-F8670457522E}"/>
              </a:ext>
            </a:extLst>
          </p:cNvPr>
          <p:cNvPicPr>
            <a:picLocks noChangeAspect="1"/>
          </p:cNvPicPr>
          <p:nvPr/>
        </p:nvPicPr>
        <p:blipFill>
          <a:blip r:embed="rId4"/>
          <a:stretch>
            <a:fillRect/>
          </a:stretch>
        </p:blipFill>
        <p:spPr>
          <a:xfrm>
            <a:off x="5020739" y="3209680"/>
            <a:ext cx="1123950" cy="1076325"/>
          </a:xfrm>
          <a:prstGeom prst="rect">
            <a:avLst/>
          </a:prstGeom>
        </p:spPr>
      </p:pic>
      <p:pic>
        <p:nvPicPr>
          <p:cNvPr id="10" name="Picture 9">
            <a:extLst>
              <a:ext uri="{FF2B5EF4-FFF2-40B4-BE49-F238E27FC236}">
                <a16:creationId xmlns:a16="http://schemas.microsoft.com/office/drawing/2014/main" id="{E35B0628-412F-D03F-E399-C49208187C37}"/>
              </a:ext>
            </a:extLst>
          </p:cNvPr>
          <p:cNvPicPr>
            <a:picLocks noChangeAspect="1"/>
          </p:cNvPicPr>
          <p:nvPr/>
        </p:nvPicPr>
        <p:blipFill>
          <a:blip r:embed="rId5"/>
          <a:stretch>
            <a:fillRect/>
          </a:stretch>
        </p:blipFill>
        <p:spPr>
          <a:xfrm>
            <a:off x="4676471" y="1090773"/>
            <a:ext cx="1440642" cy="1502328"/>
          </a:xfrm>
          <a:prstGeom prst="rect">
            <a:avLst/>
          </a:prstGeom>
        </p:spPr>
      </p:pic>
      <p:pic>
        <p:nvPicPr>
          <p:cNvPr id="16" name="Picture 15">
            <a:extLst>
              <a:ext uri="{FF2B5EF4-FFF2-40B4-BE49-F238E27FC236}">
                <a16:creationId xmlns:a16="http://schemas.microsoft.com/office/drawing/2014/main" id="{BF1ED2B4-5B5D-1987-3951-C3FE9514B3F5}"/>
              </a:ext>
            </a:extLst>
          </p:cNvPr>
          <p:cNvPicPr>
            <a:picLocks noChangeAspect="1"/>
          </p:cNvPicPr>
          <p:nvPr/>
        </p:nvPicPr>
        <p:blipFill>
          <a:blip r:embed="rId6"/>
          <a:stretch>
            <a:fillRect/>
          </a:stretch>
        </p:blipFill>
        <p:spPr>
          <a:xfrm>
            <a:off x="3210642" y="3315046"/>
            <a:ext cx="893143" cy="863216"/>
          </a:xfrm>
          <a:prstGeom prst="rect">
            <a:avLst/>
          </a:prstGeom>
        </p:spPr>
      </p:pic>
      <p:pic>
        <p:nvPicPr>
          <p:cNvPr id="20" name="Picture 19">
            <a:extLst>
              <a:ext uri="{FF2B5EF4-FFF2-40B4-BE49-F238E27FC236}">
                <a16:creationId xmlns:a16="http://schemas.microsoft.com/office/drawing/2014/main" id="{2F0692F8-8769-F0C3-8655-71F4532305A2}"/>
              </a:ext>
            </a:extLst>
          </p:cNvPr>
          <p:cNvPicPr>
            <a:picLocks noChangeAspect="1"/>
          </p:cNvPicPr>
          <p:nvPr/>
        </p:nvPicPr>
        <p:blipFill>
          <a:blip r:embed="rId7"/>
          <a:stretch>
            <a:fillRect/>
          </a:stretch>
        </p:blipFill>
        <p:spPr>
          <a:xfrm>
            <a:off x="839602" y="7472617"/>
            <a:ext cx="877935" cy="1000168"/>
          </a:xfrm>
          <a:prstGeom prst="rect">
            <a:avLst/>
          </a:prstGeom>
        </p:spPr>
      </p:pic>
    </p:spTree>
    <p:extLst>
      <p:ext uri="{BB962C8B-B14F-4D97-AF65-F5344CB8AC3E}">
        <p14:creationId xmlns:p14="http://schemas.microsoft.com/office/powerpoint/2010/main" val="2971780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sp>
        <p:nvSpPr>
          <p:cNvPr id="16" name="TextBox 23">
            <a:extLst>
              <a:ext uri="{FF2B5EF4-FFF2-40B4-BE49-F238E27FC236}">
                <a16:creationId xmlns:a16="http://schemas.microsoft.com/office/drawing/2014/main" id="{B2092719-A5D1-0555-85D5-47838BFA94E9}"/>
              </a:ext>
            </a:extLst>
          </p:cNvPr>
          <p:cNvSpPr txBox="1"/>
          <p:nvPr/>
        </p:nvSpPr>
        <p:spPr>
          <a:xfrm>
            <a:off x="1724925" y="238807"/>
            <a:ext cx="3864052"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2000" b="1" u="sng">
                <a:latin typeface="Century Gothic"/>
              </a:rPr>
              <a:t>Medication Summary</a:t>
            </a:r>
            <a:endParaRPr lang="en-US" sz="2000"/>
          </a:p>
        </p:txBody>
      </p:sp>
      <p:pic>
        <p:nvPicPr>
          <p:cNvPr id="26" name="Picture 25">
            <a:extLst>
              <a:ext uri="{FF2B5EF4-FFF2-40B4-BE49-F238E27FC236}">
                <a16:creationId xmlns:a16="http://schemas.microsoft.com/office/drawing/2014/main" id="{7A3542A7-0658-4DC0-1FC6-26EBD91B35CA}"/>
              </a:ext>
            </a:extLst>
          </p:cNvPr>
          <p:cNvPicPr>
            <a:picLocks noChangeAspect="1"/>
          </p:cNvPicPr>
          <p:nvPr/>
        </p:nvPicPr>
        <p:blipFill>
          <a:blip r:embed="rId3"/>
          <a:stretch>
            <a:fillRect/>
          </a:stretch>
        </p:blipFill>
        <p:spPr>
          <a:xfrm>
            <a:off x="1565177" y="-240"/>
            <a:ext cx="825140" cy="743012"/>
          </a:xfrm>
          <a:prstGeom prst="rect">
            <a:avLst/>
          </a:prstGeom>
        </p:spPr>
      </p:pic>
      <p:graphicFrame>
        <p:nvGraphicFramePr>
          <p:cNvPr id="6" name="Table 5">
            <a:extLst>
              <a:ext uri="{FF2B5EF4-FFF2-40B4-BE49-F238E27FC236}">
                <a16:creationId xmlns:a16="http://schemas.microsoft.com/office/drawing/2014/main" id="{42BC3A85-90B7-C0E9-2ECC-18E7A496D52E}"/>
              </a:ext>
            </a:extLst>
          </p:cNvPr>
          <p:cNvGraphicFramePr>
            <a:graphicFrameLocks noGrp="1"/>
          </p:cNvGraphicFramePr>
          <p:nvPr>
            <p:extLst>
              <p:ext uri="{D42A27DB-BD31-4B8C-83A1-F6EECF244321}">
                <p14:modId xmlns:p14="http://schemas.microsoft.com/office/powerpoint/2010/main" val="910171309"/>
              </p:ext>
            </p:extLst>
          </p:nvPr>
        </p:nvGraphicFramePr>
        <p:xfrm>
          <a:off x="1567542" y="1733594"/>
          <a:ext cx="4400548" cy="8054872"/>
        </p:xfrm>
        <a:graphic>
          <a:graphicData uri="http://schemas.openxmlformats.org/drawingml/2006/table">
            <a:tbl>
              <a:tblPr firstRow="1" bandRow="1">
                <a:tableStyleId>{5940675A-B579-460E-94D1-54222C63F5DA}</a:tableStyleId>
              </a:tblPr>
              <a:tblGrid>
                <a:gridCol w="2305049">
                  <a:extLst>
                    <a:ext uri="{9D8B030D-6E8A-4147-A177-3AD203B41FA5}">
                      <a16:colId xmlns:a16="http://schemas.microsoft.com/office/drawing/2014/main" val="1803598194"/>
                    </a:ext>
                  </a:extLst>
                </a:gridCol>
                <a:gridCol w="1032782">
                  <a:extLst>
                    <a:ext uri="{9D8B030D-6E8A-4147-A177-3AD203B41FA5}">
                      <a16:colId xmlns:a16="http://schemas.microsoft.com/office/drawing/2014/main" val="2793128595"/>
                    </a:ext>
                  </a:extLst>
                </a:gridCol>
                <a:gridCol w="1062717">
                  <a:extLst>
                    <a:ext uri="{9D8B030D-6E8A-4147-A177-3AD203B41FA5}">
                      <a16:colId xmlns:a16="http://schemas.microsoft.com/office/drawing/2014/main" val="3816034247"/>
                    </a:ext>
                  </a:extLst>
                </a:gridCol>
              </a:tblGrid>
              <a:tr h="349616">
                <a:tc>
                  <a:txBody>
                    <a:bodyPr/>
                    <a:lstStyle/>
                    <a:p>
                      <a:r>
                        <a:rPr lang="en-US" b="1" dirty="0">
                          <a:latin typeface="Century Gothic"/>
                        </a:rPr>
                        <a:t>Medication</a:t>
                      </a:r>
                    </a:p>
                  </a:txBody>
                  <a:tcPr/>
                </a:tc>
                <a:tc>
                  <a:txBody>
                    <a:bodyPr/>
                    <a:lstStyle/>
                    <a:p>
                      <a:r>
                        <a:rPr lang="en-US" b="1">
                          <a:latin typeface="Century Gothic"/>
                        </a:rPr>
                        <a:t>English</a:t>
                      </a:r>
                      <a:endParaRPr lang="en-US"/>
                    </a:p>
                    <a:p>
                      <a:pPr lvl="0">
                        <a:buNone/>
                      </a:pPr>
                      <a:r>
                        <a:rPr lang="en-US" b="0" dirty="0">
                          <a:latin typeface="Century Gothic"/>
                        </a:rPr>
                        <a:t>Slide #</a:t>
                      </a:r>
                    </a:p>
                  </a:txBody>
                  <a:tcPr/>
                </a:tc>
                <a:tc>
                  <a:txBody>
                    <a:bodyPr/>
                    <a:lstStyle/>
                    <a:p>
                      <a:r>
                        <a:rPr lang="en-US" b="1">
                          <a:latin typeface="Century Gothic"/>
                        </a:rPr>
                        <a:t>French</a:t>
                      </a:r>
                      <a:endParaRPr lang="en-US"/>
                    </a:p>
                    <a:p>
                      <a:pPr lvl="0">
                        <a:buNone/>
                      </a:pPr>
                      <a:r>
                        <a:rPr lang="en-US" b="0" dirty="0">
                          <a:latin typeface="Century Gothic"/>
                        </a:rPr>
                        <a:t>Slide #</a:t>
                      </a:r>
                      <a:r>
                        <a:rPr lang="en-US" b="1" dirty="0">
                          <a:latin typeface="Century Gothic"/>
                        </a:rPr>
                        <a:t> </a:t>
                      </a:r>
                    </a:p>
                  </a:txBody>
                  <a:tcPr/>
                </a:tc>
                <a:extLst>
                  <a:ext uri="{0D108BD9-81ED-4DB2-BD59-A6C34878D82A}">
                    <a16:rowId xmlns:a16="http://schemas.microsoft.com/office/drawing/2014/main" val="3433121901"/>
                  </a:ext>
                </a:extLst>
              </a:tr>
              <a:tr h="461193">
                <a:tc>
                  <a:txBody>
                    <a:bodyPr/>
                    <a:lstStyle/>
                    <a:p>
                      <a:r>
                        <a:rPr lang="en-US" sz="1200" dirty="0">
                          <a:latin typeface="Century Gothic"/>
                        </a:rPr>
                        <a:t>Metoprolol</a:t>
                      </a:r>
                    </a:p>
                    <a:p>
                      <a:pPr lvl="0">
                        <a:buNone/>
                      </a:pPr>
                      <a:r>
                        <a:rPr lang="en-US" sz="1200" b="0" i="0" u="none" strike="noStrike" noProof="0" dirty="0">
                          <a:solidFill>
                            <a:srgbClr val="000000"/>
                          </a:solidFill>
                          <a:latin typeface="Century Gothic"/>
                        </a:rPr>
                        <a:t>Bisoprolol</a:t>
                      </a:r>
                      <a:endParaRPr lang="en-US" sz="1200" dirty="0">
                        <a:latin typeface="Century Gothic"/>
                      </a:endParaRPr>
                    </a:p>
                  </a:txBody>
                  <a:tcPr/>
                </a:tc>
                <a:tc>
                  <a:txBody>
                    <a:bodyPr/>
                    <a:lstStyle/>
                    <a:p>
                      <a:r>
                        <a:rPr lang="en-US" sz="1200" dirty="0">
                          <a:latin typeface="Century Gothic"/>
                        </a:rPr>
                        <a:t>5</a:t>
                      </a:r>
                    </a:p>
                    <a:p>
                      <a:pPr lvl="0">
                        <a:buNone/>
                      </a:pPr>
                      <a:r>
                        <a:rPr lang="en-US" sz="1200" dirty="0">
                          <a:latin typeface="Century Gothic"/>
                        </a:rPr>
                        <a:t>6</a:t>
                      </a:r>
                    </a:p>
                  </a:txBody>
                  <a:tcPr/>
                </a:tc>
                <a:tc>
                  <a:txBody>
                    <a:bodyPr/>
                    <a:lstStyle/>
                    <a:p>
                      <a:r>
                        <a:rPr lang="en-US" sz="1200" dirty="0">
                          <a:latin typeface="Century Gothic"/>
                        </a:rPr>
                        <a:t>54</a:t>
                      </a:r>
                    </a:p>
                    <a:p>
                      <a:pPr lvl="0">
                        <a:buNone/>
                      </a:pPr>
                      <a:r>
                        <a:rPr lang="en-US" sz="1200" dirty="0">
                          <a:latin typeface="Century Gothic"/>
                        </a:rPr>
                        <a:t>55</a:t>
                      </a:r>
                    </a:p>
                  </a:txBody>
                  <a:tcPr/>
                </a:tc>
                <a:extLst>
                  <a:ext uri="{0D108BD9-81ED-4DB2-BD59-A6C34878D82A}">
                    <a16:rowId xmlns:a16="http://schemas.microsoft.com/office/drawing/2014/main" val="615212287"/>
                  </a:ext>
                </a:extLst>
              </a:tr>
              <a:tr h="276715">
                <a:tc>
                  <a:txBody>
                    <a:bodyPr/>
                    <a:lstStyle/>
                    <a:p>
                      <a:pPr lvl="0" algn="l">
                        <a:lnSpc>
                          <a:spcPct val="100000"/>
                        </a:lnSpc>
                        <a:spcBef>
                          <a:spcPts val="0"/>
                        </a:spcBef>
                        <a:spcAft>
                          <a:spcPts val="0"/>
                        </a:spcAft>
                        <a:buNone/>
                      </a:pPr>
                      <a:r>
                        <a:rPr lang="en-US" sz="1200" b="0" i="0" u="none" strike="noStrike" noProof="0" dirty="0">
                          <a:solidFill>
                            <a:srgbClr val="000000"/>
                          </a:solidFill>
                          <a:latin typeface="Century Gothic"/>
                        </a:rPr>
                        <a:t>Diltiazem</a:t>
                      </a:r>
                    </a:p>
                  </a:txBody>
                  <a:tcPr/>
                </a:tc>
                <a:tc>
                  <a:txBody>
                    <a:bodyPr/>
                    <a:lstStyle/>
                    <a:p>
                      <a:pPr lvl="0">
                        <a:buNone/>
                      </a:pPr>
                      <a:r>
                        <a:rPr lang="en-US" sz="1200" dirty="0">
                          <a:latin typeface="Century Gothic"/>
                        </a:rPr>
                        <a:t>7</a:t>
                      </a:r>
                    </a:p>
                  </a:txBody>
                  <a:tcPr/>
                </a:tc>
                <a:tc>
                  <a:txBody>
                    <a:bodyPr/>
                    <a:lstStyle/>
                    <a:p>
                      <a:pPr lvl="0">
                        <a:buNone/>
                      </a:pPr>
                      <a:r>
                        <a:rPr lang="en-US" sz="1200" dirty="0">
                          <a:latin typeface="Century Gothic"/>
                        </a:rPr>
                        <a:t>56</a:t>
                      </a:r>
                    </a:p>
                  </a:txBody>
                  <a:tcPr/>
                </a:tc>
                <a:extLst>
                  <a:ext uri="{0D108BD9-81ED-4DB2-BD59-A6C34878D82A}">
                    <a16:rowId xmlns:a16="http://schemas.microsoft.com/office/drawing/2014/main" val="928962840"/>
                  </a:ext>
                </a:extLst>
              </a:tr>
              <a:tr h="262211">
                <a:tc>
                  <a:txBody>
                    <a:bodyPr/>
                    <a:lstStyle/>
                    <a:p>
                      <a:pPr lvl="0">
                        <a:buNone/>
                      </a:pPr>
                      <a:r>
                        <a:rPr lang="en-US" sz="1200" b="0" i="0" u="none" strike="noStrike" noProof="0" err="1">
                          <a:solidFill>
                            <a:srgbClr val="000000"/>
                          </a:solidFill>
                          <a:latin typeface="Century Gothic"/>
                        </a:rPr>
                        <a:t>Amlodopine</a:t>
                      </a:r>
                      <a:endParaRPr lang="en-US" sz="1200">
                        <a:latin typeface="Century Gothic"/>
                      </a:endParaRPr>
                    </a:p>
                  </a:txBody>
                  <a:tcPr/>
                </a:tc>
                <a:tc>
                  <a:txBody>
                    <a:bodyPr/>
                    <a:lstStyle/>
                    <a:p>
                      <a:r>
                        <a:rPr lang="en-US" sz="1200" dirty="0">
                          <a:latin typeface="Century Gothic"/>
                        </a:rPr>
                        <a:t>8</a:t>
                      </a:r>
                    </a:p>
                  </a:txBody>
                  <a:tcPr/>
                </a:tc>
                <a:tc>
                  <a:txBody>
                    <a:bodyPr/>
                    <a:lstStyle/>
                    <a:p>
                      <a:r>
                        <a:rPr lang="en-US" sz="1200" dirty="0">
                          <a:latin typeface="Century Gothic"/>
                        </a:rPr>
                        <a:t>57</a:t>
                      </a:r>
                    </a:p>
                  </a:txBody>
                  <a:tcPr/>
                </a:tc>
                <a:extLst>
                  <a:ext uri="{0D108BD9-81ED-4DB2-BD59-A6C34878D82A}">
                    <a16:rowId xmlns:a16="http://schemas.microsoft.com/office/drawing/2014/main" val="1711841526"/>
                  </a:ext>
                </a:extLst>
              </a:tr>
              <a:tr h="611827">
                <a:tc>
                  <a:txBody>
                    <a:bodyPr/>
                    <a:lstStyle/>
                    <a:p>
                      <a:pPr lvl="0">
                        <a:buNone/>
                      </a:pPr>
                      <a:r>
                        <a:rPr lang="en-US" sz="1200" b="0" i="0" u="none" strike="noStrike" noProof="0" dirty="0">
                          <a:solidFill>
                            <a:srgbClr val="000000"/>
                          </a:solidFill>
                          <a:latin typeface="Century Gothic"/>
                        </a:rPr>
                        <a:t>Indapamide</a:t>
                      </a:r>
                    </a:p>
                    <a:p>
                      <a:pPr lvl="0">
                        <a:buNone/>
                      </a:pPr>
                      <a:r>
                        <a:rPr lang="en-US" sz="1200" b="0" i="0" u="none" strike="noStrike" noProof="0" dirty="0">
                          <a:solidFill>
                            <a:srgbClr val="000000"/>
                          </a:solidFill>
                          <a:latin typeface="Century Gothic"/>
                        </a:rPr>
                        <a:t>Hydrochlorothiazide</a:t>
                      </a:r>
                    </a:p>
                    <a:p>
                      <a:pPr lvl="0">
                        <a:buNone/>
                      </a:pPr>
                      <a:r>
                        <a:rPr lang="en-US" sz="1200" b="0" i="0" u="none" strike="noStrike" noProof="0" dirty="0">
                          <a:solidFill>
                            <a:srgbClr val="000000"/>
                          </a:solidFill>
                          <a:latin typeface="Century Gothic"/>
                        </a:rPr>
                        <a:t>Chlorthalidone</a:t>
                      </a:r>
                      <a:endParaRPr lang="en-US" sz="1200" dirty="0">
                        <a:latin typeface="Century Gothic"/>
                      </a:endParaRPr>
                    </a:p>
                  </a:txBody>
                  <a:tcPr/>
                </a:tc>
                <a:tc>
                  <a:txBody>
                    <a:bodyPr/>
                    <a:lstStyle/>
                    <a:p>
                      <a:r>
                        <a:rPr lang="en-US" sz="1200" dirty="0">
                          <a:latin typeface="Century Gothic"/>
                        </a:rPr>
                        <a:t>9</a:t>
                      </a:r>
                    </a:p>
                    <a:p>
                      <a:pPr lvl="0">
                        <a:buNone/>
                      </a:pPr>
                      <a:r>
                        <a:rPr lang="en-US" sz="1200" dirty="0">
                          <a:latin typeface="Century Gothic"/>
                        </a:rPr>
                        <a:t>10</a:t>
                      </a:r>
                    </a:p>
                    <a:p>
                      <a:pPr lvl="0">
                        <a:buNone/>
                      </a:pPr>
                      <a:r>
                        <a:rPr lang="en-US" sz="1200" dirty="0">
                          <a:latin typeface="Century Gothic"/>
                        </a:rPr>
                        <a:t>11</a:t>
                      </a:r>
                    </a:p>
                  </a:txBody>
                  <a:tcPr/>
                </a:tc>
                <a:tc>
                  <a:txBody>
                    <a:bodyPr/>
                    <a:lstStyle/>
                    <a:p>
                      <a:r>
                        <a:rPr lang="en-US" sz="1200" dirty="0">
                          <a:latin typeface="Century Gothic"/>
                        </a:rPr>
                        <a:t>58</a:t>
                      </a:r>
                    </a:p>
                    <a:p>
                      <a:pPr lvl="0">
                        <a:buNone/>
                      </a:pPr>
                      <a:r>
                        <a:rPr lang="en-US" sz="1200" dirty="0">
                          <a:latin typeface="Century Gothic"/>
                        </a:rPr>
                        <a:t>59</a:t>
                      </a:r>
                    </a:p>
                    <a:p>
                      <a:pPr lvl="0">
                        <a:buNone/>
                      </a:pPr>
                      <a:r>
                        <a:rPr lang="en-US" sz="1200" dirty="0">
                          <a:latin typeface="Century Gothic"/>
                        </a:rPr>
                        <a:t>60</a:t>
                      </a:r>
                    </a:p>
                  </a:txBody>
                  <a:tcPr/>
                </a:tc>
                <a:extLst>
                  <a:ext uri="{0D108BD9-81ED-4DB2-BD59-A6C34878D82A}">
                    <a16:rowId xmlns:a16="http://schemas.microsoft.com/office/drawing/2014/main" val="4224551666"/>
                  </a:ext>
                </a:extLst>
              </a:tr>
              <a:tr h="262211">
                <a:tc>
                  <a:txBody>
                    <a:bodyPr/>
                    <a:lstStyle/>
                    <a:p>
                      <a:pPr lvl="0">
                        <a:buNone/>
                      </a:pPr>
                      <a:r>
                        <a:rPr lang="en-US" sz="1200" b="0" i="0" u="none" strike="noStrike" noProof="0" dirty="0">
                          <a:solidFill>
                            <a:srgbClr val="000000"/>
                          </a:solidFill>
                          <a:latin typeface="Century Gothic"/>
                        </a:rPr>
                        <a:t>Spironolactone</a:t>
                      </a:r>
                      <a:endParaRPr lang="en-US" sz="1200" dirty="0">
                        <a:latin typeface="Century Gothic"/>
                      </a:endParaRPr>
                    </a:p>
                  </a:txBody>
                  <a:tcPr/>
                </a:tc>
                <a:tc>
                  <a:txBody>
                    <a:bodyPr/>
                    <a:lstStyle/>
                    <a:p>
                      <a:r>
                        <a:rPr lang="en-US" sz="1200" dirty="0">
                          <a:latin typeface="Century Gothic"/>
                        </a:rPr>
                        <a:t>12</a:t>
                      </a:r>
                    </a:p>
                  </a:txBody>
                  <a:tcPr/>
                </a:tc>
                <a:tc>
                  <a:txBody>
                    <a:bodyPr/>
                    <a:lstStyle/>
                    <a:p>
                      <a:r>
                        <a:rPr lang="en-US" sz="1200" dirty="0">
                          <a:latin typeface="Century Gothic"/>
                        </a:rPr>
                        <a:t>61</a:t>
                      </a:r>
                    </a:p>
                  </a:txBody>
                  <a:tcPr/>
                </a:tc>
                <a:extLst>
                  <a:ext uri="{0D108BD9-81ED-4DB2-BD59-A6C34878D82A}">
                    <a16:rowId xmlns:a16="http://schemas.microsoft.com/office/drawing/2014/main" val="1695705098"/>
                  </a:ext>
                </a:extLst>
              </a:tr>
              <a:tr h="437019">
                <a:tc>
                  <a:txBody>
                    <a:bodyPr/>
                    <a:lstStyle/>
                    <a:p>
                      <a:pPr lvl="0">
                        <a:buNone/>
                      </a:pPr>
                      <a:r>
                        <a:rPr lang="en-US" sz="1200" b="0" i="0" u="none" strike="noStrike" noProof="0" dirty="0">
                          <a:solidFill>
                            <a:srgbClr val="000000"/>
                          </a:solidFill>
                          <a:latin typeface="Century Gothic"/>
                        </a:rPr>
                        <a:t>Ramipril</a:t>
                      </a:r>
                    </a:p>
                    <a:p>
                      <a:pPr lvl="0">
                        <a:buNone/>
                      </a:pPr>
                      <a:r>
                        <a:rPr lang="en-US" sz="1200" b="0" i="0" u="none" strike="noStrike" noProof="0" dirty="0">
                          <a:solidFill>
                            <a:srgbClr val="000000"/>
                          </a:solidFill>
                          <a:latin typeface="Century Gothic"/>
                        </a:rPr>
                        <a:t>Perindopril</a:t>
                      </a:r>
                      <a:endParaRPr lang="en-US" sz="1200" dirty="0">
                        <a:latin typeface="Century Gothic"/>
                      </a:endParaRPr>
                    </a:p>
                  </a:txBody>
                  <a:tcPr/>
                </a:tc>
                <a:tc>
                  <a:txBody>
                    <a:bodyPr/>
                    <a:lstStyle/>
                    <a:p>
                      <a:r>
                        <a:rPr lang="en-US" sz="1200" dirty="0">
                          <a:latin typeface="Century Gothic"/>
                        </a:rPr>
                        <a:t>13</a:t>
                      </a:r>
                    </a:p>
                    <a:p>
                      <a:pPr lvl="0">
                        <a:buNone/>
                      </a:pPr>
                      <a:r>
                        <a:rPr lang="en-US" sz="1200" dirty="0">
                          <a:latin typeface="Century Gothic"/>
                        </a:rPr>
                        <a:t>14</a:t>
                      </a:r>
                    </a:p>
                  </a:txBody>
                  <a:tcPr/>
                </a:tc>
                <a:tc>
                  <a:txBody>
                    <a:bodyPr/>
                    <a:lstStyle/>
                    <a:p>
                      <a:r>
                        <a:rPr lang="en-US" sz="1200" dirty="0">
                          <a:latin typeface="Century Gothic"/>
                        </a:rPr>
                        <a:t>62</a:t>
                      </a:r>
                    </a:p>
                    <a:p>
                      <a:pPr lvl="0">
                        <a:buNone/>
                      </a:pPr>
                      <a:r>
                        <a:rPr lang="en-US" sz="1200" dirty="0">
                          <a:latin typeface="Century Gothic"/>
                        </a:rPr>
                        <a:t>63</a:t>
                      </a:r>
                    </a:p>
                  </a:txBody>
                  <a:tcPr/>
                </a:tc>
                <a:extLst>
                  <a:ext uri="{0D108BD9-81ED-4DB2-BD59-A6C34878D82A}">
                    <a16:rowId xmlns:a16="http://schemas.microsoft.com/office/drawing/2014/main" val="999447440"/>
                  </a:ext>
                </a:extLst>
              </a:tr>
              <a:tr h="262211">
                <a:tc>
                  <a:txBody>
                    <a:bodyPr/>
                    <a:lstStyle/>
                    <a:p>
                      <a:pPr lvl="0">
                        <a:buNone/>
                      </a:pPr>
                      <a:r>
                        <a:rPr lang="en-US" sz="1200" b="0" i="0" u="none" strike="noStrike" noProof="0" dirty="0">
                          <a:solidFill>
                            <a:srgbClr val="000000"/>
                          </a:solidFill>
                          <a:latin typeface="Century Gothic"/>
                        </a:rPr>
                        <a:t>Candesartan</a:t>
                      </a:r>
                      <a:endParaRPr lang="en-US" sz="1200" dirty="0">
                        <a:latin typeface="Century Gothic"/>
                      </a:endParaRPr>
                    </a:p>
                  </a:txBody>
                  <a:tcPr/>
                </a:tc>
                <a:tc>
                  <a:txBody>
                    <a:bodyPr/>
                    <a:lstStyle/>
                    <a:p>
                      <a:r>
                        <a:rPr lang="en-US" sz="1200" dirty="0">
                          <a:latin typeface="Century Gothic"/>
                        </a:rPr>
                        <a:t>15</a:t>
                      </a:r>
                    </a:p>
                  </a:txBody>
                  <a:tcPr/>
                </a:tc>
                <a:tc>
                  <a:txBody>
                    <a:bodyPr/>
                    <a:lstStyle/>
                    <a:p>
                      <a:r>
                        <a:rPr lang="en-US" sz="1200" dirty="0">
                          <a:latin typeface="Century Gothic"/>
                        </a:rPr>
                        <a:t>64</a:t>
                      </a:r>
                    </a:p>
                  </a:txBody>
                  <a:tcPr/>
                </a:tc>
                <a:extLst>
                  <a:ext uri="{0D108BD9-81ED-4DB2-BD59-A6C34878D82A}">
                    <a16:rowId xmlns:a16="http://schemas.microsoft.com/office/drawing/2014/main" val="3316841336"/>
                  </a:ext>
                </a:extLst>
              </a:tr>
              <a:tr h="262211">
                <a:tc>
                  <a:txBody>
                    <a:bodyPr/>
                    <a:lstStyle/>
                    <a:p>
                      <a:pPr lvl="0">
                        <a:buNone/>
                      </a:pPr>
                      <a:r>
                        <a:rPr lang="en-US" sz="1200" b="0" i="0" u="none" strike="noStrike" noProof="0" dirty="0">
                          <a:solidFill>
                            <a:srgbClr val="000000"/>
                          </a:solidFill>
                          <a:latin typeface="Century Gothic"/>
                        </a:rPr>
                        <a:t>Digoxin</a:t>
                      </a:r>
                      <a:endParaRPr lang="en-US" sz="1200" dirty="0">
                        <a:latin typeface="Century Gothic"/>
                      </a:endParaRPr>
                    </a:p>
                  </a:txBody>
                  <a:tcPr/>
                </a:tc>
                <a:tc>
                  <a:txBody>
                    <a:bodyPr/>
                    <a:lstStyle/>
                    <a:p>
                      <a:r>
                        <a:rPr lang="en-US" sz="1200" dirty="0">
                          <a:latin typeface="Century Gothic"/>
                        </a:rPr>
                        <a:t>16</a:t>
                      </a:r>
                    </a:p>
                  </a:txBody>
                  <a:tcPr/>
                </a:tc>
                <a:tc>
                  <a:txBody>
                    <a:bodyPr/>
                    <a:lstStyle/>
                    <a:p>
                      <a:r>
                        <a:rPr lang="en-US" sz="1200" dirty="0">
                          <a:latin typeface="Century Gothic"/>
                        </a:rPr>
                        <a:t>65</a:t>
                      </a:r>
                      <a:endParaRPr lang="en-US" dirty="0"/>
                    </a:p>
                  </a:txBody>
                  <a:tcPr/>
                </a:tc>
                <a:extLst>
                  <a:ext uri="{0D108BD9-81ED-4DB2-BD59-A6C34878D82A}">
                    <a16:rowId xmlns:a16="http://schemas.microsoft.com/office/drawing/2014/main" val="1656366185"/>
                  </a:ext>
                </a:extLst>
              </a:tr>
              <a:tr h="437019">
                <a:tc>
                  <a:txBody>
                    <a:bodyPr/>
                    <a:lstStyle/>
                    <a:p>
                      <a:pPr lvl="0">
                        <a:buNone/>
                      </a:pPr>
                      <a:r>
                        <a:rPr lang="en-US" sz="1200" b="0" i="0" u="none" strike="noStrike" noProof="0" dirty="0">
                          <a:solidFill>
                            <a:srgbClr val="000000"/>
                          </a:solidFill>
                          <a:latin typeface="Century Gothic"/>
                        </a:rPr>
                        <a:t>Atorvastatin</a:t>
                      </a:r>
                    </a:p>
                    <a:p>
                      <a:pPr lvl="0">
                        <a:buNone/>
                      </a:pPr>
                      <a:r>
                        <a:rPr lang="en-US" sz="1200" b="0" i="0" u="none" strike="noStrike" noProof="0" dirty="0">
                          <a:solidFill>
                            <a:srgbClr val="000000"/>
                          </a:solidFill>
                          <a:latin typeface="Century Gothic"/>
                        </a:rPr>
                        <a:t>Rosuvastatin</a:t>
                      </a:r>
                      <a:endParaRPr lang="en-US" sz="1200" dirty="0">
                        <a:latin typeface="Century Gothic"/>
                      </a:endParaRPr>
                    </a:p>
                  </a:txBody>
                  <a:tcPr/>
                </a:tc>
                <a:tc>
                  <a:txBody>
                    <a:bodyPr/>
                    <a:lstStyle/>
                    <a:p>
                      <a:pPr lvl="0">
                        <a:buNone/>
                      </a:pPr>
                      <a:r>
                        <a:rPr lang="en-US" sz="1200" dirty="0">
                          <a:latin typeface="Century Gothic"/>
                        </a:rPr>
                        <a:t>17</a:t>
                      </a:r>
                    </a:p>
                    <a:p>
                      <a:pPr lvl="0">
                        <a:buNone/>
                      </a:pPr>
                      <a:r>
                        <a:rPr lang="en-US" sz="1200" dirty="0">
                          <a:latin typeface="Century Gothic"/>
                        </a:rPr>
                        <a:t>18</a:t>
                      </a:r>
                    </a:p>
                  </a:txBody>
                  <a:tcPr/>
                </a:tc>
                <a:tc>
                  <a:txBody>
                    <a:bodyPr/>
                    <a:lstStyle/>
                    <a:p>
                      <a:pPr lvl="0">
                        <a:buNone/>
                      </a:pPr>
                      <a:r>
                        <a:rPr lang="en-US" sz="1200" dirty="0">
                          <a:latin typeface="Century Gothic"/>
                        </a:rPr>
                        <a:t>66</a:t>
                      </a:r>
                    </a:p>
                    <a:p>
                      <a:pPr lvl="0">
                        <a:buNone/>
                      </a:pPr>
                      <a:r>
                        <a:rPr lang="en-US" sz="1200" dirty="0">
                          <a:latin typeface="Century Gothic"/>
                        </a:rPr>
                        <a:t>67</a:t>
                      </a:r>
                    </a:p>
                  </a:txBody>
                  <a:tcPr/>
                </a:tc>
                <a:extLst>
                  <a:ext uri="{0D108BD9-81ED-4DB2-BD59-A6C34878D82A}">
                    <a16:rowId xmlns:a16="http://schemas.microsoft.com/office/drawing/2014/main" val="2328476789"/>
                  </a:ext>
                </a:extLst>
              </a:tr>
              <a:tr h="611827">
                <a:tc>
                  <a:txBody>
                    <a:bodyPr/>
                    <a:lstStyle/>
                    <a:p>
                      <a:pPr lvl="0">
                        <a:buNone/>
                      </a:pPr>
                      <a:r>
                        <a:rPr lang="en-US" sz="1200" b="0" i="0" u="none" strike="noStrike" noProof="0" dirty="0">
                          <a:solidFill>
                            <a:srgbClr val="000000"/>
                          </a:solidFill>
                          <a:latin typeface="Century Gothic"/>
                        </a:rPr>
                        <a:t>Asa</a:t>
                      </a:r>
                    </a:p>
                    <a:p>
                      <a:pPr lvl="0">
                        <a:buNone/>
                      </a:pPr>
                      <a:r>
                        <a:rPr lang="en-US" sz="1200" b="0" i="0" u="none" strike="noStrike" noProof="0" dirty="0">
                          <a:solidFill>
                            <a:srgbClr val="000000"/>
                          </a:solidFill>
                          <a:latin typeface="Century Gothic"/>
                        </a:rPr>
                        <a:t>Clopidogrel</a:t>
                      </a:r>
                    </a:p>
                    <a:p>
                      <a:pPr lvl="0">
                        <a:buNone/>
                      </a:pPr>
                      <a:r>
                        <a:rPr lang="en-US" sz="1200" b="0" i="0" u="none" strike="noStrike" noProof="0" dirty="0">
                          <a:solidFill>
                            <a:srgbClr val="000000"/>
                          </a:solidFill>
                          <a:latin typeface="Century Gothic"/>
                        </a:rPr>
                        <a:t>Ticagrelor</a:t>
                      </a:r>
                      <a:endParaRPr lang="en-US" sz="1200" dirty="0">
                        <a:latin typeface="Century Gothic"/>
                      </a:endParaRPr>
                    </a:p>
                  </a:txBody>
                  <a:tcPr/>
                </a:tc>
                <a:tc>
                  <a:txBody>
                    <a:bodyPr/>
                    <a:lstStyle/>
                    <a:p>
                      <a:pPr lvl="0">
                        <a:buNone/>
                      </a:pPr>
                      <a:r>
                        <a:rPr lang="en-US" sz="1200" dirty="0">
                          <a:latin typeface="Century Gothic"/>
                        </a:rPr>
                        <a:t>19</a:t>
                      </a:r>
                    </a:p>
                    <a:p>
                      <a:pPr lvl="0">
                        <a:buNone/>
                      </a:pPr>
                      <a:r>
                        <a:rPr lang="en-US" sz="1200" dirty="0">
                          <a:latin typeface="Century Gothic"/>
                        </a:rPr>
                        <a:t>20</a:t>
                      </a:r>
                    </a:p>
                    <a:p>
                      <a:pPr lvl="0">
                        <a:buNone/>
                      </a:pPr>
                      <a:r>
                        <a:rPr lang="en-US" sz="1200" dirty="0">
                          <a:latin typeface="Century Gothic"/>
                        </a:rPr>
                        <a:t>21</a:t>
                      </a:r>
                    </a:p>
                  </a:txBody>
                  <a:tcPr/>
                </a:tc>
                <a:tc>
                  <a:txBody>
                    <a:bodyPr/>
                    <a:lstStyle/>
                    <a:p>
                      <a:pPr lvl="0">
                        <a:buNone/>
                      </a:pPr>
                      <a:r>
                        <a:rPr lang="en-US" sz="1200" dirty="0">
                          <a:latin typeface="Century Gothic"/>
                        </a:rPr>
                        <a:t>68</a:t>
                      </a:r>
                    </a:p>
                    <a:p>
                      <a:pPr lvl="0">
                        <a:buNone/>
                      </a:pPr>
                      <a:r>
                        <a:rPr lang="en-US" sz="1200" dirty="0">
                          <a:latin typeface="Century Gothic"/>
                        </a:rPr>
                        <a:t>69</a:t>
                      </a:r>
                    </a:p>
                    <a:p>
                      <a:pPr lvl="0">
                        <a:buNone/>
                      </a:pPr>
                      <a:r>
                        <a:rPr lang="en-US" sz="1200" dirty="0">
                          <a:latin typeface="Century Gothic"/>
                        </a:rPr>
                        <a:t>70</a:t>
                      </a:r>
                    </a:p>
                  </a:txBody>
                  <a:tcPr/>
                </a:tc>
                <a:extLst>
                  <a:ext uri="{0D108BD9-81ED-4DB2-BD59-A6C34878D82A}">
                    <a16:rowId xmlns:a16="http://schemas.microsoft.com/office/drawing/2014/main" val="19623968"/>
                  </a:ext>
                </a:extLst>
              </a:tr>
              <a:tr h="611827">
                <a:tc>
                  <a:txBody>
                    <a:bodyPr/>
                    <a:lstStyle/>
                    <a:p>
                      <a:pPr lvl="0">
                        <a:buNone/>
                      </a:pPr>
                      <a:r>
                        <a:rPr lang="en-US" sz="1200" dirty="0">
                          <a:latin typeface="Century Gothic"/>
                        </a:rPr>
                        <a:t>Apixaban</a:t>
                      </a:r>
                    </a:p>
                    <a:p>
                      <a:pPr lvl="0">
                        <a:buNone/>
                      </a:pPr>
                      <a:r>
                        <a:rPr lang="en-US" sz="1200" dirty="0">
                          <a:latin typeface="Century Gothic"/>
                        </a:rPr>
                        <a:t>Dabigatran</a:t>
                      </a:r>
                    </a:p>
                    <a:p>
                      <a:pPr lvl="0">
                        <a:buNone/>
                      </a:pPr>
                      <a:r>
                        <a:rPr lang="en-US" sz="1200" dirty="0">
                          <a:latin typeface="Century Gothic"/>
                        </a:rPr>
                        <a:t>Rivaroxaban</a:t>
                      </a:r>
                    </a:p>
                  </a:txBody>
                  <a:tcPr/>
                </a:tc>
                <a:tc>
                  <a:txBody>
                    <a:bodyPr/>
                    <a:lstStyle/>
                    <a:p>
                      <a:pPr lvl="0">
                        <a:buNone/>
                      </a:pPr>
                      <a:r>
                        <a:rPr lang="en-US" sz="1200" dirty="0">
                          <a:latin typeface="Century Gothic"/>
                        </a:rPr>
                        <a:t>22</a:t>
                      </a:r>
                    </a:p>
                    <a:p>
                      <a:pPr lvl="0">
                        <a:buNone/>
                      </a:pPr>
                      <a:r>
                        <a:rPr lang="en-US" sz="1200" dirty="0">
                          <a:latin typeface="Century Gothic"/>
                        </a:rPr>
                        <a:t>23</a:t>
                      </a:r>
                    </a:p>
                    <a:p>
                      <a:pPr lvl="0">
                        <a:buNone/>
                      </a:pPr>
                      <a:r>
                        <a:rPr lang="en-US" sz="1200" dirty="0">
                          <a:latin typeface="Century Gothic"/>
                        </a:rPr>
                        <a:t>24</a:t>
                      </a:r>
                    </a:p>
                  </a:txBody>
                  <a:tcPr/>
                </a:tc>
                <a:tc>
                  <a:txBody>
                    <a:bodyPr/>
                    <a:lstStyle/>
                    <a:p>
                      <a:pPr lvl="0">
                        <a:buNone/>
                      </a:pPr>
                      <a:r>
                        <a:rPr lang="en-US" sz="1200" dirty="0">
                          <a:latin typeface="Century Gothic"/>
                        </a:rPr>
                        <a:t>71</a:t>
                      </a:r>
                    </a:p>
                    <a:p>
                      <a:pPr lvl="0">
                        <a:buNone/>
                      </a:pPr>
                      <a:r>
                        <a:rPr lang="en-US" sz="1200" dirty="0">
                          <a:latin typeface="Century Gothic"/>
                        </a:rPr>
                        <a:t>72</a:t>
                      </a:r>
                    </a:p>
                    <a:p>
                      <a:pPr lvl="0">
                        <a:buNone/>
                      </a:pPr>
                      <a:r>
                        <a:rPr lang="en-US" sz="1200" dirty="0">
                          <a:latin typeface="Century Gothic"/>
                        </a:rPr>
                        <a:t>73</a:t>
                      </a:r>
                    </a:p>
                  </a:txBody>
                  <a:tcPr/>
                </a:tc>
                <a:extLst>
                  <a:ext uri="{0D108BD9-81ED-4DB2-BD59-A6C34878D82A}">
                    <a16:rowId xmlns:a16="http://schemas.microsoft.com/office/drawing/2014/main" val="2783534916"/>
                  </a:ext>
                </a:extLst>
              </a:tr>
              <a:tr h="262211">
                <a:tc>
                  <a:txBody>
                    <a:bodyPr/>
                    <a:lstStyle/>
                    <a:p>
                      <a:pPr lvl="0">
                        <a:buNone/>
                      </a:pPr>
                      <a:r>
                        <a:rPr lang="en-US" sz="1200" dirty="0">
                          <a:latin typeface="Century Gothic"/>
                        </a:rPr>
                        <a:t>Metformin</a:t>
                      </a:r>
                    </a:p>
                  </a:txBody>
                  <a:tcPr/>
                </a:tc>
                <a:tc>
                  <a:txBody>
                    <a:bodyPr/>
                    <a:lstStyle/>
                    <a:p>
                      <a:pPr lvl="0">
                        <a:buNone/>
                      </a:pPr>
                      <a:r>
                        <a:rPr lang="en-US" sz="1200" dirty="0">
                          <a:latin typeface="Century Gothic"/>
                        </a:rPr>
                        <a:t>25</a:t>
                      </a:r>
                    </a:p>
                  </a:txBody>
                  <a:tcPr/>
                </a:tc>
                <a:tc>
                  <a:txBody>
                    <a:bodyPr/>
                    <a:lstStyle/>
                    <a:p>
                      <a:pPr lvl="0">
                        <a:buNone/>
                      </a:pPr>
                      <a:r>
                        <a:rPr lang="en-US" sz="1200" dirty="0">
                          <a:latin typeface="Century Gothic"/>
                        </a:rPr>
                        <a:t>74</a:t>
                      </a:r>
                    </a:p>
                  </a:txBody>
                  <a:tcPr/>
                </a:tc>
                <a:extLst>
                  <a:ext uri="{0D108BD9-81ED-4DB2-BD59-A6C34878D82A}">
                    <a16:rowId xmlns:a16="http://schemas.microsoft.com/office/drawing/2014/main" val="1648719440"/>
                  </a:ext>
                </a:extLst>
              </a:tr>
              <a:tr h="262211">
                <a:tc>
                  <a:txBody>
                    <a:bodyPr/>
                    <a:lstStyle/>
                    <a:p>
                      <a:pPr lvl="0">
                        <a:buNone/>
                      </a:pPr>
                      <a:r>
                        <a:rPr lang="en-US" sz="1200" dirty="0">
                          <a:latin typeface="Century Gothic"/>
                        </a:rPr>
                        <a:t>Gliclazide</a:t>
                      </a:r>
                    </a:p>
                  </a:txBody>
                  <a:tcPr/>
                </a:tc>
                <a:tc>
                  <a:txBody>
                    <a:bodyPr/>
                    <a:lstStyle/>
                    <a:p>
                      <a:pPr lvl="0">
                        <a:buNone/>
                      </a:pPr>
                      <a:r>
                        <a:rPr lang="en-US" sz="1200" dirty="0">
                          <a:latin typeface="Century Gothic"/>
                        </a:rPr>
                        <a:t>26</a:t>
                      </a:r>
                    </a:p>
                  </a:txBody>
                  <a:tcPr/>
                </a:tc>
                <a:tc>
                  <a:txBody>
                    <a:bodyPr/>
                    <a:lstStyle/>
                    <a:p>
                      <a:pPr lvl="0">
                        <a:buNone/>
                      </a:pPr>
                      <a:r>
                        <a:rPr lang="en-US" sz="1200" dirty="0">
                          <a:latin typeface="Century Gothic"/>
                        </a:rPr>
                        <a:t>75</a:t>
                      </a:r>
                      <a:endParaRPr lang="en-US" dirty="0"/>
                    </a:p>
                  </a:txBody>
                  <a:tcPr/>
                </a:tc>
                <a:extLst>
                  <a:ext uri="{0D108BD9-81ED-4DB2-BD59-A6C34878D82A}">
                    <a16:rowId xmlns:a16="http://schemas.microsoft.com/office/drawing/2014/main" val="1832471186"/>
                  </a:ext>
                </a:extLst>
              </a:tr>
              <a:tr h="437019">
                <a:tc>
                  <a:txBody>
                    <a:bodyPr/>
                    <a:lstStyle/>
                    <a:p>
                      <a:pPr lvl="0">
                        <a:buNone/>
                      </a:pPr>
                      <a:r>
                        <a:rPr lang="en-US" sz="1200" dirty="0">
                          <a:latin typeface="Century Gothic"/>
                        </a:rPr>
                        <a:t>Sitagliptin</a:t>
                      </a:r>
                    </a:p>
                    <a:p>
                      <a:pPr lvl="0">
                        <a:buNone/>
                      </a:pPr>
                      <a:r>
                        <a:rPr lang="en-US" sz="1200" err="1">
                          <a:latin typeface="Century Gothic"/>
                        </a:rPr>
                        <a:t>Lingliptin</a:t>
                      </a:r>
                      <a:endParaRPr lang="en-US" sz="1200">
                        <a:latin typeface="Century Gothic"/>
                      </a:endParaRPr>
                    </a:p>
                  </a:txBody>
                  <a:tcPr/>
                </a:tc>
                <a:tc>
                  <a:txBody>
                    <a:bodyPr/>
                    <a:lstStyle/>
                    <a:p>
                      <a:pPr lvl="0">
                        <a:buNone/>
                      </a:pPr>
                      <a:r>
                        <a:rPr lang="en-US" sz="1200" dirty="0">
                          <a:latin typeface="Century Gothic"/>
                        </a:rPr>
                        <a:t>27</a:t>
                      </a:r>
                    </a:p>
                    <a:p>
                      <a:pPr lvl="0">
                        <a:buNone/>
                      </a:pPr>
                      <a:r>
                        <a:rPr lang="en-US" sz="1200" dirty="0">
                          <a:latin typeface="Century Gothic"/>
                        </a:rPr>
                        <a:t>28</a:t>
                      </a:r>
                    </a:p>
                  </a:txBody>
                  <a:tcPr/>
                </a:tc>
                <a:tc>
                  <a:txBody>
                    <a:bodyPr/>
                    <a:lstStyle/>
                    <a:p>
                      <a:pPr lvl="0">
                        <a:buNone/>
                      </a:pPr>
                      <a:r>
                        <a:rPr lang="en-US" sz="1200" dirty="0">
                          <a:latin typeface="Century Gothic"/>
                        </a:rPr>
                        <a:t>76</a:t>
                      </a:r>
                      <a:endParaRPr lang="en-US" dirty="0"/>
                    </a:p>
                    <a:p>
                      <a:pPr lvl="0">
                        <a:buNone/>
                      </a:pPr>
                      <a:r>
                        <a:rPr lang="en-US" sz="1200" dirty="0">
                          <a:latin typeface="Century Gothic"/>
                        </a:rPr>
                        <a:t>77</a:t>
                      </a:r>
                    </a:p>
                  </a:txBody>
                  <a:tcPr/>
                </a:tc>
                <a:extLst>
                  <a:ext uri="{0D108BD9-81ED-4DB2-BD59-A6C34878D82A}">
                    <a16:rowId xmlns:a16="http://schemas.microsoft.com/office/drawing/2014/main" val="247921209"/>
                  </a:ext>
                </a:extLst>
              </a:tr>
              <a:tr h="320481">
                <a:tc>
                  <a:txBody>
                    <a:bodyPr/>
                    <a:lstStyle/>
                    <a:p>
                      <a:pPr lvl="0">
                        <a:buNone/>
                      </a:pPr>
                      <a:r>
                        <a:rPr lang="en-US" sz="1200" dirty="0" err="1">
                          <a:latin typeface="Century Gothic"/>
                        </a:rPr>
                        <a:t>Semaglutide</a:t>
                      </a:r>
                    </a:p>
                  </a:txBody>
                  <a:tcPr/>
                </a:tc>
                <a:tc>
                  <a:txBody>
                    <a:bodyPr/>
                    <a:lstStyle/>
                    <a:p>
                      <a:pPr lvl="0">
                        <a:buNone/>
                      </a:pPr>
                      <a:r>
                        <a:rPr lang="en-US" sz="1200" dirty="0">
                          <a:latin typeface="Century Gothic"/>
                        </a:rPr>
                        <a:t>29</a:t>
                      </a:r>
                    </a:p>
                  </a:txBody>
                  <a:tcPr/>
                </a:tc>
                <a:tc>
                  <a:txBody>
                    <a:bodyPr/>
                    <a:lstStyle/>
                    <a:p>
                      <a:pPr lvl="0">
                        <a:buNone/>
                      </a:pPr>
                      <a:r>
                        <a:rPr lang="en-US" sz="1200" dirty="0">
                          <a:latin typeface="Century Gothic"/>
                        </a:rPr>
                        <a:t>78</a:t>
                      </a:r>
                    </a:p>
                  </a:txBody>
                  <a:tcPr/>
                </a:tc>
                <a:extLst>
                  <a:ext uri="{0D108BD9-81ED-4DB2-BD59-A6C34878D82A}">
                    <a16:rowId xmlns:a16="http://schemas.microsoft.com/office/drawing/2014/main" val="2627707153"/>
                  </a:ext>
                </a:extLst>
              </a:tr>
              <a:tr h="320481">
                <a:tc>
                  <a:txBody>
                    <a:bodyPr/>
                    <a:lstStyle/>
                    <a:p>
                      <a:pPr lvl="0">
                        <a:buNone/>
                      </a:pPr>
                      <a:r>
                        <a:rPr lang="en-US" sz="1200" dirty="0">
                          <a:latin typeface="Century Gothic"/>
                        </a:rPr>
                        <a:t>Empagliflozin</a:t>
                      </a:r>
                    </a:p>
                  </a:txBody>
                  <a:tcPr/>
                </a:tc>
                <a:tc>
                  <a:txBody>
                    <a:bodyPr/>
                    <a:lstStyle/>
                    <a:p>
                      <a:pPr lvl="0">
                        <a:buNone/>
                      </a:pPr>
                      <a:r>
                        <a:rPr lang="en-US" sz="1200" dirty="0">
                          <a:latin typeface="Century Gothic"/>
                        </a:rPr>
                        <a:t>30</a:t>
                      </a:r>
                    </a:p>
                  </a:txBody>
                  <a:tcPr/>
                </a:tc>
                <a:tc>
                  <a:txBody>
                    <a:bodyPr/>
                    <a:lstStyle/>
                    <a:p>
                      <a:pPr lvl="0">
                        <a:buNone/>
                      </a:pPr>
                      <a:r>
                        <a:rPr lang="en-US" sz="1200" dirty="0">
                          <a:latin typeface="Century Gothic"/>
                        </a:rPr>
                        <a:t>79</a:t>
                      </a:r>
                      <a:endParaRPr lang="en-US" dirty="0"/>
                    </a:p>
                  </a:txBody>
                  <a:tcPr/>
                </a:tc>
                <a:extLst>
                  <a:ext uri="{0D108BD9-81ED-4DB2-BD59-A6C34878D82A}">
                    <a16:rowId xmlns:a16="http://schemas.microsoft.com/office/drawing/2014/main" val="1287020070"/>
                  </a:ext>
                </a:extLst>
              </a:tr>
              <a:tr h="320481">
                <a:tc>
                  <a:txBody>
                    <a:bodyPr/>
                    <a:lstStyle/>
                    <a:p>
                      <a:pPr lvl="0">
                        <a:buNone/>
                      </a:pPr>
                      <a:r>
                        <a:rPr lang="en-US" sz="1200" dirty="0">
                          <a:latin typeface="Century Gothic"/>
                        </a:rPr>
                        <a:t>Pantoprazole</a:t>
                      </a:r>
                    </a:p>
                  </a:txBody>
                  <a:tcPr/>
                </a:tc>
                <a:tc>
                  <a:txBody>
                    <a:bodyPr/>
                    <a:lstStyle/>
                    <a:p>
                      <a:pPr lvl="0">
                        <a:buNone/>
                      </a:pPr>
                      <a:r>
                        <a:rPr lang="en-US" sz="1200" dirty="0">
                          <a:latin typeface="Century Gothic"/>
                        </a:rPr>
                        <a:t>31</a:t>
                      </a:r>
                    </a:p>
                  </a:txBody>
                  <a:tcPr/>
                </a:tc>
                <a:tc>
                  <a:txBody>
                    <a:bodyPr/>
                    <a:lstStyle/>
                    <a:p>
                      <a:pPr lvl="0">
                        <a:buNone/>
                      </a:pPr>
                      <a:r>
                        <a:rPr lang="en-US" sz="1200" dirty="0">
                          <a:latin typeface="Century Gothic"/>
                        </a:rPr>
                        <a:t>80</a:t>
                      </a:r>
                    </a:p>
                  </a:txBody>
                  <a:tcPr/>
                </a:tc>
                <a:extLst>
                  <a:ext uri="{0D108BD9-81ED-4DB2-BD59-A6C34878D82A}">
                    <a16:rowId xmlns:a16="http://schemas.microsoft.com/office/drawing/2014/main" val="1009835995"/>
                  </a:ext>
                </a:extLst>
              </a:tr>
              <a:tr h="320481">
                <a:tc>
                  <a:txBody>
                    <a:bodyPr/>
                    <a:lstStyle/>
                    <a:p>
                      <a:pPr lvl="0">
                        <a:buNone/>
                      </a:pPr>
                      <a:r>
                        <a:rPr lang="en-US" sz="1200" dirty="0">
                          <a:latin typeface="Century Gothic"/>
                        </a:rPr>
                        <a:t>Metoclopramide</a:t>
                      </a:r>
                    </a:p>
                    <a:p>
                      <a:pPr lvl="0">
                        <a:buNone/>
                      </a:pPr>
                      <a:r>
                        <a:rPr lang="en-US" sz="1200" dirty="0">
                          <a:latin typeface="Century Gothic"/>
                        </a:rPr>
                        <a:t>Domperidone</a:t>
                      </a:r>
                    </a:p>
                  </a:txBody>
                  <a:tcPr/>
                </a:tc>
                <a:tc>
                  <a:txBody>
                    <a:bodyPr/>
                    <a:lstStyle/>
                    <a:p>
                      <a:pPr lvl="0">
                        <a:buNone/>
                      </a:pPr>
                      <a:r>
                        <a:rPr lang="en-US" sz="1200" dirty="0">
                          <a:latin typeface="Century Gothic"/>
                        </a:rPr>
                        <a:t>32</a:t>
                      </a:r>
                    </a:p>
                    <a:p>
                      <a:pPr lvl="0">
                        <a:buNone/>
                      </a:pPr>
                      <a:r>
                        <a:rPr lang="en-US" sz="1200" dirty="0">
                          <a:latin typeface="Century Gothic"/>
                        </a:rPr>
                        <a:t>33</a:t>
                      </a:r>
                    </a:p>
                  </a:txBody>
                  <a:tcPr/>
                </a:tc>
                <a:tc>
                  <a:txBody>
                    <a:bodyPr/>
                    <a:lstStyle/>
                    <a:p>
                      <a:pPr lvl="0">
                        <a:buNone/>
                      </a:pPr>
                      <a:r>
                        <a:rPr lang="en-US" sz="1200" dirty="0">
                          <a:latin typeface="Century Gothic"/>
                        </a:rPr>
                        <a:t>81</a:t>
                      </a:r>
                    </a:p>
                    <a:p>
                      <a:pPr lvl="0">
                        <a:buNone/>
                      </a:pPr>
                      <a:r>
                        <a:rPr lang="en-US" sz="1200" dirty="0">
                          <a:latin typeface="Century Gothic"/>
                        </a:rPr>
                        <a:t>82</a:t>
                      </a:r>
                    </a:p>
                  </a:txBody>
                  <a:tcPr/>
                </a:tc>
                <a:extLst>
                  <a:ext uri="{0D108BD9-81ED-4DB2-BD59-A6C34878D82A}">
                    <a16:rowId xmlns:a16="http://schemas.microsoft.com/office/drawing/2014/main" val="2669634404"/>
                  </a:ext>
                </a:extLst>
              </a:tr>
              <a:tr h="320481">
                <a:tc>
                  <a:txBody>
                    <a:bodyPr/>
                    <a:lstStyle/>
                    <a:p>
                      <a:pPr lvl="0">
                        <a:buNone/>
                      </a:pPr>
                      <a:r>
                        <a:rPr lang="en-US" sz="1200" err="1">
                          <a:latin typeface="Century Gothic"/>
                        </a:rPr>
                        <a:t>Amitryptiline</a:t>
                      </a:r>
                      <a:endParaRPr lang="en-US" sz="1200" dirty="0" err="1">
                        <a:latin typeface="Century Gothic"/>
                      </a:endParaRPr>
                    </a:p>
                  </a:txBody>
                  <a:tcPr/>
                </a:tc>
                <a:tc>
                  <a:txBody>
                    <a:bodyPr/>
                    <a:lstStyle/>
                    <a:p>
                      <a:pPr lvl="0">
                        <a:buNone/>
                      </a:pPr>
                      <a:r>
                        <a:rPr lang="en-US" sz="1200" dirty="0">
                          <a:latin typeface="Century Gothic"/>
                        </a:rPr>
                        <a:t>34</a:t>
                      </a:r>
                    </a:p>
                  </a:txBody>
                  <a:tcPr/>
                </a:tc>
                <a:tc>
                  <a:txBody>
                    <a:bodyPr/>
                    <a:lstStyle/>
                    <a:p>
                      <a:pPr lvl="0">
                        <a:buNone/>
                      </a:pPr>
                      <a:r>
                        <a:rPr lang="en-US" sz="1200" dirty="0">
                          <a:latin typeface="Century Gothic"/>
                        </a:rPr>
                        <a:t>83</a:t>
                      </a:r>
                      <a:endParaRPr lang="en-US" dirty="0"/>
                    </a:p>
                  </a:txBody>
                  <a:tcPr/>
                </a:tc>
                <a:extLst>
                  <a:ext uri="{0D108BD9-81ED-4DB2-BD59-A6C34878D82A}">
                    <a16:rowId xmlns:a16="http://schemas.microsoft.com/office/drawing/2014/main" val="1591890777"/>
                  </a:ext>
                </a:extLst>
              </a:tr>
            </a:tbl>
          </a:graphicData>
        </a:graphic>
      </p:graphicFrame>
      <p:sp>
        <p:nvSpPr>
          <p:cNvPr id="2" name="TextBox 1">
            <a:extLst>
              <a:ext uri="{FF2B5EF4-FFF2-40B4-BE49-F238E27FC236}">
                <a16:creationId xmlns:a16="http://schemas.microsoft.com/office/drawing/2014/main" id="{DC17A47C-FA46-2CEC-44EB-E18C53A1E371}"/>
              </a:ext>
            </a:extLst>
          </p:cNvPr>
          <p:cNvSpPr txBox="1"/>
          <p:nvPr/>
        </p:nvSpPr>
        <p:spPr>
          <a:xfrm>
            <a:off x="1070070" y="938017"/>
            <a:ext cx="58026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i="1" dirty="0">
                <a:solidFill>
                  <a:srgbClr val="333333"/>
                </a:solidFill>
                <a:latin typeface="Segoe UI"/>
                <a:cs typeface="Segoe UI"/>
              </a:rPr>
              <a:t>*These handouts summarize key details about the medications. </a:t>
            </a:r>
            <a:endParaRPr lang="en-US" sz="1200" b="1" i="1">
              <a:solidFill>
                <a:srgbClr val="000000"/>
              </a:solidFill>
              <a:latin typeface="Aptos" panose="020B0004020202020204"/>
              <a:cs typeface="Segoe UI"/>
            </a:endParaRPr>
          </a:p>
          <a:p>
            <a:r>
              <a:rPr lang="en-US" sz="1200" b="1" i="1" dirty="0">
                <a:solidFill>
                  <a:srgbClr val="333333"/>
                </a:solidFill>
                <a:latin typeface="Segoe UI"/>
                <a:cs typeface="Segoe UI"/>
              </a:rPr>
              <a:t>They do not encompass all indications and side effects for each medication. </a:t>
            </a:r>
            <a:endParaRPr lang="en-US" sz="1200" b="1" i="1"/>
          </a:p>
          <a:p>
            <a:r>
              <a:rPr lang="en-US" sz="1200" b="1" i="1" dirty="0">
                <a:solidFill>
                  <a:srgbClr val="333333"/>
                </a:solidFill>
                <a:latin typeface="Segoe UI"/>
                <a:cs typeface="Segoe UI"/>
              </a:rPr>
              <a:t>Information was obtained from </a:t>
            </a:r>
            <a:r>
              <a:rPr lang="en-US" sz="1200" b="1" i="1" err="1">
                <a:solidFill>
                  <a:srgbClr val="333333"/>
                </a:solidFill>
                <a:latin typeface="Segoe UI"/>
                <a:cs typeface="Segoe UI"/>
              </a:rPr>
              <a:t>UptoDate</a:t>
            </a:r>
            <a:r>
              <a:rPr lang="en-US" sz="1200" b="1" i="1" dirty="0">
                <a:solidFill>
                  <a:srgbClr val="333333"/>
                </a:solidFill>
                <a:latin typeface="Segoe UI"/>
                <a:cs typeface="Segoe UI"/>
              </a:rPr>
              <a:t>, </a:t>
            </a:r>
            <a:r>
              <a:rPr lang="en-US" sz="1200" b="1" i="1" err="1">
                <a:solidFill>
                  <a:srgbClr val="333333"/>
                </a:solidFill>
                <a:latin typeface="Segoe UI"/>
                <a:cs typeface="Segoe UI"/>
              </a:rPr>
              <a:t>Lexidrug</a:t>
            </a:r>
            <a:r>
              <a:rPr lang="en-US" sz="1200" b="1" i="1" dirty="0">
                <a:solidFill>
                  <a:srgbClr val="333333"/>
                </a:solidFill>
                <a:latin typeface="Segoe UI"/>
                <a:cs typeface="Segoe UI"/>
              </a:rPr>
              <a:t>, and RxFiles in July 2024. </a:t>
            </a:r>
            <a:endParaRPr lang="en-US" sz="1200" b="1" i="1"/>
          </a:p>
        </p:txBody>
      </p:sp>
    </p:spTree>
    <p:extLst>
      <p:ext uri="{BB962C8B-B14F-4D97-AF65-F5344CB8AC3E}">
        <p14:creationId xmlns:p14="http://schemas.microsoft.com/office/powerpoint/2010/main" val="109857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14C19E8F-1774-3B6F-0A7C-0F14C165774A}"/>
              </a:ext>
            </a:extLst>
          </p:cNvPr>
          <p:cNvGraphicFramePr>
            <a:graphicFrameLocks noGrp="1"/>
          </p:cNvGraphicFramePr>
          <p:nvPr/>
        </p:nvGraphicFramePr>
        <p:xfrm>
          <a:off x="-3594527" y="2382263"/>
          <a:ext cx="2562225" cy="240792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974014881"/>
                    </a:ext>
                  </a:extLst>
                </a:gridCol>
              </a:tblGrid>
              <a:tr h="190500">
                <a:tc>
                  <a:txBody>
                    <a:bodyPr/>
                    <a:lstStyle/>
                    <a:p>
                      <a:pPr algn="ctr" rtl="0" fontAlgn="base"/>
                      <a:r>
                        <a:rPr lang="fr-CA" sz="1400" b="1" i="0">
                          <a:effectLst/>
                          <a:latin typeface="Calibri" panose="020F0502020204030204" pitchFamily="34" charset="0"/>
                        </a:rPr>
                        <a:t>ASA</a:t>
                      </a:r>
                      <a:r>
                        <a:rPr lang="fr-CA" sz="1400" b="0" i="0">
                          <a:effectLst/>
                          <a:latin typeface="WordVisiCarriageReturn_MSFontService"/>
                        </a:rPr>
                        <a:t> </a:t>
                      </a:r>
                      <a:br>
                        <a:rPr lang="fr-CA" sz="1400" b="0" i="0">
                          <a:effectLst/>
                          <a:latin typeface="WordVisiCarriageReturn_MSFontService"/>
                        </a:rPr>
                      </a:br>
                      <a:r>
                        <a:rPr lang="fr-CA" sz="1400" b="1" i="0">
                          <a:effectLst/>
                          <a:latin typeface="Calibri" panose="020F0502020204030204" pitchFamily="34" charset="0"/>
                        </a:rPr>
                        <a:t>CLOPIDOGREL</a:t>
                      </a:r>
                      <a:r>
                        <a:rPr lang="fr-CA" sz="1400" b="0" i="0">
                          <a:effectLst/>
                          <a:latin typeface="WordVisiCarriageReturn_MSFontService"/>
                        </a:rPr>
                        <a:t> </a:t>
                      </a:r>
                      <a:br>
                        <a:rPr lang="fr-CA" sz="1400" b="0" i="0">
                          <a:effectLst/>
                          <a:latin typeface="WordVisiCarriageReturn_MSFontService"/>
                        </a:rPr>
                      </a:br>
                      <a:r>
                        <a:rPr lang="fr-CA" sz="1400" b="1" i="0">
                          <a:effectLst/>
                          <a:latin typeface="Calibri" panose="020F0502020204030204" pitchFamily="34" charset="0"/>
                        </a:rPr>
                        <a:t>TICAGRELOR</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0940916"/>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Prevention of heart disease/ strokes </a:t>
                      </a:r>
                      <a:endParaRPr lang="en-US" b="0" i="0">
                        <a:effectLst/>
                      </a:endParaRPr>
                    </a:p>
                    <a:p>
                      <a:pPr algn="ctr" rtl="0" fontAlgn="base"/>
                      <a:r>
                        <a:rPr lang="en-US" sz="1400" b="0" i="0">
                          <a:effectLst/>
                          <a:latin typeface="Calibri" panose="020F0502020204030204" pitchFamily="34" charset="0"/>
                        </a:rPr>
                        <a:t>“blood thinner”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04570321"/>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Bleeding (stomach, less commonly brain)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00787034"/>
                  </a:ext>
                </a:extLst>
              </a:tr>
            </a:tbl>
          </a:graphicData>
        </a:graphic>
      </p:graphicFrame>
      <p:sp>
        <p:nvSpPr>
          <p:cNvPr id="9" name="TextBox 23">
            <a:extLst>
              <a:ext uri="{FF2B5EF4-FFF2-40B4-BE49-F238E27FC236}">
                <a16:creationId xmlns:a16="http://schemas.microsoft.com/office/drawing/2014/main" id="{DE24581B-F2E9-4D29-5B53-7077175A6A93}"/>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CLOPIDOGREL</a:t>
            </a:r>
          </a:p>
        </p:txBody>
      </p:sp>
      <p:sp>
        <p:nvSpPr>
          <p:cNvPr id="11" name="TextBox 2">
            <a:extLst>
              <a:ext uri="{FF2B5EF4-FFF2-40B4-BE49-F238E27FC236}">
                <a16:creationId xmlns:a16="http://schemas.microsoft.com/office/drawing/2014/main" id="{3F58CB88-4273-92F7-AC94-595F7C671CC6}"/>
              </a:ext>
            </a:extLst>
          </p:cNvPr>
          <p:cNvSpPr txBox="1"/>
          <p:nvPr/>
        </p:nvSpPr>
        <p:spPr>
          <a:xfrm>
            <a:off x="667477" y="1320673"/>
            <a:ext cx="6418402" cy="684931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For: </a:t>
            </a:r>
            <a:r>
              <a:rPr lang="en-US" sz="2800" b="1">
                <a:latin typeface="Century Gothic"/>
                <a:cs typeface="Calibri"/>
              </a:rPr>
              <a:t> prevention of </a:t>
            </a:r>
            <a:r>
              <a:rPr lang="en-US" sz="2800" b="1" u="sng">
                <a:latin typeface="Century Gothic"/>
                <a:cs typeface="Calibri"/>
              </a:rPr>
              <a:t>Heart Disease</a:t>
            </a:r>
            <a:r>
              <a:rPr lang="en-US" sz="2800" b="1">
                <a:latin typeface="Century Gothic"/>
                <a:cs typeface="Calibri"/>
              </a:rPr>
              <a:t>,</a:t>
            </a:r>
            <a:endParaRPr lang="en-US">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b="1">
                <a:latin typeface="Century Gothic"/>
                <a:cs typeface="Calibri"/>
              </a:rPr>
              <a:t> prevention of </a:t>
            </a:r>
            <a:r>
              <a:rPr lang="en-US" sz="2800" b="1" u="sng">
                <a:latin typeface="Century Gothic"/>
                <a:cs typeface="Calibri"/>
              </a:rPr>
              <a:t>Stroke</a:t>
            </a:r>
            <a:r>
              <a:rPr lang="en-US" sz="2800" b="1">
                <a:latin typeface="Century Gothic"/>
                <a:cs typeface="Calibri"/>
              </a:rPr>
              <a:t>, </a:t>
            </a:r>
            <a:r>
              <a:rPr lang="en-US" sz="2800" b="1" u="sng">
                <a:latin typeface="Century Gothic"/>
                <a:cs typeface="Calibri"/>
              </a:rPr>
              <a:t>Blood Thinner</a:t>
            </a:r>
            <a:endParaRPr lang="en-US"/>
          </a:p>
          <a:p>
            <a:pPr>
              <a:lnSpc>
                <a:spcPct val="200000"/>
              </a:lnSpc>
            </a:pPr>
            <a:endParaRPr lang="en-US" sz="2800" b="1">
              <a:latin typeface="Century Gothic"/>
              <a:cs typeface="Calibri"/>
            </a:endParaRPr>
          </a:p>
          <a:p>
            <a:pPr>
              <a:lnSpc>
                <a:spcPct val="200000"/>
              </a:lnSpc>
            </a:pPr>
            <a:endParaRPr lang="en-US" sz="2800">
              <a:latin typeface="Century Gothic"/>
              <a:cs typeface="Calibri"/>
            </a:endParaRPr>
          </a:p>
          <a:p>
            <a:pPr>
              <a:lnSpc>
                <a:spcPct val="200000"/>
              </a:lnSpc>
            </a:pPr>
            <a:r>
              <a:rPr lang="en-US" sz="2800">
                <a:latin typeface="Century Gothic"/>
                <a:cs typeface="Calibri"/>
              </a:rPr>
              <a:t>Possible </a:t>
            </a:r>
            <a:r>
              <a:rPr lang="en-US" sz="2800" b="1">
                <a:latin typeface="Century Gothic"/>
                <a:cs typeface="Calibri"/>
              </a:rPr>
              <a:t>side effects:</a:t>
            </a:r>
            <a:endParaRPr lang="en-US"/>
          </a:p>
          <a:p>
            <a:pPr marL="1371600" lvl="2" indent="-457200">
              <a:lnSpc>
                <a:spcPct val="200000"/>
              </a:lnSpc>
              <a:buFont typeface="Wingdings"/>
              <a:buChar char="§"/>
            </a:pPr>
            <a:r>
              <a:rPr lang="en-US" sz="2800" b="1">
                <a:latin typeface="Century Gothic"/>
                <a:cs typeface="Calibri"/>
              </a:rPr>
              <a:t>Bleeding</a:t>
            </a:r>
          </a:p>
        </p:txBody>
      </p:sp>
      <p:pic>
        <p:nvPicPr>
          <p:cNvPr id="13" name="Picture 12">
            <a:extLst>
              <a:ext uri="{FF2B5EF4-FFF2-40B4-BE49-F238E27FC236}">
                <a16:creationId xmlns:a16="http://schemas.microsoft.com/office/drawing/2014/main" id="{7A06C682-9A0C-1398-0516-DC115060F108}"/>
              </a:ext>
            </a:extLst>
          </p:cNvPr>
          <p:cNvPicPr>
            <a:picLocks noChangeAspect="1"/>
          </p:cNvPicPr>
          <p:nvPr/>
        </p:nvPicPr>
        <p:blipFill>
          <a:blip r:embed="rId3"/>
          <a:stretch>
            <a:fillRect/>
          </a:stretch>
        </p:blipFill>
        <p:spPr>
          <a:xfrm>
            <a:off x="891409" y="13501"/>
            <a:ext cx="935143" cy="949126"/>
          </a:xfrm>
          <a:prstGeom prst="rect">
            <a:avLst/>
          </a:prstGeom>
        </p:spPr>
      </p:pic>
      <p:pic>
        <p:nvPicPr>
          <p:cNvPr id="27" name="Picture 26">
            <a:extLst>
              <a:ext uri="{FF2B5EF4-FFF2-40B4-BE49-F238E27FC236}">
                <a16:creationId xmlns:a16="http://schemas.microsoft.com/office/drawing/2014/main" id="{20959580-3FBD-E802-2DEA-F8670457522E}"/>
              </a:ext>
            </a:extLst>
          </p:cNvPr>
          <p:cNvPicPr>
            <a:picLocks noChangeAspect="1"/>
          </p:cNvPicPr>
          <p:nvPr/>
        </p:nvPicPr>
        <p:blipFill>
          <a:blip r:embed="rId4"/>
          <a:stretch>
            <a:fillRect/>
          </a:stretch>
        </p:blipFill>
        <p:spPr>
          <a:xfrm>
            <a:off x="5020739" y="3209680"/>
            <a:ext cx="1123950" cy="1076325"/>
          </a:xfrm>
          <a:prstGeom prst="rect">
            <a:avLst/>
          </a:prstGeom>
        </p:spPr>
      </p:pic>
      <p:pic>
        <p:nvPicPr>
          <p:cNvPr id="10" name="Picture 9">
            <a:extLst>
              <a:ext uri="{FF2B5EF4-FFF2-40B4-BE49-F238E27FC236}">
                <a16:creationId xmlns:a16="http://schemas.microsoft.com/office/drawing/2014/main" id="{E35B0628-412F-D03F-E399-C49208187C37}"/>
              </a:ext>
            </a:extLst>
          </p:cNvPr>
          <p:cNvPicPr>
            <a:picLocks noChangeAspect="1"/>
          </p:cNvPicPr>
          <p:nvPr/>
        </p:nvPicPr>
        <p:blipFill>
          <a:blip r:embed="rId5"/>
          <a:stretch>
            <a:fillRect/>
          </a:stretch>
        </p:blipFill>
        <p:spPr>
          <a:xfrm>
            <a:off x="4676471" y="1090773"/>
            <a:ext cx="1440642" cy="1502328"/>
          </a:xfrm>
          <a:prstGeom prst="rect">
            <a:avLst/>
          </a:prstGeom>
        </p:spPr>
      </p:pic>
      <p:pic>
        <p:nvPicPr>
          <p:cNvPr id="16" name="Picture 15">
            <a:extLst>
              <a:ext uri="{FF2B5EF4-FFF2-40B4-BE49-F238E27FC236}">
                <a16:creationId xmlns:a16="http://schemas.microsoft.com/office/drawing/2014/main" id="{BF1ED2B4-5B5D-1987-3951-C3FE9514B3F5}"/>
              </a:ext>
            </a:extLst>
          </p:cNvPr>
          <p:cNvPicPr>
            <a:picLocks noChangeAspect="1"/>
          </p:cNvPicPr>
          <p:nvPr/>
        </p:nvPicPr>
        <p:blipFill>
          <a:blip r:embed="rId6"/>
          <a:stretch>
            <a:fillRect/>
          </a:stretch>
        </p:blipFill>
        <p:spPr>
          <a:xfrm>
            <a:off x="3210642" y="3315046"/>
            <a:ext cx="893143" cy="863216"/>
          </a:xfrm>
          <a:prstGeom prst="rect">
            <a:avLst/>
          </a:prstGeom>
        </p:spPr>
      </p:pic>
      <p:pic>
        <p:nvPicPr>
          <p:cNvPr id="20" name="Picture 19">
            <a:extLst>
              <a:ext uri="{FF2B5EF4-FFF2-40B4-BE49-F238E27FC236}">
                <a16:creationId xmlns:a16="http://schemas.microsoft.com/office/drawing/2014/main" id="{2F0692F8-8769-F0C3-8655-71F4532305A2}"/>
              </a:ext>
            </a:extLst>
          </p:cNvPr>
          <p:cNvPicPr>
            <a:picLocks noChangeAspect="1"/>
          </p:cNvPicPr>
          <p:nvPr/>
        </p:nvPicPr>
        <p:blipFill>
          <a:blip r:embed="rId7"/>
          <a:stretch>
            <a:fillRect/>
          </a:stretch>
        </p:blipFill>
        <p:spPr>
          <a:xfrm>
            <a:off x="839602" y="7472617"/>
            <a:ext cx="877935" cy="1000168"/>
          </a:xfrm>
          <a:prstGeom prst="rect">
            <a:avLst/>
          </a:prstGeom>
        </p:spPr>
      </p:pic>
    </p:spTree>
    <p:extLst>
      <p:ext uri="{BB962C8B-B14F-4D97-AF65-F5344CB8AC3E}">
        <p14:creationId xmlns:p14="http://schemas.microsoft.com/office/powerpoint/2010/main" val="4134962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14C19E8F-1774-3B6F-0A7C-0F14C165774A}"/>
              </a:ext>
            </a:extLst>
          </p:cNvPr>
          <p:cNvGraphicFramePr>
            <a:graphicFrameLocks noGrp="1"/>
          </p:cNvGraphicFramePr>
          <p:nvPr/>
        </p:nvGraphicFramePr>
        <p:xfrm>
          <a:off x="-3594527" y="2382263"/>
          <a:ext cx="2562225" cy="240792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974014881"/>
                    </a:ext>
                  </a:extLst>
                </a:gridCol>
              </a:tblGrid>
              <a:tr h="190500">
                <a:tc>
                  <a:txBody>
                    <a:bodyPr/>
                    <a:lstStyle/>
                    <a:p>
                      <a:pPr algn="ctr" rtl="0" fontAlgn="base"/>
                      <a:r>
                        <a:rPr lang="fr-CA" sz="1400" b="1" i="0">
                          <a:effectLst/>
                          <a:latin typeface="Calibri" panose="020F0502020204030204" pitchFamily="34" charset="0"/>
                        </a:rPr>
                        <a:t>ASA</a:t>
                      </a:r>
                      <a:r>
                        <a:rPr lang="fr-CA" sz="1400" b="0" i="0">
                          <a:effectLst/>
                          <a:latin typeface="WordVisiCarriageReturn_MSFontService"/>
                        </a:rPr>
                        <a:t> </a:t>
                      </a:r>
                      <a:br>
                        <a:rPr lang="fr-CA" sz="1400" b="0" i="0">
                          <a:effectLst/>
                          <a:latin typeface="WordVisiCarriageReturn_MSFontService"/>
                        </a:rPr>
                      </a:br>
                      <a:r>
                        <a:rPr lang="fr-CA" sz="1400" b="1" i="0">
                          <a:effectLst/>
                          <a:latin typeface="Calibri" panose="020F0502020204030204" pitchFamily="34" charset="0"/>
                        </a:rPr>
                        <a:t>CLOPIDOGREL</a:t>
                      </a:r>
                      <a:r>
                        <a:rPr lang="fr-CA" sz="1400" b="0" i="0">
                          <a:effectLst/>
                          <a:latin typeface="WordVisiCarriageReturn_MSFontService"/>
                        </a:rPr>
                        <a:t> </a:t>
                      </a:r>
                      <a:br>
                        <a:rPr lang="fr-CA" sz="1400" b="0" i="0">
                          <a:effectLst/>
                          <a:latin typeface="WordVisiCarriageReturn_MSFontService"/>
                        </a:rPr>
                      </a:br>
                      <a:r>
                        <a:rPr lang="fr-CA" sz="1400" b="1" i="0">
                          <a:effectLst/>
                          <a:latin typeface="Calibri" panose="020F0502020204030204" pitchFamily="34" charset="0"/>
                        </a:rPr>
                        <a:t>TICAGRELOR</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0940916"/>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Prevention of heart disease/ strokes </a:t>
                      </a:r>
                      <a:endParaRPr lang="en-US" b="0" i="0">
                        <a:effectLst/>
                      </a:endParaRPr>
                    </a:p>
                    <a:p>
                      <a:pPr algn="ctr" rtl="0" fontAlgn="base"/>
                      <a:r>
                        <a:rPr lang="en-US" sz="1400" b="0" i="0">
                          <a:effectLst/>
                          <a:latin typeface="Calibri" panose="020F0502020204030204" pitchFamily="34" charset="0"/>
                        </a:rPr>
                        <a:t>“blood thinner”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04570321"/>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Bleeding (stomach, less commonly brain)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00787034"/>
                  </a:ext>
                </a:extLst>
              </a:tr>
            </a:tbl>
          </a:graphicData>
        </a:graphic>
      </p:graphicFrame>
      <p:sp>
        <p:nvSpPr>
          <p:cNvPr id="9" name="TextBox 23">
            <a:extLst>
              <a:ext uri="{FF2B5EF4-FFF2-40B4-BE49-F238E27FC236}">
                <a16:creationId xmlns:a16="http://schemas.microsoft.com/office/drawing/2014/main" id="{DE24581B-F2E9-4D29-5B53-7077175A6A93}"/>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TICAGRELOR</a:t>
            </a:r>
          </a:p>
        </p:txBody>
      </p:sp>
      <p:sp>
        <p:nvSpPr>
          <p:cNvPr id="11" name="TextBox 2">
            <a:extLst>
              <a:ext uri="{FF2B5EF4-FFF2-40B4-BE49-F238E27FC236}">
                <a16:creationId xmlns:a16="http://schemas.microsoft.com/office/drawing/2014/main" id="{3F58CB88-4273-92F7-AC94-595F7C671CC6}"/>
              </a:ext>
            </a:extLst>
          </p:cNvPr>
          <p:cNvSpPr txBox="1"/>
          <p:nvPr/>
        </p:nvSpPr>
        <p:spPr>
          <a:xfrm>
            <a:off x="667477" y="1320673"/>
            <a:ext cx="6418402" cy="684931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For: </a:t>
            </a:r>
            <a:r>
              <a:rPr lang="en-US" sz="2800" b="1">
                <a:latin typeface="Century Gothic"/>
                <a:cs typeface="Calibri"/>
              </a:rPr>
              <a:t> prevention of </a:t>
            </a:r>
            <a:r>
              <a:rPr lang="en-US" sz="2800" b="1" u="sng">
                <a:latin typeface="Century Gothic"/>
                <a:cs typeface="Calibri"/>
              </a:rPr>
              <a:t>Heart Disease</a:t>
            </a:r>
            <a:r>
              <a:rPr lang="en-US" sz="2800" b="1">
                <a:latin typeface="Century Gothic"/>
                <a:cs typeface="Calibri"/>
              </a:rPr>
              <a:t>,</a:t>
            </a:r>
            <a:endParaRPr lang="en-US">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b="1">
                <a:latin typeface="Century Gothic"/>
                <a:cs typeface="Calibri"/>
              </a:rPr>
              <a:t> prevention of </a:t>
            </a:r>
            <a:r>
              <a:rPr lang="en-US" sz="2800" b="1" u="sng">
                <a:latin typeface="Century Gothic"/>
                <a:cs typeface="Calibri"/>
              </a:rPr>
              <a:t>Stroke</a:t>
            </a:r>
            <a:r>
              <a:rPr lang="en-US" sz="2800" b="1">
                <a:latin typeface="Century Gothic"/>
                <a:cs typeface="Calibri"/>
              </a:rPr>
              <a:t>, </a:t>
            </a:r>
            <a:r>
              <a:rPr lang="en-US" sz="2800" b="1" u="sng">
                <a:latin typeface="Century Gothic"/>
                <a:cs typeface="Calibri"/>
              </a:rPr>
              <a:t>Blood Thinner</a:t>
            </a:r>
            <a:endParaRPr lang="en-US"/>
          </a:p>
          <a:p>
            <a:pPr>
              <a:lnSpc>
                <a:spcPct val="200000"/>
              </a:lnSpc>
            </a:pPr>
            <a:endParaRPr lang="en-US" sz="2800" b="1">
              <a:latin typeface="Century Gothic"/>
              <a:cs typeface="Calibri"/>
            </a:endParaRPr>
          </a:p>
          <a:p>
            <a:pPr>
              <a:lnSpc>
                <a:spcPct val="200000"/>
              </a:lnSpc>
            </a:pPr>
            <a:endParaRPr lang="en-US" sz="2800">
              <a:latin typeface="Century Gothic"/>
              <a:cs typeface="Calibri"/>
            </a:endParaRPr>
          </a:p>
          <a:p>
            <a:pPr>
              <a:lnSpc>
                <a:spcPct val="200000"/>
              </a:lnSpc>
            </a:pPr>
            <a:r>
              <a:rPr lang="en-US" sz="2800">
                <a:latin typeface="Century Gothic"/>
                <a:cs typeface="Calibri"/>
              </a:rPr>
              <a:t>Possible </a:t>
            </a:r>
            <a:r>
              <a:rPr lang="en-US" sz="2800" b="1">
                <a:latin typeface="Century Gothic"/>
                <a:cs typeface="Calibri"/>
              </a:rPr>
              <a:t>side effects:</a:t>
            </a:r>
            <a:endParaRPr lang="en-US"/>
          </a:p>
          <a:p>
            <a:pPr marL="1371600" lvl="2" indent="-457200">
              <a:lnSpc>
                <a:spcPct val="200000"/>
              </a:lnSpc>
              <a:buFont typeface="Wingdings"/>
              <a:buChar char="§"/>
            </a:pPr>
            <a:r>
              <a:rPr lang="en-US" sz="2800" b="1">
                <a:latin typeface="Century Gothic"/>
                <a:cs typeface="Calibri"/>
              </a:rPr>
              <a:t>Bleeding</a:t>
            </a:r>
          </a:p>
        </p:txBody>
      </p:sp>
      <p:pic>
        <p:nvPicPr>
          <p:cNvPr id="13" name="Picture 12">
            <a:extLst>
              <a:ext uri="{FF2B5EF4-FFF2-40B4-BE49-F238E27FC236}">
                <a16:creationId xmlns:a16="http://schemas.microsoft.com/office/drawing/2014/main" id="{7A06C682-9A0C-1398-0516-DC115060F108}"/>
              </a:ext>
            </a:extLst>
          </p:cNvPr>
          <p:cNvPicPr>
            <a:picLocks noChangeAspect="1"/>
          </p:cNvPicPr>
          <p:nvPr/>
        </p:nvPicPr>
        <p:blipFill>
          <a:blip r:embed="rId3"/>
          <a:stretch>
            <a:fillRect/>
          </a:stretch>
        </p:blipFill>
        <p:spPr>
          <a:xfrm>
            <a:off x="891409" y="13501"/>
            <a:ext cx="935143" cy="949126"/>
          </a:xfrm>
          <a:prstGeom prst="rect">
            <a:avLst/>
          </a:prstGeom>
        </p:spPr>
      </p:pic>
      <p:pic>
        <p:nvPicPr>
          <p:cNvPr id="27" name="Picture 26">
            <a:extLst>
              <a:ext uri="{FF2B5EF4-FFF2-40B4-BE49-F238E27FC236}">
                <a16:creationId xmlns:a16="http://schemas.microsoft.com/office/drawing/2014/main" id="{20959580-3FBD-E802-2DEA-F8670457522E}"/>
              </a:ext>
            </a:extLst>
          </p:cNvPr>
          <p:cNvPicPr>
            <a:picLocks noChangeAspect="1"/>
          </p:cNvPicPr>
          <p:nvPr/>
        </p:nvPicPr>
        <p:blipFill>
          <a:blip r:embed="rId4"/>
          <a:stretch>
            <a:fillRect/>
          </a:stretch>
        </p:blipFill>
        <p:spPr>
          <a:xfrm>
            <a:off x="5020739" y="3209680"/>
            <a:ext cx="1123950" cy="1076325"/>
          </a:xfrm>
          <a:prstGeom prst="rect">
            <a:avLst/>
          </a:prstGeom>
        </p:spPr>
      </p:pic>
      <p:pic>
        <p:nvPicPr>
          <p:cNvPr id="10" name="Picture 9">
            <a:extLst>
              <a:ext uri="{FF2B5EF4-FFF2-40B4-BE49-F238E27FC236}">
                <a16:creationId xmlns:a16="http://schemas.microsoft.com/office/drawing/2014/main" id="{E35B0628-412F-D03F-E399-C49208187C37}"/>
              </a:ext>
            </a:extLst>
          </p:cNvPr>
          <p:cNvPicPr>
            <a:picLocks noChangeAspect="1"/>
          </p:cNvPicPr>
          <p:nvPr/>
        </p:nvPicPr>
        <p:blipFill>
          <a:blip r:embed="rId5"/>
          <a:stretch>
            <a:fillRect/>
          </a:stretch>
        </p:blipFill>
        <p:spPr>
          <a:xfrm>
            <a:off x="4676471" y="1090773"/>
            <a:ext cx="1440642" cy="1502328"/>
          </a:xfrm>
          <a:prstGeom prst="rect">
            <a:avLst/>
          </a:prstGeom>
        </p:spPr>
      </p:pic>
      <p:pic>
        <p:nvPicPr>
          <p:cNvPr id="16" name="Picture 15">
            <a:extLst>
              <a:ext uri="{FF2B5EF4-FFF2-40B4-BE49-F238E27FC236}">
                <a16:creationId xmlns:a16="http://schemas.microsoft.com/office/drawing/2014/main" id="{BF1ED2B4-5B5D-1987-3951-C3FE9514B3F5}"/>
              </a:ext>
            </a:extLst>
          </p:cNvPr>
          <p:cNvPicPr>
            <a:picLocks noChangeAspect="1"/>
          </p:cNvPicPr>
          <p:nvPr/>
        </p:nvPicPr>
        <p:blipFill>
          <a:blip r:embed="rId6"/>
          <a:stretch>
            <a:fillRect/>
          </a:stretch>
        </p:blipFill>
        <p:spPr>
          <a:xfrm>
            <a:off x="3210642" y="3315046"/>
            <a:ext cx="893143" cy="863216"/>
          </a:xfrm>
          <a:prstGeom prst="rect">
            <a:avLst/>
          </a:prstGeom>
        </p:spPr>
      </p:pic>
      <p:pic>
        <p:nvPicPr>
          <p:cNvPr id="20" name="Picture 19">
            <a:extLst>
              <a:ext uri="{FF2B5EF4-FFF2-40B4-BE49-F238E27FC236}">
                <a16:creationId xmlns:a16="http://schemas.microsoft.com/office/drawing/2014/main" id="{2F0692F8-8769-F0C3-8655-71F4532305A2}"/>
              </a:ext>
            </a:extLst>
          </p:cNvPr>
          <p:cNvPicPr>
            <a:picLocks noChangeAspect="1"/>
          </p:cNvPicPr>
          <p:nvPr/>
        </p:nvPicPr>
        <p:blipFill>
          <a:blip r:embed="rId7"/>
          <a:stretch>
            <a:fillRect/>
          </a:stretch>
        </p:blipFill>
        <p:spPr>
          <a:xfrm>
            <a:off x="839602" y="7472617"/>
            <a:ext cx="877935" cy="1000168"/>
          </a:xfrm>
          <a:prstGeom prst="rect">
            <a:avLst/>
          </a:prstGeom>
        </p:spPr>
      </p:pic>
    </p:spTree>
    <p:extLst>
      <p:ext uri="{BB962C8B-B14F-4D97-AF65-F5344CB8AC3E}">
        <p14:creationId xmlns:p14="http://schemas.microsoft.com/office/powerpoint/2010/main" val="159560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78489D0E-2ACD-1412-3C9E-B507D7BEFC07}"/>
              </a:ext>
            </a:extLst>
          </p:cNvPr>
          <p:cNvGraphicFramePr>
            <a:graphicFrameLocks noGrp="1"/>
          </p:cNvGraphicFramePr>
          <p:nvPr>
            <p:extLst>
              <p:ext uri="{D42A27DB-BD31-4B8C-83A1-F6EECF244321}">
                <p14:modId xmlns:p14="http://schemas.microsoft.com/office/powerpoint/2010/main" val="3675642254"/>
              </p:ext>
            </p:extLst>
          </p:nvPr>
        </p:nvGraphicFramePr>
        <p:xfrm>
          <a:off x="-4231247" y="3017713"/>
          <a:ext cx="2562225" cy="283464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124291489"/>
                    </a:ext>
                  </a:extLst>
                </a:gridCol>
              </a:tblGrid>
              <a:tr h="190500">
                <a:tc>
                  <a:txBody>
                    <a:bodyPr/>
                    <a:lstStyle/>
                    <a:p>
                      <a:pPr algn="ctr" rtl="0" fontAlgn="base"/>
                      <a:r>
                        <a:rPr lang="fr-CA" sz="1400" b="1" i="0">
                          <a:effectLst/>
                          <a:latin typeface="Calibri" panose="020F0502020204030204" pitchFamily="34" charset="0"/>
                        </a:rPr>
                        <a:t>APIXABAN</a:t>
                      </a:r>
                      <a:r>
                        <a:rPr lang="fr-CA" sz="1400" b="0" i="0">
                          <a:effectLst/>
                          <a:latin typeface="WordVisiCarriageReturn_MSFontService"/>
                        </a:rPr>
                        <a:t> </a:t>
                      </a:r>
                      <a:br>
                        <a:rPr lang="fr-CA" sz="1400" b="0" i="0">
                          <a:effectLst/>
                          <a:latin typeface="WordVisiCarriageReturn_MSFontService"/>
                        </a:rPr>
                      </a:br>
                      <a:r>
                        <a:rPr lang="fr-CA" sz="1400" b="1" i="0">
                          <a:effectLst/>
                          <a:latin typeface="Calibri" panose="020F0502020204030204" pitchFamily="34" charset="0"/>
                        </a:rPr>
                        <a:t>DABIGATRAN</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RIVAROXABAN</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30947215"/>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Prevention of strokes due to heart disease. </a:t>
                      </a:r>
                      <a:endParaRPr lang="en-US" b="0" i="0">
                        <a:effectLst/>
                      </a:endParaRPr>
                    </a:p>
                    <a:p>
                      <a:pPr algn="ctr" rtl="0" fontAlgn="base"/>
                      <a:r>
                        <a:rPr lang="en-US" sz="1400" b="0" i="0">
                          <a:effectLst/>
                          <a:latin typeface="Calibri" panose="020F0502020204030204" pitchFamily="34" charset="0"/>
                        </a:rPr>
                        <a:t>Prevention of venous blood clot </a:t>
                      </a:r>
                      <a:endParaRPr lang="en-US" b="0" i="0">
                        <a:effectLst/>
                      </a:endParaRPr>
                    </a:p>
                    <a:p>
                      <a:pPr algn="ctr" rtl="0" fontAlgn="base"/>
                      <a:r>
                        <a:rPr lang="en-US" sz="1400" b="0" i="0">
                          <a:effectLst/>
                          <a:latin typeface="Calibri" panose="020F0502020204030204" pitchFamily="34" charset="0"/>
                        </a:rPr>
                        <a:t>“blood thinner”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57873856"/>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Bleeding (stomach, less commonly brain) </a:t>
                      </a:r>
                      <a:endParaRPr lang="en-US" b="0" i="0">
                        <a:effectLst/>
                      </a:endParaRPr>
                    </a:p>
                    <a:p>
                      <a:pPr algn="ctr" rtl="0" fontAlgn="base"/>
                      <a:r>
                        <a:rPr lang="en-US" sz="1400" b="0" i="0">
                          <a:effectLst/>
                          <a:latin typeface="Calibri" panose="020F0502020204030204" pitchFamily="34" charset="0"/>
                        </a:rPr>
                        <a:t>Dabigatran: stomach upset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09649869"/>
                  </a:ext>
                </a:extLst>
              </a:tr>
            </a:tbl>
          </a:graphicData>
        </a:graphic>
      </p:graphicFrame>
      <p:sp>
        <p:nvSpPr>
          <p:cNvPr id="9" name="TextBox 23">
            <a:extLst>
              <a:ext uri="{FF2B5EF4-FFF2-40B4-BE49-F238E27FC236}">
                <a16:creationId xmlns:a16="http://schemas.microsoft.com/office/drawing/2014/main" id="{E0030A03-C48D-5B5F-2E97-4E656417F6B0}"/>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APIXABAN</a:t>
            </a:r>
            <a:endParaRPr lang="en-US" sz="3600"/>
          </a:p>
        </p:txBody>
      </p:sp>
      <p:sp>
        <p:nvSpPr>
          <p:cNvPr id="11" name="TextBox 2">
            <a:extLst>
              <a:ext uri="{FF2B5EF4-FFF2-40B4-BE49-F238E27FC236}">
                <a16:creationId xmlns:a16="http://schemas.microsoft.com/office/drawing/2014/main" id="{175ECB3B-C4CD-6DAD-B8FC-077AFFF6282C}"/>
              </a:ext>
            </a:extLst>
          </p:cNvPr>
          <p:cNvSpPr txBox="1"/>
          <p:nvPr/>
        </p:nvSpPr>
        <p:spPr>
          <a:xfrm>
            <a:off x="241215" y="1389378"/>
            <a:ext cx="6940917" cy="69424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sz="2800">
                <a:latin typeface="Century Gothic"/>
                <a:cs typeface="Calibri"/>
              </a:rPr>
              <a:t>For: </a:t>
            </a:r>
            <a:r>
              <a:rPr lang="en-US" sz="2800" b="1">
                <a:latin typeface="Century Gothic"/>
                <a:cs typeface="Calibri"/>
              </a:rPr>
              <a:t> prevention of Stroke, </a:t>
            </a:r>
            <a:endParaRPr lang="en-US" sz="280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b="1">
                <a:latin typeface="Century Gothic"/>
                <a:cs typeface="Calibri"/>
              </a:rPr>
              <a:t>prevention of  Blood Clot, Blood Thinner</a:t>
            </a:r>
            <a:endParaRPr lang="en-US" sz="280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a:latin typeface="Century Gothic"/>
                <a:cs typeface="Calibri"/>
              </a:rPr>
              <a:t>  Possible </a:t>
            </a:r>
            <a:r>
              <a:rPr lang="en-US" sz="2800" b="1">
                <a:latin typeface="Century Gothic"/>
                <a:cs typeface="Calibri"/>
              </a:rPr>
              <a:t>side effects:</a:t>
            </a:r>
          </a:p>
          <a:p>
            <a:pPr marL="1371600" lvl="2" indent="-457200">
              <a:lnSpc>
                <a:spcPct val="150000"/>
              </a:lnSpc>
              <a:buFont typeface="Wingdings"/>
              <a:buChar char="§"/>
            </a:pPr>
            <a:r>
              <a:rPr lang="en-US" sz="2800" b="1">
                <a:latin typeface="Century Gothic"/>
                <a:cs typeface="Calibri"/>
              </a:rPr>
              <a:t>Bleeding</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Stomach upset</a:t>
            </a:r>
          </a:p>
        </p:txBody>
      </p:sp>
      <p:pic>
        <p:nvPicPr>
          <p:cNvPr id="13" name="Picture 12">
            <a:extLst>
              <a:ext uri="{FF2B5EF4-FFF2-40B4-BE49-F238E27FC236}">
                <a16:creationId xmlns:a16="http://schemas.microsoft.com/office/drawing/2014/main" id="{E53414E2-9AED-80CC-28E0-C4B6EBD69E45}"/>
              </a:ext>
            </a:extLst>
          </p:cNvPr>
          <p:cNvPicPr>
            <a:picLocks noChangeAspect="1"/>
          </p:cNvPicPr>
          <p:nvPr/>
        </p:nvPicPr>
        <p:blipFill>
          <a:blip r:embed="rId3"/>
          <a:stretch>
            <a:fillRect/>
          </a:stretch>
        </p:blipFill>
        <p:spPr>
          <a:xfrm>
            <a:off x="891409" y="13501"/>
            <a:ext cx="935143" cy="949126"/>
          </a:xfrm>
          <a:prstGeom prst="rect">
            <a:avLst/>
          </a:prstGeom>
        </p:spPr>
      </p:pic>
      <p:pic>
        <p:nvPicPr>
          <p:cNvPr id="27" name="Picture 26">
            <a:extLst>
              <a:ext uri="{FF2B5EF4-FFF2-40B4-BE49-F238E27FC236}">
                <a16:creationId xmlns:a16="http://schemas.microsoft.com/office/drawing/2014/main" id="{D344C1FF-7BF6-2AE6-94B4-8DCBBB25C1CB}"/>
              </a:ext>
            </a:extLst>
          </p:cNvPr>
          <p:cNvPicPr>
            <a:picLocks noChangeAspect="1"/>
          </p:cNvPicPr>
          <p:nvPr/>
        </p:nvPicPr>
        <p:blipFill>
          <a:blip r:embed="rId4"/>
          <a:stretch>
            <a:fillRect/>
          </a:stretch>
        </p:blipFill>
        <p:spPr>
          <a:xfrm>
            <a:off x="5471016" y="2321776"/>
            <a:ext cx="1123950" cy="1076325"/>
          </a:xfrm>
          <a:prstGeom prst="rect">
            <a:avLst/>
          </a:prstGeom>
        </p:spPr>
      </p:pic>
      <p:pic>
        <p:nvPicPr>
          <p:cNvPr id="29" name="Picture 28">
            <a:extLst>
              <a:ext uri="{FF2B5EF4-FFF2-40B4-BE49-F238E27FC236}">
                <a16:creationId xmlns:a16="http://schemas.microsoft.com/office/drawing/2014/main" id="{48C09E71-A866-DC66-B8FF-20FBA3B2C404}"/>
              </a:ext>
            </a:extLst>
          </p:cNvPr>
          <p:cNvPicPr>
            <a:picLocks noChangeAspect="1"/>
          </p:cNvPicPr>
          <p:nvPr/>
        </p:nvPicPr>
        <p:blipFill>
          <a:blip r:embed="rId5"/>
          <a:stretch>
            <a:fillRect/>
          </a:stretch>
        </p:blipFill>
        <p:spPr>
          <a:xfrm>
            <a:off x="3014421" y="2639158"/>
            <a:ext cx="857250" cy="828675"/>
          </a:xfrm>
          <a:prstGeom prst="rect">
            <a:avLst/>
          </a:prstGeom>
        </p:spPr>
      </p:pic>
      <p:pic>
        <p:nvPicPr>
          <p:cNvPr id="39" name="Picture 38">
            <a:extLst>
              <a:ext uri="{FF2B5EF4-FFF2-40B4-BE49-F238E27FC236}">
                <a16:creationId xmlns:a16="http://schemas.microsoft.com/office/drawing/2014/main" id="{38BCDFBE-4915-5AC0-E852-41238BC2D321}"/>
              </a:ext>
            </a:extLst>
          </p:cNvPr>
          <p:cNvPicPr>
            <a:picLocks noChangeAspect="1"/>
          </p:cNvPicPr>
          <p:nvPr/>
        </p:nvPicPr>
        <p:blipFill>
          <a:blip r:embed="rId6"/>
          <a:stretch>
            <a:fillRect/>
          </a:stretch>
        </p:blipFill>
        <p:spPr>
          <a:xfrm>
            <a:off x="681551" y="7238458"/>
            <a:ext cx="655609" cy="672861"/>
          </a:xfrm>
          <a:prstGeom prst="rect">
            <a:avLst/>
          </a:prstGeom>
        </p:spPr>
      </p:pic>
      <p:pic>
        <p:nvPicPr>
          <p:cNvPr id="14" name="Picture 13">
            <a:extLst>
              <a:ext uri="{FF2B5EF4-FFF2-40B4-BE49-F238E27FC236}">
                <a16:creationId xmlns:a16="http://schemas.microsoft.com/office/drawing/2014/main" id="{3B02D76B-FB00-9F59-C108-BEE2FBD87A50}"/>
              </a:ext>
            </a:extLst>
          </p:cNvPr>
          <p:cNvPicPr>
            <a:picLocks noChangeAspect="1"/>
          </p:cNvPicPr>
          <p:nvPr/>
        </p:nvPicPr>
        <p:blipFill>
          <a:blip r:embed="rId7"/>
          <a:stretch>
            <a:fillRect/>
          </a:stretch>
        </p:blipFill>
        <p:spPr>
          <a:xfrm>
            <a:off x="3884553" y="964714"/>
            <a:ext cx="893143" cy="863216"/>
          </a:xfrm>
          <a:prstGeom prst="rect">
            <a:avLst/>
          </a:prstGeom>
        </p:spPr>
      </p:pic>
      <p:pic>
        <p:nvPicPr>
          <p:cNvPr id="18" name="Picture 17">
            <a:extLst>
              <a:ext uri="{FF2B5EF4-FFF2-40B4-BE49-F238E27FC236}">
                <a16:creationId xmlns:a16="http://schemas.microsoft.com/office/drawing/2014/main" id="{1394238A-BA7C-4E0E-AF9C-4E28922EDA60}"/>
              </a:ext>
            </a:extLst>
          </p:cNvPr>
          <p:cNvPicPr>
            <a:picLocks noChangeAspect="1"/>
          </p:cNvPicPr>
          <p:nvPr/>
        </p:nvPicPr>
        <p:blipFill>
          <a:blip r:embed="rId8"/>
          <a:stretch>
            <a:fillRect/>
          </a:stretch>
        </p:blipFill>
        <p:spPr>
          <a:xfrm>
            <a:off x="451675" y="5703232"/>
            <a:ext cx="877935" cy="1000168"/>
          </a:xfrm>
          <a:prstGeom prst="rect">
            <a:avLst/>
          </a:prstGeom>
        </p:spPr>
      </p:pic>
    </p:spTree>
    <p:extLst>
      <p:ext uri="{BB962C8B-B14F-4D97-AF65-F5344CB8AC3E}">
        <p14:creationId xmlns:p14="http://schemas.microsoft.com/office/powerpoint/2010/main" val="2134912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78489D0E-2ACD-1412-3C9E-B507D7BEFC07}"/>
              </a:ext>
            </a:extLst>
          </p:cNvPr>
          <p:cNvGraphicFramePr>
            <a:graphicFrameLocks noGrp="1"/>
          </p:cNvGraphicFramePr>
          <p:nvPr/>
        </p:nvGraphicFramePr>
        <p:xfrm>
          <a:off x="-4231247" y="3017713"/>
          <a:ext cx="2562225" cy="283464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124291489"/>
                    </a:ext>
                  </a:extLst>
                </a:gridCol>
              </a:tblGrid>
              <a:tr h="190500">
                <a:tc>
                  <a:txBody>
                    <a:bodyPr/>
                    <a:lstStyle/>
                    <a:p>
                      <a:pPr algn="ctr" rtl="0" fontAlgn="base"/>
                      <a:r>
                        <a:rPr lang="fr-CA" sz="1400" b="1" i="0">
                          <a:effectLst/>
                          <a:latin typeface="Calibri" panose="020F0502020204030204" pitchFamily="34" charset="0"/>
                        </a:rPr>
                        <a:t>APIXABAN</a:t>
                      </a:r>
                      <a:r>
                        <a:rPr lang="fr-CA" sz="1400" b="0" i="0">
                          <a:effectLst/>
                          <a:latin typeface="WordVisiCarriageReturn_MSFontService"/>
                        </a:rPr>
                        <a:t> </a:t>
                      </a:r>
                      <a:br>
                        <a:rPr lang="fr-CA" sz="1400" b="0" i="0">
                          <a:effectLst/>
                          <a:latin typeface="WordVisiCarriageReturn_MSFontService"/>
                        </a:rPr>
                      </a:br>
                      <a:r>
                        <a:rPr lang="fr-CA" sz="1400" b="1" i="0">
                          <a:effectLst/>
                          <a:latin typeface="Calibri" panose="020F0502020204030204" pitchFamily="34" charset="0"/>
                        </a:rPr>
                        <a:t>DABIGATRAN</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RIVAROXABAN</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30947215"/>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Prevention of strokes due to heart disease. </a:t>
                      </a:r>
                      <a:endParaRPr lang="en-US" b="0" i="0">
                        <a:effectLst/>
                      </a:endParaRPr>
                    </a:p>
                    <a:p>
                      <a:pPr algn="ctr" rtl="0" fontAlgn="base"/>
                      <a:r>
                        <a:rPr lang="en-US" sz="1400" b="0" i="0">
                          <a:effectLst/>
                          <a:latin typeface="Calibri" panose="020F0502020204030204" pitchFamily="34" charset="0"/>
                        </a:rPr>
                        <a:t>Prevention of venous blood clot </a:t>
                      </a:r>
                      <a:endParaRPr lang="en-US" b="0" i="0">
                        <a:effectLst/>
                      </a:endParaRPr>
                    </a:p>
                    <a:p>
                      <a:pPr algn="ctr" rtl="0" fontAlgn="base"/>
                      <a:r>
                        <a:rPr lang="en-US" sz="1400" b="0" i="0">
                          <a:effectLst/>
                          <a:latin typeface="Calibri" panose="020F0502020204030204" pitchFamily="34" charset="0"/>
                        </a:rPr>
                        <a:t>“blood thinner”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57873856"/>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Bleeding (stomach, less commonly brain) </a:t>
                      </a:r>
                      <a:endParaRPr lang="en-US" b="0" i="0">
                        <a:effectLst/>
                      </a:endParaRPr>
                    </a:p>
                    <a:p>
                      <a:pPr algn="ctr" rtl="0" fontAlgn="base"/>
                      <a:r>
                        <a:rPr lang="en-US" sz="1400" b="0" i="0">
                          <a:effectLst/>
                          <a:latin typeface="Calibri" panose="020F0502020204030204" pitchFamily="34" charset="0"/>
                        </a:rPr>
                        <a:t>Dabigatran: stomach upset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09649869"/>
                  </a:ext>
                </a:extLst>
              </a:tr>
            </a:tbl>
          </a:graphicData>
        </a:graphic>
      </p:graphicFrame>
      <p:sp>
        <p:nvSpPr>
          <p:cNvPr id="9" name="TextBox 23">
            <a:extLst>
              <a:ext uri="{FF2B5EF4-FFF2-40B4-BE49-F238E27FC236}">
                <a16:creationId xmlns:a16="http://schemas.microsoft.com/office/drawing/2014/main" id="{E0030A03-C48D-5B5F-2E97-4E656417F6B0}"/>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DABIGATRAN</a:t>
            </a:r>
            <a:endParaRPr lang="en-US"/>
          </a:p>
        </p:txBody>
      </p:sp>
      <p:sp>
        <p:nvSpPr>
          <p:cNvPr id="11" name="TextBox 2">
            <a:extLst>
              <a:ext uri="{FF2B5EF4-FFF2-40B4-BE49-F238E27FC236}">
                <a16:creationId xmlns:a16="http://schemas.microsoft.com/office/drawing/2014/main" id="{175ECB3B-C4CD-6DAD-B8FC-077AFFF6282C}"/>
              </a:ext>
            </a:extLst>
          </p:cNvPr>
          <p:cNvSpPr txBox="1"/>
          <p:nvPr/>
        </p:nvSpPr>
        <p:spPr>
          <a:xfrm>
            <a:off x="241215" y="1389378"/>
            <a:ext cx="6940917" cy="69424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sz="2800">
                <a:latin typeface="Century Gothic"/>
                <a:cs typeface="Calibri"/>
              </a:rPr>
              <a:t>For: </a:t>
            </a:r>
            <a:r>
              <a:rPr lang="en-US" sz="2800" b="1">
                <a:latin typeface="Century Gothic"/>
                <a:cs typeface="Calibri"/>
              </a:rPr>
              <a:t> prevention of Stroke, </a:t>
            </a:r>
            <a:endParaRPr lang="en-US" sz="280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b="1">
                <a:latin typeface="Century Gothic"/>
                <a:cs typeface="Calibri"/>
              </a:rPr>
              <a:t>prevention of  Blood Clot, Blood Thinner</a:t>
            </a:r>
            <a:endParaRPr lang="en-US" sz="280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a:latin typeface="Century Gothic"/>
                <a:cs typeface="Calibri"/>
              </a:rPr>
              <a:t>  Possible </a:t>
            </a:r>
            <a:r>
              <a:rPr lang="en-US" sz="2800" b="1">
                <a:latin typeface="Century Gothic"/>
                <a:cs typeface="Calibri"/>
              </a:rPr>
              <a:t>side effects:</a:t>
            </a:r>
          </a:p>
          <a:p>
            <a:pPr marL="1371600" lvl="2" indent="-457200">
              <a:lnSpc>
                <a:spcPct val="150000"/>
              </a:lnSpc>
              <a:buFont typeface="Wingdings"/>
              <a:buChar char="§"/>
            </a:pPr>
            <a:r>
              <a:rPr lang="en-US" sz="2800" b="1">
                <a:latin typeface="Century Gothic"/>
                <a:cs typeface="Calibri"/>
              </a:rPr>
              <a:t>Bleeding</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Stomach upset</a:t>
            </a:r>
          </a:p>
        </p:txBody>
      </p:sp>
      <p:pic>
        <p:nvPicPr>
          <p:cNvPr id="13" name="Picture 12">
            <a:extLst>
              <a:ext uri="{FF2B5EF4-FFF2-40B4-BE49-F238E27FC236}">
                <a16:creationId xmlns:a16="http://schemas.microsoft.com/office/drawing/2014/main" id="{E53414E2-9AED-80CC-28E0-C4B6EBD69E45}"/>
              </a:ext>
            </a:extLst>
          </p:cNvPr>
          <p:cNvPicPr>
            <a:picLocks noChangeAspect="1"/>
          </p:cNvPicPr>
          <p:nvPr/>
        </p:nvPicPr>
        <p:blipFill>
          <a:blip r:embed="rId3"/>
          <a:stretch>
            <a:fillRect/>
          </a:stretch>
        </p:blipFill>
        <p:spPr>
          <a:xfrm>
            <a:off x="891409" y="13501"/>
            <a:ext cx="935143" cy="949126"/>
          </a:xfrm>
          <a:prstGeom prst="rect">
            <a:avLst/>
          </a:prstGeom>
        </p:spPr>
      </p:pic>
      <p:pic>
        <p:nvPicPr>
          <p:cNvPr id="27" name="Picture 26">
            <a:extLst>
              <a:ext uri="{FF2B5EF4-FFF2-40B4-BE49-F238E27FC236}">
                <a16:creationId xmlns:a16="http://schemas.microsoft.com/office/drawing/2014/main" id="{D344C1FF-7BF6-2AE6-94B4-8DCBBB25C1CB}"/>
              </a:ext>
            </a:extLst>
          </p:cNvPr>
          <p:cNvPicPr>
            <a:picLocks noChangeAspect="1"/>
          </p:cNvPicPr>
          <p:nvPr/>
        </p:nvPicPr>
        <p:blipFill>
          <a:blip r:embed="rId4"/>
          <a:stretch>
            <a:fillRect/>
          </a:stretch>
        </p:blipFill>
        <p:spPr>
          <a:xfrm>
            <a:off x="5471016" y="2321776"/>
            <a:ext cx="1123950" cy="1076325"/>
          </a:xfrm>
          <a:prstGeom prst="rect">
            <a:avLst/>
          </a:prstGeom>
        </p:spPr>
      </p:pic>
      <p:pic>
        <p:nvPicPr>
          <p:cNvPr id="29" name="Picture 28">
            <a:extLst>
              <a:ext uri="{FF2B5EF4-FFF2-40B4-BE49-F238E27FC236}">
                <a16:creationId xmlns:a16="http://schemas.microsoft.com/office/drawing/2014/main" id="{48C09E71-A866-DC66-B8FF-20FBA3B2C404}"/>
              </a:ext>
            </a:extLst>
          </p:cNvPr>
          <p:cNvPicPr>
            <a:picLocks noChangeAspect="1"/>
          </p:cNvPicPr>
          <p:nvPr/>
        </p:nvPicPr>
        <p:blipFill>
          <a:blip r:embed="rId5"/>
          <a:stretch>
            <a:fillRect/>
          </a:stretch>
        </p:blipFill>
        <p:spPr>
          <a:xfrm>
            <a:off x="3014421" y="2639158"/>
            <a:ext cx="857250" cy="828675"/>
          </a:xfrm>
          <a:prstGeom prst="rect">
            <a:avLst/>
          </a:prstGeom>
        </p:spPr>
      </p:pic>
      <p:pic>
        <p:nvPicPr>
          <p:cNvPr id="39" name="Picture 38">
            <a:extLst>
              <a:ext uri="{FF2B5EF4-FFF2-40B4-BE49-F238E27FC236}">
                <a16:creationId xmlns:a16="http://schemas.microsoft.com/office/drawing/2014/main" id="{38BCDFBE-4915-5AC0-E852-41238BC2D321}"/>
              </a:ext>
            </a:extLst>
          </p:cNvPr>
          <p:cNvPicPr>
            <a:picLocks noChangeAspect="1"/>
          </p:cNvPicPr>
          <p:nvPr/>
        </p:nvPicPr>
        <p:blipFill>
          <a:blip r:embed="rId6"/>
          <a:stretch>
            <a:fillRect/>
          </a:stretch>
        </p:blipFill>
        <p:spPr>
          <a:xfrm>
            <a:off x="681551" y="7238458"/>
            <a:ext cx="655609" cy="672861"/>
          </a:xfrm>
          <a:prstGeom prst="rect">
            <a:avLst/>
          </a:prstGeom>
        </p:spPr>
      </p:pic>
      <p:pic>
        <p:nvPicPr>
          <p:cNvPr id="14" name="Picture 13">
            <a:extLst>
              <a:ext uri="{FF2B5EF4-FFF2-40B4-BE49-F238E27FC236}">
                <a16:creationId xmlns:a16="http://schemas.microsoft.com/office/drawing/2014/main" id="{3B02D76B-FB00-9F59-C108-BEE2FBD87A50}"/>
              </a:ext>
            </a:extLst>
          </p:cNvPr>
          <p:cNvPicPr>
            <a:picLocks noChangeAspect="1"/>
          </p:cNvPicPr>
          <p:nvPr/>
        </p:nvPicPr>
        <p:blipFill>
          <a:blip r:embed="rId7"/>
          <a:stretch>
            <a:fillRect/>
          </a:stretch>
        </p:blipFill>
        <p:spPr>
          <a:xfrm>
            <a:off x="3884553" y="964714"/>
            <a:ext cx="893143" cy="863216"/>
          </a:xfrm>
          <a:prstGeom prst="rect">
            <a:avLst/>
          </a:prstGeom>
        </p:spPr>
      </p:pic>
      <p:pic>
        <p:nvPicPr>
          <p:cNvPr id="18" name="Picture 17">
            <a:extLst>
              <a:ext uri="{FF2B5EF4-FFF2-40B4-BE49-F238E27FC236}">
                <a16:creationId xmlns:a16="http://schemas.microsoft.com/office/drawing/2014/main" id="{1394238A-BA7C-4E0E-AF9C-4E28922EDA60}"/>
              </a:ext>
            </a:extLst>
          </p:cNvPr>
          <p:cNvPicPr>
            <a:picLocks noChangeAspect="1"/>
          </p:cNvPicPr>
          <p:nvPr/>
        </p:nvPicPr>
        <p:blipFill>
          <a:blip r:embed="rId8"/>
          <a:stretch>
            <a:fillRect/>
          </a:stretch>
        </p:blipFill>
        <p:spPr>
          <a:xfrm>
            <a:off x="451675" y="5703232"/>
            <a:ext cx="877935" cy="1000168"/>
          </a:xfrm>
          <a:prstGeom prst="rect">
            <a:avLst/>
          </a:prstGeom>
        </p:spPr>
      </p:pic>
    </p:spTree>
    <p:extLst>
      <p:ext uri="{BB962C8B-B14F-4D97-AF65-F5344CB8AC3E}">
        <p14:creationId xmlns:p14="http://schemas.microsoft.com/office/powerpoint/2010/main" val="497294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78489D0E-2ACD-1412-3C9E-B507D7BEFC07}"/>
              </a:ext>
            </a:extLst>
          </p:cNvPr>
          <p:cNvGraphicFramePr>
            <a:graphicFrameLocks noGrp="1"/>
          </p:cNvGraphicFramePr>
          <p:nvPr/>
        </p:nvGraphicFramePr>
        <p:xfrm>
          <a:off x="-4231247" y="3017713"/>
          <a:ext cx="2562225" cy="283464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124291489"/>
                    </a:ext>
                  </a:extLst>
                </a:gridCol>
              </a:tblGrid>
              <a:tr h="190500">
                <a:tc>
                  <a:txBody>
                    <a:bodyPr/>
                    <a:lstStyle/>
                    <a:p>
                      <a:pPr algn="ctr" rtl="0" fontAlgn="base"/>
                      <a:r>
                        <a:rPr lang="fr-CA" sz="1400" b="1" i="0">
                          <a:effectLst/>
                          <a:latin typeface="Calibri" panose="020F0502020204030204" pitchFamily="34" charset="0"/>
                        </a:rPr>
                        <a:t>APIXABAN</a:t>
                      </a:r>
                      <a:r>
                        <a:rPr lang="fr-CA" sz="1400" b="0" i="0">
                          <a:effectLst/>
                          <a:latin typeface="WordVisiCarriageReturn_MSFontService"/>
                        </a:rPr>
                        <a:t> </a:t>
                      </a:r>
                      <a:br>
                        <a:rPr lang="fr-CA" sz="1400" b="0" i="0">
                          <a:effectLst/>
                          <a:latin typeface="WordVisiCarriageReturn_MSFontService"/>
                        </a:rPr>
                      </a:br>
                      <a:r>
                        <a:rPr lang="fr-CA" sz="1400" b="1" i="0">
                          <a:effectLst/>
                          <a:latin typeface="Calibri" panose="020F0502020204030204" pitchFamily="34" charset="0"/>
                        </a:rPr>
                        <a:t>DABIGATRAN</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RIVAROXABAN</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30947215"/>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Prevention of strokes due to heart disease. </a:t>
                      </a:r>
                      <a:endParaRPr lang="en-US" b="0" i="0">
                        <a:effectLst/>
                      </a:endParaRPr>
                    </a:p>
                    <a:p>
                      <a:pPr algn="ctr" rtl="0" fontAlgn="base"/>
                      <a:r>
                        <a:rPr lang="en-US" sz="1400" b="0" i="0">
                          <a:effectLst/>
                          <a:latin typeface="Calibri" panose="020F0502020204030204" pitchFamily="34" charset="0"/>
                        </a:rPr>
                        <a:t>Prevention of venous blood clot </a:t>
                      </a:r>
                      <a:endParaRPr lang="en-US" b="0" i="0">
                        <a:effectLst/>
                      </a:endParaRPr>
                    </a:p>
                    <a:p>
                      <a:pPr algn="ctr" rtl="0" fontAlgn="base"/>
                      <a:r>
                        <a:rPr lang="en-US" sz="1400" b="0" i="0">
                          <a:effectLst/>
                          <a:latin typeface="Calibri" panose="020F0502020204030204" pitchFamily="34" charset="0"/>
                        </a:rPr>
                        <a:t>“blood thinner”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57873856"/>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Bleeding (stomach, less commonly brain) </a:t>
                      </a:r>
                      <a:endParaRPr lang="en-US" b="0" i="0">
                        <a:effectLst/>
                      </a:endParaRPr>
                    </a:p>
                    <a:p>
                      <a:pPr algn="ctr" rtl="0" fontAlgn="base"/>
                      <a:r>
                        <a:rPr lang="en-US" sz="1400" b="0" i="0">
                          <a:effectLst/>
                          <a:latin typeface="Calibri" panose="020F0502020204030204" pitchFamily="34" charset="0"/>
                        </a:rPr>
                        <a:t>Dabigatran: stomach upset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09649869"/>
                  </a:ext>
                </a:extLst>
              </a:tr>
            </a:tbl>
          </a:graphicData>
        </a:graphic>
      </p:graphicFrame>
      <p:sp>
        <p:nvSpPr>
          <p:cNvPr id="9" name="TextBox 23">
            <a:extLst>
              <a:ext uri="{FF2B5EF4-FFF2-40B4-BE49-F238E27FC236}">
                <a16:creationId xmlns:a16="http://schemas.microsoft.com/office/drawing/2014/main" id="{E0030A03-C48D-5B5F-2E97-4E656417F6B0}"/>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RIVAROXABAN</a:t>
            </a:r>
            <a:endParaRPr lang="en-US"/>
          </a:p>
        </p:txBody>
      </p:sp>
      <p:sp>
        <p:nvSpPr>
          <p:cNvPr id="11" name="TextBox 2">
            <a:extLst>
              <a:ext uri="{FF2B5EF4-FFF2-40B4-BE49-F238E27FC236}">
                <a16:creationId xmlns:a16="http://schemas.microsoft.com/office/drawing/2014/main" id="{175ECB3B-C4CD-6DAD-B8FC-077AFFF6282C}"/>
              </a:ext>
            </a:extLst>
          </p:cNvPr>
          <p:cNvSpPr txBox="1"/>
          <p:nvPr/>
        </p:nvSpPr>
        <p:spPr>
          <a:xfrm>
            <a:off x="241215" y="1389378"/>
            <a:ext cx="6940917" cy="69424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sz="2800">
                <a:latin typeface="Century Gothic"/>
                <a:cs typeface="Calibri"/>
              </a:rPr>
              <a:t>For: </a:t>
            </a:r>
            <a:r>
              <a:rPr lang="en-US" sz="2800" b="1">
                <a:latin typeface="Century Gothic"/>
                <a:cs typeface="Calibri"/>
              </a:rPr>
              <a:t> prevention of Stroke, </a:t>
            </a:r>
            <a:endParaRPr lang="en-US" sz="280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b="1">
                <a:latin typeface="Century Gothic"/>
                <a:cs typeface="Calibri"/>
              </a:rPr>
              <a:t>prevention of  Blood Clot, Blood Thinner</a:t>
            </a:r>
            <a:endParaRPr lang="en-US" sz="280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a:latin typeface="Century Gothic"/>
                <a:cs typeface="Calibri"/>
              </a:rPr>
              <a:t>  Possible </a:t>
            </a:r>
            <a:r>
              <a:rPr lang="en-US" sz="2800" b="1">
                <a:latin typeface="Century Gothic"/>
                <a:cs typeface="Calibri"/>
              </a:rPr>
              <a:t>side effects:</a:t>
            </a:r>
          </a:p>
          <a:p>
            <a:pPr marL="1371600" lvl="2" indent="-457200">
              <a:lnSpc>
                <a:spcPct val="150000"/>
              </a:lnSpc>
              <a:buFont typeface="Wingdings"/>
              <a:buChar char="§"/>
            </a:pPr>
            <a:r>
              <a:rPr lang="en-US" sz="2800" b="1">
                <a:latin typeface="Century Gothic"/>
                <a:cs typeface="Calibri"/>
              </a:rPr>
              <a:t>Bleeding</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Stomach upset</a:t>
            </a:r>
          </a:p>
        </p:txBody>
      </p:sp>
      <p:pic>
        <p:nvPicPr>
          <p:cNvPr id="13" name="Picture 12">
            <a:extLst>
              <a:ext uri="{FF2B5EF4-FFF2-40B4-BE49-F238E27FC236}">
                <a16:creationId xmlns:a16="http://schemas.microsoft.com/office/drawing/2014/main" id="{E53414E2-9AED-80CC-28E0-C4B6EBD69E45}"/>
              </a:ext>
            </a:extLst>
          </p:cNvPr>
          <p:cNvPicPr>
            <a:picLocks noChangeAspect="1"/>
          </p:cNvPicPr>
          <p:nvPr/>
        </p:nvPicPr>
        <p:blipFill>
          <a:blip r:embed="rId3"/>
          <a:stretch>
            <a:fillRect/>
          </a:stretch>
        </p:blipFill>
        <p:spPr>
          <a:xfrm>
            <a:off x="891409" y="13501"/>
            <a:ext cx="935143" cy="949126"/>
          </a:xfrm>
          <a:prstGeom prst="rect">
            <a:avLst/>
          </a:prstGeom>
        </p:spPr>
      </p:pic>
      <p:pic>
        <p:nvPicPr>
          <p:cNvPr id="27" name="Picture 26">
            <a:extLst>
              <a:ext uri="{FF2B5EF4-FFF2-40B4-BE49-F238E27FC236}">
                <a16:creationId xmlns:a16="http://schemas.microsoft.com/office/drawing/2014/main" id="{D344C1FF-7BF6-2AE6-94B4-8DCBBB25C1CB}"/>
              </a:ext>
            </a:extLst>
          </p:cNvPr>
          <p:cNvPicPr>
            <a:picLocks noChangeAspect="1"/>
          </p:cNvPicPr>
          <p:nvPr/>
        </p:nvPicPr>
        <p:blipFill>
          <a:blip r:embed="rId4"/>
          <a:stretch>
            <a:fillRect/>
          </a:stretch>
        </p:blipFill>
        <p:spPr>
          <a:xfrm>
            <a:off x="5471016" y="2321776"/>
            <a:ext cx="1123950" cy="1076325"/>
          </a:xfrm>
          <a:prstGeom prst="rect">
            <a:avLst/>
          </a:prstGeom>
        </p:spPr>
      </p:pic>
      <p:pic>
        <p:nvPicPr>
          <p:cNvPr id="29" name="Picture 28">
            <a:extLst>
              <a:ext uri="{FF2B5EF4-FFF2-40B4-BE49-F238E27FC236}">
                <a16:creationId xmlns:a16="http://schemas.microsoft.com/office/drawing/2014/main" id="{48C09E71-A866-DC66-B8FF-20FBA3B2C404}"/>
              </a:ext>
            </a:extLst>
          </p:cNvPr>
          <p:cNvPicPr>
            <a:picLocks noChangeAspect="1"/>
          </p:cNvPicPr>
          <p:nvPr/>
        </p:nvPicPr>
        <p:blipFill>
          <a:blip r:embed="rId5"/>
          <a:stretch>
            <a:fillRect/>
          </a:stretch>
        </p:blipFill>
        <p:spPr>
          <a:xfrm>
            <a:off x="3014421" y="2639158"/>
            <a:ext cx="857250" cy="828675"/>
          </a:xfrm>
          <a:prstGeom prst="rect">
            <a:avLst/>
          </a:prstGeom>
        </p:spPr>
      </p:pic>
      <p:pic>
        <p:nvPicPr>
          <p:cNvPr id="39" name="Picture 38">
            <a:extLst>
              <a:ext uri="{FF2B5EF4-FFF2-40B4-BE49-F238E27FC236}">
                <a16:creationId xmlns:a16="http://schemas.microsoft.com/office/drawing/2014/main" id="{38BCDFBE-4915-5AC0-E852-41238BC2D321}"/>
              </a:ext>
            </a:extLst>
          </p:cNvPr>
          <p:cNvPicPr>
            <a:picLocks noChangeAspect="1"/>
          </p:cNvPicPr>
          <p:nvPr/>
        </p:nvPicPr>
        <p:blipFill>
          <a:blip r:embed="rId6"/>
          <a:stretch>
            <a:fillRect/>
          </a:stretch>
        </p:blipFill>
        <p:spPr>
          <a:xfrm>
            <a:off x="681551" y="7238458"/>
            <a:ext cx="655609" cy="672861"/>
          </a:xfrm>
          <a:prstGeom prst="rect">
            <a:avLst/>
          </a:prstGeom>
        </p:spPr>
      </p:pic>
      <p:pic>
        <p:nvPicPr>
          <p:cNvPr id="14" name="Picture 13">
            <a:extLst>
              <a:ext uri="{FF2B5EF4-FFF2-40B4-BE49-F238E27FC236}">
                <a16:creationId xmlns:a16="http://schemas.microsoft.com/office/drawing/2014/main" id="{3B02D76B-FB00-9F59-C108-BEE2FBD87A50}"/>
              </a:ext>
            </a:extLst>
          </p:cNvPr>
          <p:cNvPicPr>
            <a:picLocks noChangeAspect="1"/>
          </p:cNvPicPr>
          <p:nvPr/>
        </p:nvPicPr>
        <p:blipFill>
          <a:blip r:embed="rId7"/>
          <a:stretch>
            <a:fillRect/>
          </a:stretch>
        </p:blipFill>
        <p:spPr>
          <a:xfrm>
            <a:off x="3884553" y="964714"/>
            <a:ext cx="893143" cy="863216"/>
          </a:xfrm>
          <a:prstGeom prst="rect">
            <a:avLst/>
          </a:prstGeom>
        </p:spPr>
      </p:pic>
      <p:pic>
        <p:nvPicPr>
          <p:cNvPr id="18" name="Picture 17">
            <a:extLst>
              <a:ext uri="{FF2B5EF4-FFF2-40B4-BE49-F238E27FC236}">
                <a16:creationId xmlns:a16="http://schemas.microsoft.com/office/drawing/2014/main" id="{1394238A-BA7C-4E0E-AF9C-4E28922EDA60}"/>
              </a:ext>
            </a:extLst>
          </p:cNvPr>
          <p:cNvPicPr>
            <a:picLocks noChangeAspect="1"/>
          </p:cNvPicPr>
          <p:nvPr/>
        </p:nvPicPr>
        <p:blipFill>
          <a:blip r:embed="rId8"/>
          <a:stretch>
            <a:fillRect/>
          </a:stretch>
        </p:blipFill>
        <p:spPr>
          <a:xfrm>
            <a:off x="451675" y="5703232"/>
            <a:ext cx="877935" cy="1000168"/>
          </a:xfrm>
          <a:prstGeom prst="rect">
            <a:avLst/>
          </a:prstGeom>
        </p:spPr>
      </p:pic>
    </p:spTree>
    <p:extLst>
      <p:ext uri="{BB962C8B-B14F-4D97-AF65-F5344CB8AC3E}">
        <p14:creationId xmlns:p14="http://schemas.microsoft.com/office/powerpoint/2010/main" val="1013734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6AC05D42-40E6-5B5F-1196-444E97044F85}"/>
              </a:ext>
            </a:extLst>
          </p:cNvPr>
          <p:cNvGraphicFramePr>
            <a:graphicFrameLocks noGrp="1"/>
          </p:cNvGraphicFramePr>
          <p:nvPr>
            <p:extLst>
              <p:ext uri="{D42A27DB-BD31-4B8C-83A1-F6EECF244321}">
                <p14:modId xmlns:p14="http://schemas.microsoft.com/office/powerpoint/2010/main" val="873263607"/>
              </p:ext>
            </p:extLst>
          </p:nvPr>
        </p:nvGraphicFramePr>
        <p:xfrm>
          <a:off x="-5094356" y="3255187"/>
          <a:ext cx="2562225" cy="134112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804069270"/>
                    </a:ext>
                  </a:extLst>
                </a:gridCol>
              </a:tblGrid>
              <a:tr h="190500">
                <a:tc>
                  <a:txBody>
                    <a:bodyPr/>
                    <a:lstStyle/>
                    <a:p>
                      <a:pPr algn="ctr" rtl="0" fontAlgn="base"/>
                      <a:r>
                        <a:rPr lang="fr-CA" sz="1400" b="1" i="0">
                          <a:effectLst/>
                          <a:latin typeface="Calibri" panose="020F0502020204030204" pitchFamily="34" charset="0"/>
                        </a:rPr>
                        <a:t>METFORMIN</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95154308"/>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Diabetes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15106726"/>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Nausea, diarrhea, stomach pain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45074242"/>
                  </a:ext>
                </a:extLst>
              </a:tr>
            </a:tbl>
          </a:graphicData>
        </a:graphic>
      </p:graphicFrame>
      <p:sp>
        <p:nvSpPr>
          <p:cNvPr id="9" name="TextBox 23">
            <a:extLst>
              <a:ext uri="{FF2B5EF4-FFF2-40B4-BE49-F238E27FC236}">
                <a16:creationId xmlns:a16="http://schemas.microsoft.com/office/drawing/2014/main" id="{917F3C80-EDEA-A03F-B9C9-9EC4C10D3A23}"/>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METFORMIN</a:t>
            </a:r>
            <a:endParaRPr lang="en-US" sz="3600"/>
          </a:p>
        </p:txBody>
      </p:sp>
      <p:sp>
        <p:nvSpPr>
          <p:cNvPr id="11" name="TextBox 2">
            <a:extLst>
              <a:ext uri="{FF2B5EF4-FFF2-40B4-BE49-F238E27FC236}">
                <a16:creationId xmlns:a16="http://schemas.microsoft.com/office/drawing/2014/main" id="{BF31FC03-DF52-163A-3C80-CC09C9C1335E}"/>
              </a:ext>
            </a:extLst>
          </p:cNvPr>
          <p:cNvSpPr txBox="1"/>
          <p:nvPr/>
        </p:nvSpPr>
        <p:spPr>
          <a:xfrm>
            <a:off x="832481" y="1279451"/>
            <a:ext cx="5785886" cy="81685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For: </a:t>
            </a:r>
            <a:r>
              <a:rPr lang="en-US" sz="2800" b="1" dirty="0">
                <a:latin typeface="Century Gothic"/>
                <a:cs typeface="Calibri"/>
              </a:rPr>
              <a:t> </a:t>
            </a:r>
            <a:r>
              <a:rPr lang="en-US" sz="2800" b="1" u="sng" dirty="0">
                <a:latin typeface="Century Gothic"/>
                <a:cs typeface="Calibri"/>
              </a:rPr>
              <a:t>Diabetes</a:t>
            </a:r>
            <a:endParaRPr lang="en-US" sz="2800" u="sng" dirty="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dirty="0">
                <a:latin typeface="Century Gothic"/>
                <a:cs typeface="Calibri"/>
              </a:rPr>
              <a:t>Possible </a:t>
            </a:r>
            <a:r>
              <a:rPr lang="en-US" sz="2800" b="1" dirty="0">
                <a:latin typeface="Century Gothic"/>
                <a:cs typeface="Calibri"/>
              </a:rPr>
              <a:t>side effects:</a:t>
            </a:r>
          </a:p>
          <a:p>
            <a:pPr marL="1371600" lvl="2" indent="-457200">
              <a:lnSpc>
                <a:spcPct val="150000"/>
              </a:lnSpc>
              <a:buFont typeface="Wingdings"/>
              <a:buChar char="§"/>
            </a:pPr>
            <a:r>
              <a:rPr lang="en-US" sz="2800" b="1" dirty="0">
                <a:latin typeface="Century Gothic"/>
                <a:cs typeface="Calibri"/>
              </a:rPr>
              <a:t>Nausea</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Diarrhea</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Stomach Pain</a:t>
            </a:r>
          </a:p>
          <a:p>
            <a:pPr marL="1371600" lvl="2" indent="-457200">
              <a:lnSpc>
                <a:spcPct val="150000"/>
              </a:lnSpc>
              <a:buFont typeface="Wingdings"/>
              <a:buChar char="§"/>
            </a:pPr>
            <a:endParaRPr lang="en-US" sz="2800" b="1" dirty="0">
              <a:latin typeface="Century Gothic"/>
              <a:cs typeface="Calibri"/>
            </a:endParaRPr>
          </a:p>
          <a:p>
            <a:pPr marL="1371600" lvl="2" indent="-457200">
              <a:lnSpc>
                <a:spcPct val="150000"/>
              </a:lnSpc>
              <a:buFont typeface="Wingdings"/>
              <a:buChar char="§"/>
            </a:pPr>
            <a:r>
              <a:rPr lang="en-US" sz="3600" b="1" dirty="0">
                <a:solidFill>
                  <a:srgbClr val="404040"/>
                </a:solidFill>
                <a:ea typeface="+mn-lt"/>
                <a:cs typeface="+mn-lt"/>
              </a:rPr>
              <a:t>↓</a:t>
            </a:r>
            <a:r>
              <a:rPr lang="en-US" sz="3600" b="1" dirty="0">
                <a:solidFill>
                  <a:srgbClr val="404040"/>
                </a:solidFill>
                <a:latin typeface="Aptos"/>
                <a:cs typeface="Calibri"/>
              </a:rPr>
              <a:t> </a:t>
            </a:r>
            <a:r>
              <a:rPr lang="en-US" sz="2800" b="1" dirty="0">
                <a:latin typeface="Century Gothic"/>
                <a:cs typeface="Calibri"/>
              </a:rPr>
              <a:t>B12</a:t>
            </a:r>
          </a:p>
        </p:txBody>
      </p:sp>
      <p:pic>
        <p:nvPicPr>
          <p:cNvPr id="13" name="Picture 12">
            <a:extLst>
              <a:ext uri="{FF2B5EF4-FFF2-40B4-BE49-F238E27FC236}">
                <a16:creationId xmlns:a16="http://schemas.microsoft.com/office/drawing/2014/main" id="{231026A3-E9F8-A682-4F53-AD95AA10330D}"/>
              </a:ext>
            </a:extLst>
          </p:cNvPr>
          <p:cNvPicPr>
            <a:picLocks noChangeAspect="1"/>
          </p:cNvPicPr>
          <p:nvPr/>
        </p:nvPicPr>
        <p:blipFill>
          <a:blip r:embed="rId3"/>
          <a:stretch>
            <a:fillRect/>
          </a:stretch>
        </p:blipFill>
        <p:spPr>
          <a:xfrm>
            <a:off x="891409" y="13501"/>
            <a:ext cx="935143" cy="949126"/>
          </a:xfrm>
          <a:prstGeom prst="rect">
            <a:avLst/>
          </a:prstGeom>
        </p:spPr>
      </p:pic>
      <p:pic>
        <p:nvPicPr>
          <p:cNvPr id="19" name="Picture 18">
            <a:extLst>
              <a:ext uri="{FF2B5EF4-FFF2-40B4-BE49-F238E27FC236}">
                <a16:creationId xmlns:a16="http://schemas.microsoft.com/office/drawing/2014/main" id="{19D24824-A23C-75B5-DD89-A7577C607A43}"/>
              </a:ext>
            </a:extLst>
          </p:cNvPr>
          <p:cNvPicPr>
            <a:picLocks noChangeAspect="1"/>
          </p:cNvPicPr>
          <p:nvPr/>
        </p:nvPicPr>
        <p:blipFill>
          <a:blip r:embed="rId4"/>
          <a:stretch>
            <a:fillRect/>
          </a:stretch>
        </p:blipFill>
        <p:spPr>
          <a:xfrm>
            <a:off x="2395529" y="1478962"/>
            <a:ext cx="914400" cy="885825"/>
          </a:xfrm>
          <a:prstGeom prst="rect">
            <a:avLst/>
          </a:prstGeom>
        </p:spPr>
      </p:pic>
      <p:pic>
        <p:nvPicPr>
          <p:cNvPr id="37" name="Picture 36">
            <a:extLst>
              <a:ext uri="{FF2B5EF4-FFF2-40B4-BE49-F238E27FC236}">
                <a16:creationId xmlns:a16="http://schemas.microsoft.com/office/drawing/2014/main" id="{093BBB58-483D-2E1B-71E5-64FCE4245615}"/>
              </a:ext>
            </a:extLst>
          </p:cNvPr>
          <p:cNvPicPr>
            <a:picLocks noChangeAspect="1"/>
          </p:cNvPicPr>
          <p:nvPr/>
        </p:nvPicPr>
        <p:blipFill>
          <a:blip r:embed="rId5"/>
          <a:stretch>
            <a:fillRect/>
          </a:stretch>
        </p:blipFill>
        <p:spPr>
          <a:xfrm>
            <a:off x="975038" y="6122885"/>
            <a:ext cx="810883" cy="672861"/>
          </a:xfrm>
          <a:prstGeom prst="rect">
            <a:avLst/>
          </a:prstGeom>
        </p:spPr>
      </p:pic>
      <p:pic>
        <p:nvPicPr>
          <p:cNvPr id="7" name="Picture 6">
            <a:extLst>
              <a:ext uri="{FF2B5EF4-FFF2-40B4-BE49-F238E27FC236}">
                <a16:creationId xmlns:a16="http://schemas.microsoft.com/office/drawing/2014/main" id="{4DB7CB10-839B-DFF8-4753-857362CD70FD}"/>
              </a:ext>
            </a:extLst>
          </p:cNvPr>
          <p:cNvPicPr>
            <a:picLocks noChangeAspect="1"/>
          </p:cNvPicPr>
          <p:nvPr/>
        </p:nvPicPr>
        <p:blipFill>
          <a:blip r:embed="rId6"/>
          <a:stretch>
            <a:fillRect/>
          </a:stretch>
        </p:blipFill>
        <p:spPr>
          <a:xfrm>
            <a:off x="827938" y="4684922"/>
            <a:ext cx="1106060" cy="984953"/>
          </a:xfrm>
          <a:prstGeom prst="rect">
            <a:avLst/>
          </a:prstGeom>
        </p:spPr>
      </p:pic>
      <p:pic>
        <p:nvPicPr>
          <p:cNvPr id="10" name="Picture 9">
            <a:extLst>
              <a:ext uri="{FF2B5EF4-FFF2-40B4-BE49-F238E27FC236}">
                <a16:creationId xmlns:a16="http://schemas.microsoft.com/office/drawing/2014/main" id="{4CDE1C2B-D7BC-A275-6BF0-9CE677788271}"/>
              </a:ext>
            </a:extLst>
          </p:cNvPr>
          <p:cNvPicPr>
            <a:picLocks noChangeAspect="1"/>
          </p:cNvPicPr>
          <p:nvPr/>
        </p:nvPicPr>
        <p:blipFill>
          <a:blip r:embed="rId7"/>
          <a:stretch>
            <a:fillRect/>
          </a:stretch>
        </p:blipFill>
        <p:spPr>
          <a:xfrm>
            <a:off x="959089" y="6976954"/>
            <a:ext cx="980634" cy="1011624"/>
          </a:xfrm>
          <a:prstGeom prst="rect">
            <a:avLst/>
          </a:prstGeom>
        </p:spPr>
      </p:pic>
    </p:spTree>
    <p:extLst>
      <p:ext uri="{BB962C8B-B14F-4D97-AF65-F5344CB8AC3E}">
        <p14:creationId xmlns:p14="http://schemas.microsoft.com/office/powerpoint/2010/main" val="1026720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A8A697A3-9D9E-3E3E-32B0-84A27250D615}"/>
              </a:ext>
            </a:extLst>
          </p:cNvPr>
          <p:cNvGraphicFramePr>
            <a:graphicFrameLocks noGrp="1"/>
          </p:cNvGraphicFramePr>
          <p:nvPr>
            <p:extLst>
              <p:ext uri="{D42A27DB-BD31-4B8C-83A1-F6EECF244321}">
                <p14:modId xmlns:p14="http://schemas.microsoft.com/office/powerpoint/2010/main" val="2822232756"/>
              </p:ext>
            </p:extLst>
          </p:nvPr>
        </p:nvGraphicFramePr>
        <p:xfrm>
          <a:off x="-2958233" y="4161396"/>
          <a:ext cx="2562225" cy="134112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076535958"/>
                    </a:ext>
                  </a:extLst>
                </a:gridCol>
              </a:tblGrid>
              <a:tr h="190500">
                <a:tc>
                  <a:txBody>
                    <a:bodyPr/>
                    <a:lstStyle/>
                    <a:p>
                      <a:pPr algn="ctr" rtl="0" fontAlgn="base"/>
                      <a:r>
                        <a:rPr lang="fr-CA" sz="1400" b="1" i="0">
                          <a:effectLst/>
                          <a:latin typeface="Calibri" panose="020F0502020204030204" pitchFamily="34" charset="0"/>
                        </a:rPr>
                        <a:t>GLICLAZIDE</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10986078"/>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Diabetes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48265943"/>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Hypoglycemia, weight gain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06949174"/>
                  </a:ext>
                </a:extLst>
              </a:tr>
            </a:tbl>
          </a:graphicData>
        </a:graphic>
      </p:graphicFrame>
      <p:sp>
        <p:nvSpPr>
          <p:cNvPr id="9" name="TextBox 23">
            <a:extLst>
              <a:ext uri="{FF2B5EF4-FFF2-40B4-BE49-F238E27FC236}">
                <a16:creationId xmlns:a16="http://schemas.microsoft.com/office/drawing/2014/main" id="{CD742D47-6B40-BFDA-A720-DD1D7A8D624F}"/>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GLICLAZIDE</a:t>
            </a:r>
            <a:endParaRPr lang="en-US" sz="3600"/>
          </a:p>
        </p:txBody>
      </p:sp>
      <p:sp>
        <p:nvSpPr>
          <p:cNvPr id="11" name="TextBox 2">
            <a:extLst>
              <a:ext uri="{FF2B5EF4-FFF2-40B4-BE49-F238E27FC236}">
                <a16:creationId xmlns:a16="http://schemas.microsoft.com/office/drawing/2014/main" id="{D5CE47C6-D904-C2A7-0EB9-E986C5148D67}"/>
              </a:ext>
            </a:extLst>
          </p:cNvPr>
          <p:cNvSpPr txBox="1"/>
          <p:nvPr/>
        </p:nvSpPr>
        <p:spPr>
          <a:xfrm>
            <a:off x="887482" y="1018373"/>
            <a:ext cx="5510878" cy="878830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For: </a:t>
            </a:r>
            <a:r>
              <a:rPr lang="en-US" sz="2800" b="1" dirty="0">
                <a:latin typeface="Century Gothic"/>
                <a:cs typeface="Calibri"/>
              </a:rPr>
              <a:t> </a:t>
            </a:r>
            <a:r>
              <a:rPr lang="en-US" sz="2800" b="1" u="sng" dirty="0">
                <a:latin typeface="Century Gothic"/>
                <a:cs typeface="Calibri"/>
              </a:rPr>
              <a:t>Diabetes</a:t>
            </a:r>
            <a:endParaRPr lang="en-US" sz="2800" u="sng" dirty="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dirty="0">
                <a:latin typeface="Century Gothic"/>
                <a:cs typeface="Calibri"/>
              </a:rPr>
              <a:t>Possible </a:t>
            </a:r>
            <a:r>
              <a:rPr lang="en-US" sz="2800" b="1" dirty="0">
                <a:latin typeface="Century Gothic"/>
                <a:cs typeface="Calibri"/>
              </a:rPr>
              <a:t>side effects:</a:t>
            </a:r>
          </a:p>
          <a:p>
            <a:pPr marL="1371600" lvl="2" indent="-457200">
              <a:lnSpc>
                <a:spcPct val="150000"/>
              </a:lnSpc>
              <a:buFont typeface="Wingdings"/>
              <a:buChar char="§"/>
            </a:pPr>
            <a:r>
              <a:rPr lang="en-US" sz="2800" b="1" dirty="0">
                <a:latin typeface="Century Gothic"/>
                <a:cs typeface="Calibri"/>
              </a:rPr>
              <a:t>Low blood sugar</a:t>
            </a:r>
            <a:endParaRPr lang="en-US" dirty="0"/>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Weight gain</a:t>
            </a:r>
          </a:p>
          <a:p>
            <a:pPr marL="1371600" lvl="2" indent="-457200">
              <a:lnSpc>
                <a:spcPct val="150000"/>
              </a:lnSpc>
              <a:buFont typeface="Wingdings"/>
              <a:buChar char="§"/>
            </a:pPr>
            <a:endParaRPr lang="en-US" sz="2800" b="1" dirty="0">
              <a:latin typeface="Century Gothic"/>
              <a:cs typeface="Calibri"/>
            </a:endParaRPr>
          </a:p>
          <a:p>
            <a:pPr marL="1371600" lvl="2" indent="-457200">
              <a:lnSpc>
                <a:spcPct val="150000"/>
              </a:lnSpc>
              <a:buFont typeface="Wingdings"/>
              <a:buChar char="§"/>
            </a:pPr>
            <a:r>
              <a:rPr lang="en-US" sz="2800" b="1" dirty="0">
                <a:latin typeface="Century Gothic"/>
                <a:cs typeface="Calibri"/>
              </a:rPr>
              <a:t>Dizziness</a:t>
            </a:r>
          </a:p>
          <a:p>
            <a:pPr marL="1371600" lvl="2" indent="-457200">
              <a:lnSpc>
                <a:spcPct val="150000"/>
              </a:lnSpc>
              <a:buFont typeface="Wingdings"/>
              <a:buChar char="§"/>
            </a:pPr>
            <a:endParaRPr lang="en-US" sz="2800" b="1" dirty="0">
              <a:latin typeface="Century Gothic"/>
              <a:cs typeface="Calibri"/>
            </a:endParaRPr>
          </a:p>
          <a:p>
            <a:pPr marL="1371600" lvl="2" indent="-457200">
              <a:lnSpc>
                <a:spcPct val="150000"/>
              </a:lnSpc>
              <a:buFont typeface="Wingdings"/>
              <a:buChar char="§"/>
            </a:pPr>
            <a:r>
              <a:rPr lang="en-US" sz="2800" b="1" dirty="0">
                <a:latin typeface="Century Gothic"/>
                <a:cs typeface="Calibri"/>
              </a:rPr>
              <a:t>Headache</a:t>
            </a:r>
          </a:p>
          <a:p>
            <a:pPr marL="1371600" lvl="2" indent="-457200">
              <a:lnSpc>
                <a:spcPct val="200000"/>
              </a:lnSpc>
              <a:buFont typeface="Wingdings"/>
              <a:buChar char="§"/>
            </a:pPr>
            <a:endParaRPr lang="en-US" sz="2800" b="1">
              <a:latin typeface="Century Gothic"/>
              <a:cs typeface="Calibri"/>
            </a:endParaRPr>
          </a:p>
        </p:txBody>
      </p:sp>
      <p:pic>
        <p:nvPicPr>
          <p:cNvPr id="13" name="Picture 12">
            <a:extLst>
              <a:ext uri="{FF2B5EF4-FFF2-40B4-BE49-F238E27FC236}">
                <a16:creationId xmlns:a16="http://schemas.microsoft.com/office/drawing/2014/main" id="{13E56603-B0C2-C4BD-8358-4423DEF68890}"/>
              </a:ext>
            </a:extLst>
          </p:cNvPr>
          <p:cNvPicPr>
            <a:picLocks noChangeAspect="1"/>
          </p:cNvPicPr>
          <p:nvPr/>
        </p:nvPicPr>
        <p:blipFill>
          <a:blip r:embed="rId3"/>
          <a:stretch>
            <a:fillRect/>
          </a:stretch>
        </p:blipFill>
        <p:spPr>
          <a:xfrm>
            <a:off x="891409" y="13501"/>
            <a:ext cx="935143" cy="949126"/>
          </a:xfrm>
          <a:prstGeom prst="rect">
            <a:avLst/>
          </a:prstGeom>
        </p:spPr>
      </p:pic>
      <p:pic>
        <p:nvPicPr>
          <p:cNvPr id="19" name="Picture 18">
            <a:extLst>
              <a:ext uri="{FF2B5EF4-FFF2-40B4-BE49-F238E27FC236}">
                <a16:creationId xmlns:a16="http://schemas.microsoft.com/office/drawing/2014/main" id="{EE9849C3-DAB6-9BFF-F67C-C59FDACD208C}"/>
              </a:ext>
            </a:extLst>
          </p:cNvPr>
          <p:cNvPicPr>
            <a:picLocks noChangeAspect="1"/>
          </p:cNvPicPr>
          <p:nvPr/>
        </p:nvPicPr>
        <p:blipFill>
          <a:blip r:embed="rId4"/>
          <a:stretch>
            <a:fillRect/>
          </a:stretch>
        </p:blipFill>
        <p:spPr>
          <a:xfrm>
            <a:off x="2388679" y="1339008"/>
            <a:ext cx="914400" cy="885825"/>
          </a:xfrm>
          <a:prstGeom prst="rect">
            <a:avLst/>
          </a:prstGeom>
        </p:spPr>
      </p:pic>
      <p:pic>
        <p:nvPicPr>
          <p:cNvPr id="7" name="Picture 6">
            <a:extLst>
              <a:ext uri="{FF2B5EF4-FFF2-40B4-BE49-F238E27FC236}">
                <a16:creationId xmlns:a16="http://schemas.microsoft.com/office/drawing/2014/main" id="{A158BDAB-E318-6C17-567D-3CB1562525D8}"/>
              </a:ext>
            </a:extLst>
          </p:cNvPr>
          <p:cNvPicPr>
            <a:picLocks noChangeAspect="1"/>
          </p:cNvPicPr>
          <p:nvPr/>
        </p:nvPicPr>
        <p:blipFill>
          <a:blip r:embed="rId5"/>
          <a:stretch>
            <a:fillRect/>
          </a:stretch>
        </p:blipFill>
        <p:spPr>
          <a:xfrm>
            <a:off x="920647" y="5636772"/>
            <a:ext cx="969185" cy="878434"/>
          </a:xfrm>
          <a:prstGeom prst="rect">
            <a:avLst/>
          </a:prstGeom>
        </p:spPr>
      </p:pic>
      <p:pic>
        <p:nvPicPr>
          <p:cNvPr id="10" name="Picture 9">
            <a:extLst>
              <a:ext uri="{FF2B5EF4-FFF2-40B4-BE49-F238E27FC236}">
                <a16:creationId xmlns:a16="http://schemas.microsoft.com/office/drawing/2014/main" id="{C0185734-3AC7-318F-ED5C-680D671A649A}"/>
              </a:ext>
            </a:extLst>
          </p:cNvPr>
          <p:cNvPicPr>
            <a:picLocks noChangeAspect="1"/>
          </p:cNvPicPr>
          <p:nvPr/>
        </p:nvPicPr>
        <p:blipFill>
          <a:blip r:embed="rId6"/>
          <a:stretch>
            <a:fillRect/>
          </a:stretch>
        </p:blipFill>
        <p:spPr>
          <a:xfrm>
            <a:off x="920646" y="4328114"/>
            <a:ext cx="893143" cy="969735"/>
          </a:xfrm>
          <a:prstGeom prst="rect">
            <a:avLst/>
          </a:prstGeom>
        </p:spPr>
      </p:pic>
      <p:pic>
        <p:nvPicPr>
          <p:cNvPr id="5" name="Picture 4">
            <a:extLst>
              <a:ext uri="{FF2B5EF4-FFF2-40B4-BE49-F238E27FC236}">
                <a16:creationId xmlns:a16="http://schemas.microsoft.com/office/drawing/2014/main" id="{87ABFA3E-3B22-B7F7-ED55-4628B4825AF8}"/>
              </a:ext>
            </a:extLst>
          </p:cNvPr>
          <p:cNvPicPr>
            <a:picLocks noChangeAspect="1"/>
          </p:cNvPicPr>
          <p:nvPr/>
        </p:nvPicPr>
        <p:blipFill>
          <a:blip r:embed="rId7"/>
          <a:stretch>
            <a:fillRect/>
          </a:stretch>
        </p:blipFill>
        <p:spPr>
          <a:xfrm>
            <a:off x="692682" y="6978348"/>
            <a:ext cx="1116376" cy="1006157"/>
          </a:xfrm>
          <a:prstGeom prst="rect">
            <a:avLst/>
          </a:prstGeom>
        </p:spPr>
      </p:pic>
      <p:pic>
        <p:nvPicPr>
          <p:cNvPr id="8" name="Picture 7">
            <a:extLst>
              <a:ext uri="{FF2B5EF4-FFF2-40B4-BE49-F238E27FC236}">
                <a16:creationId xmlns:a16="http://schemas.microsoft.com/office/drawing/2014/main" id="{47C52DB0-62C6-F270-26E9-57E4E23DFB94}"/>
              </a:ext>
            </a:extLst>
          </p:cNvPr>
          <p:cNvPicPr>
            <a:picLocks noChangeAspect="1"/>
          </p:cNvPicPr>
          <p:nvPr/>
        </p:nvPicPr>
        <p:blipFill>
          <a:blip r:embed="rId8"/>
          <a:stretch>
            <a:fillRect/>
          </a:stretch>
        </p:blipFill>
        <p:spPr>
          <a:xfrm>
            <a:off x="583899" y="8610744"/>
            <a:ext cx="1364600" cy="1197989"/>
          </a:xfrm>
          <a:prstGeom prst="rect">
            <a:avLst/>
          </a:prstGeom>
        </p:spPr>
      </p:pic>
    </p:spTree>
    <p:extLst>
      <p:ext uri="{BB962C8B-B14F-4D97-AF65-F5344CB8AC3E}">
        <p14:creationId xmlns:p14="http://schemas.microsoft.com/office/powerpoint/2010/main" val="3431046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5B24F5EF-3217-9922-00D3-6E29BEB7E32F}"/>
              </a:ext>
            </a:extLst>
          </p:cNvPr>
          <p:cNvGraphicFramePr>
            <a:graphicFrameLocks noGrp="1"/>
          </p:cNvGraphicFramePr>
          <p:nvPr>
            <p:extLst>
              <p:ext uri="{D42A27DB-BD31-4B8C-83A1-F6EECF244321}">
                <p14:modId xmlns:p14="http://schemas.microsoft.com/office/powerpoint/2010/main" val="1799442701"/>
              </p:ext>
            </p:extLst>
          </p:nvPr>
        </p:nvGraphicFramePr>
        <p:xfrm>
          <a:off x="-4301993" y="2518394"/>
          <a:ext cx="2562225" cy="176784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3252301361"/>
                    </a:ext>
                  </a:extLst>
                </a:gridCol>
              </a:tblGrid>
              <a:tr h="190500">
                <a:tc>
                  <a:txBody>
                    <a:bodyPr/>
                    <a:lstStyle/>
                    <a:p>
                      <a:pPr algn="ctr" rtl="0" fontAlgn="base"/>
                      <a:r>
                        <a:rPr lang="fr-CA" sz="1400" b="1" i="0">
                          <a:effectLst/>
                          <a:latin typeface="Calibri" panose="020F0502020204030204" pitchFamily="34" charset="0"/>
                        </a:rPr>
                        <a:t>SITAGLIPTIN</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LINAGLIPTIN</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7832200"/>
                  </a:ext>
                </a:extLst>
              </a:tr>
              <a:tr h="190500">
                <a:tc>
                  <a:txBody>
                    <a:bodyPr/>
                    <a:lstStyle/>
                    <a:p>
                      <a:pPr algn="ctr" rtl="0" fontAlgn="base"/>
                      <a:r>
                        <a:rPr lang="fr-CA" sz="1400" b="0" i="0" u="sng">
                          <a:effectLst/>
                          <a:latin typeface="Calibri" panose="020F0502020204030204" pitchFamily="34" charset="0"/>
                        </a:rPr>
                        <a:t>What is it for?</a:t>
                      </a:r>
                      <a:r>
                        <a:rPr lang="fr-CA" sz="1400" b="0" i="0">
                          <a:effectLst/>
                          <a:latin typeface="Calibri" panose="020F0502020204030204" pitchFamily="34" charset="0"/>
                        </a:rPr>
                        <a:t> </a:t>
                      </a:r>
                      <a:endParaRPr lang="fr-CA" b="0" i="0">
                        <a:effectLst/>
                      </a:endParaRPr>
                    </a:p>
                    <a:p>
                      <a:pPr algn="ctr" rtl="0" fontAlgn="base"/>
                      <a:r>
                        <a:rPr lang="fr-CA" sz="1400" b="0" i="0">
                          <a:effectLst/>
                          <a:latin typeface="Calibri" panose="020F0502020204030204" pitchFamily="34" charset="0"/>
                        </a:rPr>
                        <a:t>Diabetes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87794350"/>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Well tolerated, hypoglycemia rare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34544468"/>
                  </a:ext>
                </a:extLst>
              </a:tr>
            </a:tbl>
          </a:graphicData>
        </a:graphic>
      </p:graphicFrame>
      <p:sp>
        <p:nvSpPr>
          <p:cNvPr id="9" name="TextBox 23">
            <a:extLst>
              <a:ext uri="{FF2B5EF4-FFF2-40B4-BE49-F238E27FC236}">
                <a16:creationId xmlns:a16="http://schemas.microsoft.com/office/drawing/2014/main" id="{2F4FB5E0-6747-7D09-FD52-90B65049398E}"/>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SITAGLIPTIN</a:t>
            </a:r>
            <a:endParaRPr lang="en-US" sz="3600"/>
          </a:p>
        </p:txBody>
      </p:sp>
      <p:sp>
        <p:nvSpPr>
          <p:cNvPr id="11" name="TextBox 2">
            <a:extLst>
              <a:ext uri="{FF2B5EF4-FFF2-40B4-BE49-F238E27FC236}">
                <a16:creationId xmlns:a16="http://schemas.microsoft.com/office/drawing/2014/main" id="{2157F3A5-B15B-0917-8006-596EA163B282}"/>
              </a:ext>
            </a:extLst>
          </p:cNvPr>
          <p:cNvSpPr txBox="1"/>
          <p:nvPr/>
        </p:nvSpPr>
        <p:spPr>
          <a:xfrm>
            <a:off x="887483" y="1128300"/>
            <a:ext cx="6253398" cy="504465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For: </a:t>
            </a:r>
            <a:r>
              <a:rPr lang="en-US" sz="2800" b="1">
                <a:latin typeface="Century Gothic"/>
                <a:cs typeface="Calibri"/>
              </a:rPr>
              <a:t> </a:t>
            </a:r>
            <a:r>
              <a:rPr lang="en-US" sz="2800" b="1" u="sng">
                <a:latin typeface="Century Gothic"/>
                <a:cs typeface="Calibri"/>
              </a:rPr>
              <a:t>Diabetes</a:t>
            </a:r>
            <a:endParaRPr lang="en-US" sz="2800" u="sng">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a:latin typeface="Century Gothic"/>
                <a:cs typeface="Calibri"/>
              </a:rPr>
              <a:t>Possible </a:t>
            </a:r>
            <a:r>
              <a:rPr lang="en-US" sz="2800" b="1">
                <a:latin typeface="Century Gothic"/>
                <a:cs typeface="Calibri"/>
              </a:rPr>
              <a:t>side effects:</a:t>
            </a:r>
          </a:p>
          <a:p>
            <a:pPr marL="1371600" lvl="2" indent="-457200">
              <a:lnSpc>
                <a:spcPct val="200000"/>
              </a:lnSpc>
              <a:buFont typeface="Wingdings"/>
              <a:buChar char="§"/>
            </a:pPr>
            <a:r>
              <a:rPr lang="en-US" sz="2800" b="1">
                <a:latin typeface="Century Gothic"/>
                <a:cs typeface="Calibri"/>
              </a:rPr>
              <a:t>Low blood sugar (rare)</a:t>
            </a:r>
            <a:endParaRPr lang="en-US"/>
          </a:p>
        </p:txBody>
      </p:sp>
      <p:pic>
        <p:nvPicPr>
          <p:cNvPr id="13" name="Picture 12">
            <a:extLst>
              <a:ext uri="{FF2B5EF4-FFF2-40B4-BE49-F238E27FC236}">
                <a16:creationId xmlns:a16="http://schemas.microsoft.com/office/drawing/2014/main" id="{B679D4C6-2DC6-D9E9-2BE7-23ADA9DF7568}"/>
              </a:ext>
            </a:extLst>
          </p:cNvPr>
          <p:cNvPicPr>
            <a:picLocks noChangeAspect="1"/>
          </p:cNvPicPr>
          <p:nvPr/>
        </p:nvPicPr>
        <p:blipFill>
          <a:blip r:embed="rId3"/>
          <a:stretch>
            <a:fillRect/>
          </a:stretch>
        </p:blipFill>
        <p:spPr>
          <a:xfrm>
            <a:off x="891409" y="13501"/>
            <a:ext cx="935143" cy="949126"/>
          </a:xfrm>
          <a:prstGeom prst="rect">
            <a:avLst/>
          </a:prstGeom>
        </p:spPr>
      </p:pic>
      <p:pic>
        <p:nvPicPr>
          <p:cNvPr id="19" name="Picture 18">
            <a:extLst>
              <a:ext uri="{FF2B5EF4-FFF2-40B4-BE49-F238E27FC236}">
                <a16:creationId xmlns:a16="http://schemas.microsoft.com/office/drawing/2014/main" id="{81151B58-1264-3D0F-B846-169DFBEFD2AB}"/>
              </a:ext>
            </a:extLst>
          </p:cNvPr>
          <p:cNvPicPr>
            <a:picLocks noChangeAspect="1"/>
          </p:cNvPicPr>
          <p:nvPr/>
        </p:nvPicPr>
        <p:blipFill>
          <a:blip r:embed="rId4"/>
          <a:stretch>
            <a:fillRect/>
          </a:stretch>
        </p:blipFill>
        <p:spPr>
          <a:xfrm>
            <a:off x="2437300" y="1369896"/>
            <a:ext cx="914400" cy="885825"/>
          </a:xfrm>
          <a:prstGeom prst="rect">
            <a:avLst/>
          </a:prstGeom>
        </p:spPr>
      </p:pic>
      <p:pic>
        <p:nvPicPr>
          <p:cNvPr id="7" name="Picture 6">
            <a:extLst>
              <a:ext uri="{FF2B5EF4-FFF2-40B4-BE49-F238E27FC236}">
                <a16:creationId xmlns:a16="http://schemas.microsoft.com/office/drawing/2014/main" id="{BE01DAA0-62C6-B6EF-A417-FD5F757BD372}"/>
              </a:ext>
            </a:extLst>
          </p:cNvPr>
          <p:cNvPicPr>
            <a:picLocks noChangeAspect="1"/>
          </p:cNvPicPr>
          <p:nvPr/>
        </p:nvPicPr>
        <p:blipFill>
          <a:blip r:embed="rId5"/>
          <a:stretch>
            <a:fillRect/>
          </a:stretch>
        </p:blipFill>
        <p:spPr>
          <a:xfrm>
            <a:off x="938771" y="4789965"/>
            <a:ext cx="893143" cy="969735"/>
          </a:xfrm>
          <a:prstGeom prst="rect">
            <a:avLst/>
          </a:prstGeom>
        </p:spPr>
      </p:pic>
    </p:spTree>
    <p:extLst>
      <p:ext uri="{BB962C8B-B14F-4D97-AF65-F5344CB8AC3E}">
        <p14:creationId xmlns:p14="http://schemas.microsoft.com/office/powerpoint/2010/main" val="1238545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5B24F5EF-3217-9922-00D3-6E29BEB7E32F}"/>
              </a:ext>
            </a:extLst>
          </p:cNvPr>
          <p:cNvGraphicFramePr>
            <a:graphicFrameLocks noGrp="1"/>
          </p:cNvGraphicFramePr>
          <p:nvPr/>
        </p:nvGraphicFramePr>
        <p:xfrm>
          <a:off x="-4301993" y="2518394"/>
          <a:ext cx="2562225" cy="176784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3252301361"/>
                    </a:ext>
                  </a:extLst>
                </a:gridCol>
              </a:tblGrid>
              <a:tr h="190500">
                <a:tc>
                  <a:txBody>
                    <a:bodyPr/>
                    <a:lstStyle/>
                    <a:p>
                      <a:pPr algn="ctr" rtl="0" fontAlgn="base"/>
                      <a:r>
                        <a:rPr lang="fr-CA" sz="1400" b="1" i="0">
                          <a:effectLst/>
                          <a:latin typeface="Calibri" panose="020F0502020204030204" pitchFamily="34" charset="0"/>
                        </a:rPr>
                        <a:t>SITAGLIPTIN</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LINAGLIPTIN</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7832200"/>
                  </a:ext>
                </a:extLst>
              </a:tr>
              <a:tr h="190500">
                <a:tc>
                  <a:txBody>
                    <a:bodyPr/>
                    <a:lstStyle/>
                    <a:p>
                      <a:pPr algn="ctr" rtl="0" fontAlgn="base"/>
                      <a:r>
                        <a:rPr lang="fr-CA" sz="1400" b="0" i="0" u="sng">
                          <a:effectLst/>
                          <a:latin typeface="Calibri" panose="020F0502020204030204" pitchFamily="34" charset="0"/>
                        </a:rPr>
                        <a:t>What is it for?</a:t>
                      </a:r>
                      <a:r>
                        <a:rPr lang="fr-CA" sz="1400" b="0" i="0">
                          <a:effectLst/>
                          <a:latin typeface="Calibri" panose="020F0502020204030204" pitchFamily="34" charset="0"/>
                        </a:rPr>
                        <a:t> </a:t>
                      </a:r>
                      <a:endParaRPr lang="fr-CA" b="0" i="0">
                        <a:effectLst/>
                      </a:endParaRPr>
                    </a:p>
                    <a:p>
                      <a:pPr algn="ctr" rtl="0" fontAlgn="base"/>
                      <a:r>
                        <a:rPr lang="fr-CA" sz="1400" b="0" i="0">
                          <a:effectLst/>
                          <a:latin typeface="Calibri" panose="020F0502020204030204" pitchFamily="34" charset="0"/>
                        </a:rPr>
                        <a:t>Diabetes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87794350"/>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Well tolerated, hypoglycemia rare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34544468"/>
                  </a:ext>
                </a:extLst>
              </a:tr>
            </a:tbl>
          </a:graphicData>
        </a:graphic>
      </p:graphicFrame>
      <p:sp>
        <p:nvSpPr>
          <p:cNvPr id="9" name="TextBox 23">
            <a:extLst>
              <a:ext uri="{FF2B5EF4-FFF2-40B4-BE49-F238E27FC236}">
                <a16:creationId xmlns:a16="http://schemas.microsoft.com/office/drawing/2014/main" id="{2F4FB5E0-6747-7D09-FD52-90B65049398E}"/>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LINAGLIPTIN</a:t>
            </a:r>
            <a:endParaRPr lang="en-US" sz="3600"/>
          </a:p>
        </p:txBody>
      </p:sp>
      <p:sp>
        <p:nvSpPr>
          <p:cNvPr id="11" name="TextBox 2">
            <a:extLst>
              <a:ext uri="{FF2B5EF4-FFF2-40B4-BE49-F238E27FC236}">
                <a16:creationId xmlns:a16="http://schemas.microsoft.com/office/drawing/2014/main" id="{2157F3A5-B15B-0917-8006-596EA163B282}"/>
              </a:ext>
            </a:extLst>
          </p:cNvPr>
          <p:cNvSpPr txBox="1"/>
          <p:nvPr/>
        </p:nvSpPr>
        <p:spPr>
          <a:xfrm>
            <a:off x="887483" y="1128300"/>
            <a:ext cx="6253398" cy="504465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For: </a:t>
            </a:r>
            <a:r>
              <a:rPr lang="en-US" sz="2800" b="1">
                <a:latin typeface="Century Gothic"/>
                <a:cs typeface="Calibri"/>
              </a:rPr>
              <a:t> </a:t>
            </a:r>
            <a:r>
              <a:rPr lang="en-US" sz="2800" b="1" u="sng">
                <a:latin typeface="Century Gothic"/>
                <a:cs typeface="Calibri"/>
              </a:rPr>
              <a:t>Diabetes</a:t>
            </a:r>
            <a:endParaRPr lang="en-US" sz="2800" u="sng">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a:latin typeface="Century Gothic"/>
                <a:cs typeface="Calibri"/>
              </a:rPr>
              <a:t>Possible </a:t>
            </a:r>
            <a:r>
              <a:rPr lang="en-US" sz="2800" b="1">
                <a:latin typeface="Century Gothic"/>
                <a:cs typeface="Calibri"/>
              </a:rPr>
              <a:t>side effects:</a:t>
            </a:r>
          </a:p>
          <a:p>
            <a:pPr marL="1371600" lvl="2" indent="-457200">
              <a:lnSpc>
                <a:spcPct val="200000"/>
              </a:lnSpc>
              <a:buFont typeface="Wingdings"/>
              <a:buChar char="§"/>
            </a:pPr>
            <a:r>
              <a:rPr lang="en-US" sz="2800" b="1">
                <a:latin typeface="Century Gothic"/>
                <a:cs typeface="Calibri"/>
              </a:rPr>
              <a:t>Low blood sugar (rare)</a:t>
            </a:r>
            <a:endParaRPr lang="en-US"/>
          </a:p>
        </p:txBody>
      </p:sp>
      <p:pic>
        <p:nvPicPr>
          <p:cNvPr id="13" name="Picture 12">
            <a:extLst>
              <a:ext uri="{FF2B5EF4-FFF2-40B4-BE49-F238E27FC236}">
                <a16:creationId xmlns:a16="http://schemas.microsoft.com/office/drawing/2014/main" id="{B679D4C6-2DC6-D9E9-2BE7-23ADA9DF7568}"/>
              </a:ext>
            </a:extLst>
          </p:cNvPr>
          <p:cNvPicPr>
            <a:picLocks noChangeAspect="1"/>
          </p:cNvPicPr>
          <p:nvPr/>
        </p:nvPicPr>
        <p:blipFill>
          <a:blip r:embed="rId3"/>
          <a:stretch>
            <a:fillRect/>
          </a:stretch>
        </p:blipFill>
        <p:spPr>
          <a:xfrm>
            <a:off x="891409" y="13501"/>
            <a:ext cx="935143" cy="949126"/>
          </a:xfrm>
          <a:prstGeom prst="rect">
            <a:avLst/>
          </a:prstGeom>
        </p:spPr>
      </p:pic>
      <p:pic>
        <p:nvPicPr>
          <p:cNvPr id="19" name="Picture 18">
            <a:extLst>
              <a:ext uri="{FF2B5EF4-FFF2-40B4-BE49-F238E27FC236}">
                <a16:creationId xmlns:a16="http://schemas.microsoft.com/office/drawing/2014/main" id="{81151B58-1264-3D0F-B846-169DFBEFD2AB}"/>
              </a:ext>
            </a:extLst>
          </p:cNvPr>
          <p:cNvPicPr>
            <a:picLocks noChangeAspect="1"/>
          </p:cNvPicPr>
          <p:nvPr/>
        </p:nvPicPr>
        <p:blipFill>
          <a:blip r:embed="rId4"/>
          <a:stretch>
            <a:fillRect/>
          </a:stretch>
        </p:blipFill>
        <p:spPr>
          <a:xfrm>
            <a:off x="2437300" y="1369896"/>
            <a:ext cx="914400" cy="885825"/>
          </a:xfrm>
          <a:prstGeom prst="rect">
            <a:avLst/>
          </a:prstGeom>
        </p:spPr>
      </p:pic>
      <p:pic>
        <p:nvPicPr>
          <p:cNvPr id="7" name="Picture 6">
            <a:extLst>
              <a:ext uri="{FF2B5EF4-FFF2-40B4-BE49-F238E27FC236}">
                <a16:creationId xmlns:a16="http://schemas.microsoft.com/office/drawing/2014/main" id="{BE01DAA0-62C6-B6EF-A417-FD5F757BD372}"/>
              </a:ext>
            </a:extLst>
          </p:cNvPr>
          <p:cNvPicPr>
            <a:picLocks noChangeAspect="1"/>
          </p:cNvPicPr>
          <p:nvPr/>
        </p:nvPicPr>
        <p:blipFill>
          <a:blip r:embed="rId5"/>
          <a:stretch>
            <a:fillRect/>
          </a:stretch>
        </p:blipFill>
        <p:spPr>
          <a:xfrm>
            <a:off x="938771" y="4789965"/>
            <a:ext cx="893143" cy="969735"/>
          </a:xfrm>
          <a:prstGeom prst="rect">
            <a:avLst/>
          </a:prstGeom>
        </p:spPr>
      </p:pic>
    </p:spTree>
    <p:extLst>
      <p:ext uri="{BB962C8B-B14F-4D97-AF65-F5344CB8AC3E}">
        <p14:creationId xmlns:p14="http://schemas.microsoft.com/office/powerpoint/2010/main" val="4087489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sp>
        <p:nvSpPr>
          <p:cNvPr id="9" name="TextBox 23">
            <a:extLst>
              <a:ext uri="{FF2B5EF4-FFF2-40B4-BE49-F238E27FC236}">
                <a16:creationId xmlns:a16="http://schemas.microsoft.com/office/drawing/2014/main" id="{E77FC63A-2716-FEAD-31AF-D76B32776EC0}"/>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dirty="0">
                <a:latin typeface="Century Gothic"/>
              </a:rPr>
              <a:t>SEMAGLUTIDE</a:t>
            </a:r>
            <a:endParaRPr lang="en-US" sz="3600" dirty="0"/>
          </a:p>
        </p:txBody>
      </p:sp>
      <p:sp>
        <p:nvSpPr>
          <p:cNvPr id="11" name="TextBox 2">
            <a:extLst>
              <a:ext uri="{FF2B5EF4-FFF2-40B4-BE49-F238E27FC236}">
                <a16:creationId xmlns:a16="http://schemas.microsoft.com/office/drawing/2014/main" id="{CE3FE3AB-A378-7179-D70C-4034E4948A27}"/>
              </a:ext>
            </a:extLst>
          </p:cNvPr>
          <p:cNvSpPr txBox="1"/>
          <p:nvPr/>
        </p:nvSpPr>
        <p:spPr>
          <a:xfrm>
            <a:off x="942484" y="963408"/>
            <a:ext cx="7298426" cy="84112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For: </a:t>
            </a:r>
            <a:r>
              <a:rPr lang="en-US" sz="2800" b="1" dirty="0">
                <a:latin typeface="Century Gothic"/>
                <a:cs typeface="Calibri"/>
              </a:rPr>
              <a:t> </a:t>
            </a:r>
            <a:r>
              <a:rPr lang="en-US" sz="2800" b="1" u="sng" dirty="0">
                <a:latin typeface="Century Gothic"/>
                <a:cs typeface="Calibri"/>
              </a:rPr>
              <a:t>Diabetes</a:t>
            </a:r>
            <a:r>
              <a:rPr lang="en-US" sz="2800" b="1" dirty="0">
                <a:latin typeface="Century Gothic"/>
                <a:cs typeface="Calibri"/>
              </a:rPr>
              <a:t>, </a:t>
            </a:r>
            <a:r>
              <a:rPr lang="en-US" sz="2800" b="1" u="sng" dirty="0">
                <a:latin typeface="Century Gothic"/>
                <a:cs typeface="Calibri"/>
              </a:rPr>
              <a:t>Heart Disease</a:t>
            </a:r>
            <a:r>
              <a:rPr lang="en-US" sz="2800" b="1" dirty="0">
                <a:latin typeface="Century Gothic"/>
                <a:cs typeface="Calibri"/>
              </a:rPr>
              <a:t>, </a:t>
            </a:r>
            <a:endParaRPr lang="en-US" sz="2800" dirty="0">
              <a:latin typeface="Aptos" panose="020B0004020202020204"/>
              <a:cs typeface="Calibri"/>
            </a:endParaRPr>
          </a:p>
          <a:p>
            <a:pPr>
              <a:lnSpc>
                <a:spcPct val="200000"/>
              </a:lnSpc>
            </a:pPr>
            <a:r>
              <a:rPr lang="en-US" sz="2800" b="1" dirty="0">
                <a:latin typeface="Century Gothic"/>
                <a:cs typeface="Calibri"/>
              </a:rPr>
              <a:t>     </a:t>
            </a:r>
            <a:endParaRPr lang="en-US" sz="2800" dirty="0">
              <a:latin typeface="Aptos" panose="020B0004020202020204"/>
              <a:cs typeface="Calibri"/>
            </a:endParaRPr>
          </a:p>
          <a:p>
            <a:pPr>
              <a:lnSpc>
                <a:spcPct val="200000"/>
              </a:lnSpc>
            </a:pPr>
            <a:r>
              <a:rPr lang="en-US" sz="2800" b="1" u="sng" dirty="0">
                <a:latin typeface="Century Gothic"/>
                <a:cs typeface="Calibri"/>
              </a:rPr>
              <a:t>Kidney Disease</a:t>
            </a:r>
            <a:r>
              <a:rPr lang="en-US" sz="2800" b="1" dirty="0">
                <a:latin typeface="Century Gothic"/>
                <a:cs typeface="Calibri"/>
              </a:rPr>
              <a:t>, </a:t>
            </a:r>
            <a:r>
              <a:rPr lang="en-US" sz="2800" b="1" u="sng" dirty="0">
                <a:latin typeface="Century Gothic"/>
                <a:cs typeface="Calibri"/>
              </a:rPr>
              <a:t>Weight Loss</a:t>
            </a:r>
            <a:endParaRPr lang="en-US" sz="2800" u="sng" dirty="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dirty="0">
                <a:latin typeface="Century Gothic"/>
                <a:cs typeface="Calibri"/>
              </a:rPr>
              <a:t>Possible </a:t>
            </a:r>
            <a:r>
              <a:rPr lang="en-US" sz="2800" b="1" dirty="0">
                <a:latin typeface="Century Gothic"/>
                <a:cs typeface="Calibri"/>
              </a:rPr>
              <a:t>side effects:</a:t>
            </a:r>
          </a:p>
          <a:p>
            <a:pPr marL="1371600" lvl="2" indent="-457200">
              <a:lnSpc>
                <a:spcPct val="150000"/>
              </a:lnSpc>
              <a:buFont typeface="Wingdings"/>
              <a:buChar char="§"/>
            </a:pPr>
            <a:r>
              <a:rPr lang="en-US" sz="2800" b="1" dirty="0">
                <a:latin typeface="Century Gothic"/>
                <a:cs typeface="Calibri"/>
              </a:rPr>
              <a:t>Stomach Pain</a:t>
            </a:r>
            <a:endParaRPr lang="en-US" dirty="0"/>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No appetite</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Weight loss</a:t>
            </a:r>
          </a:p>
        </p:txBody>
      </p:sp>
      <p:pic>
        <p:nvPicPr>
          <p:cNvPr id="13" name="Picture 12">
            <a:extLst>
              <a:ext uri="{FF2B5EF4-FFF2-40B4-BE49-F238E27FC236}">
                <a16:creationId xmlns:a16="http://schemas.microsoft.com/office/drawing/2014/main" id="{AECD989B-36DB-6988-677E-67EF297431DB}"/>
              </a:ext>
            </a:extLst>
          </p:cNvPr>
          <p:cNvPicPr>
            <a:picLocks noChangeAspect="1"/>
          </p:cNvPicPr>
          <p:nvPr/>
        </p:nvPicPr>
        <p:blipFill>
          <a:blip r:embed="rId3"/>
          <a:stretch>
            <a:fillRect/>
          </a:stretch>
        </p:blipFill>
        <p:spPr>
          <a:xfrm>
            <a:off x="891409" y="13501"/>
            <a:ext cx="935143" cy="949126"/>
          </a:xfrm>
          <a:prstGeom prst="rect">
            <a:avLst/>
          </a:prstGeom>
        </p:spPr>
      </p:pic>
      <p:pic>
        <p:nvPicPr>
          <p:cNvPr id="19" name="Picture 18">
            <a:extLst>
              <a:ext uri="{FF2B5EF4-FFF2-40B4-BE49-F238E27FC236}">
                <a16:creationId xmlns:a16="http://schemas.microsoft.com/office/drawing/2014/main" id="{4337C108-2DD3-B643-1B4D-8B613C808995}"/>
              </a:ext>
            </a:extLst>
          </p:cNvPr>
          <p:cNvPicPr>
            <a:picLocks noChangeAspect="1"/>
          </p:cNvPicPr>
          <p:nvPr/>
        </p:nvPicPr>
        <p:blipFill>
          <a:blip r:embed="rId4"/>
          <a:stretch>
            <a:fillRect/>
          </a:stretch>
        </p:blipFill>
        <p:spPr>
          <a:xfrm>
            <a:off x="2642407" y="1326285"/>
            <a:ext cx="914400" cy="885825"/>
          </a:xfrm>
          <a:prstGeom prst="rect">
            <a:avLst/>
          </a:prstGeom>
        </p:spPr>
      </p:pic>
      <p:pic>
        <p:nvPicPr>
          <p:cNvPr id="2" name="Picture 1">
            <a:extLst>
              <a:ext uri="{FF2B5EF4-FFF2-40B4-BE49-F238E27FC236}">
                <a16:creationId xmlns:a16="http://schemas.microsoft.com/office/drawing/2014/main" id="{1143A0A5-F1CB-A572-6557-7DC730069E26}"/>
              </a:ext>
            </a:extLst>
          </p:cNvPr>
          <p:cNvPicPr>
            <a:picLocks noChangeAspect="1"/>
          </p:cNvPicPr>
          <p:nvPr/>
        </p:nvPicPr>
        <p:blipFill>
          <a:blip r:embed="rId5"/>
          <a:stretch>
            <a:fillRect/>
          </a:stretch>
        </p:blipFill>
        <p:spPr>
          <a:xfrm>
            <a:off x="976277" y="8642138"/>
            <a:ext cx="1106060" cy="1076253"/>
          </a:xfrm>
          <a:prstGeom prst="rect">
            <a:avLst/>
          </a:prstGeom>
        </p:spPr>
      </p:pic>
      <p:pic>
        <p:nvPicPr>
          <p:cNvPr id="7" name="Picture 6">
            <a:extLst>
              <a:ext uri="{FF2B5EF4-FFF2-40B4-BE49-F238E27FC236}">
                <a16:creationId xmlns:a16="http://schemas.microsoft.com/office/drawing/2014/main" id="{2529FE85-FEF2-FA30-E218-F5460F0ACE92}"/>
              </a:ext>
            </a:extLst>
          </p:cNvPr>
          <p:cNvPicPr>
            <a:picLocks noChangeAspect="1"/>
          </p:cNvPicPr>
          <p:nvPr/>
        </p:nvPicPr>
        <p:blipFill>
          <a:blip r:embed="rId6"/>
          <a:stretch>
            <a:fillRect/>
          </a:stretch>
        </p:blipFill>
        <p:spPr>
          <a:xfrm>
            <a:off x="1016899" y="6086711"/>
            <a:ext cx="969185" cy="893649"/>
          </a:xfrm>
          <a:prstGeom prst="rect">
            <a:avLst/>
          </a:prstGeom>
        </p:spPr>
      </p:pic>
      <p:pic>
        <p:nvPicPr>
          <p:cNvPr id="14" name="Picture 13">
            <a:extLst>
              <a:ext uri="{FF2B5EF4-FFF2-40B4-BE49-F238E27FC236}">
                <a16:creationId xmlns:a16="http://schemas.microsoft.com/office/drawing/2014/main" id="{2C97B57A-6145-57BD-3D40-E06516929CC9}"/>
              </a:ext>
            </a:extLst>
          </p:cNvPr>
          <p:cNvPicPr>
            <a:picLocks noChangeAspect="1"/>
          </p:cNvPicPr>
          <p:nvPr/>
        </p:nvPicPr>
        <p:blipFill>
          <a:blip r:embed="rId7"/>
          <a:stretch>
            <a:fillRect/>
          </a:stretch>
        </p:blipFill>
        <p:spPr>
          <a:xfrm>
            <a:off x="4297520" y="808116"/>
            <a:ext cx="1440642" cy="1502328"/>
          </a:xfrm>
          <a:prstGeom prst="rect">
            <a:avLst/>
          </a:prstGeom>
        </p:spPr>
      </p:pic>
      <p:pic>
        <p:nvPicPr>
          <p:cNvPr id="16" name="Picture 15">
            <a:extLst>
              <a:ext uri="{FF2B5EF4-FFF2-40B4-BE49-F238E27FC236}">
                <a16:creationId xmlns:a16="http://schemas.microsoft.com/office/drawing/2014/main" id="{2F49C9C7-EC97-2D25-5111-514AC5C61982}"/>
              </a:ext>
            </a:extLst>
          </p:cNvPr>
          <p:cNvPicPr>
            <a:picLocks noChangeAspect="1"/>
          </p:cNvPicPr>
          <p:nvPr/>
        </p:nvPicPr>
        <p:blipFill>
          <a:blip r:embed="rId8"/>
          <a:stretch>
            <a:fillRect/>
          </a:stretch>
        </p:blipFill>
        <p:spPr>
          <a:xfrm>
            <a:off x="4420016" y="2880676"/>
            <a:ext cx="1166894" cy="1167554"/>
          </a:xfrm>
          <a:prstGeom prst="rect">
            <a:avLst/>
          </a:prstGeom>
        </p:spPr>
      </p:pic>
      <p:pic>
        <p:nvPicPr>
          <p:cNvPr id="18" name="Picture 17">
            <a:extLst>
              <a:ext uri="{FF2B5EF4-FFF2-40B4-BE49-F238E27FC236}">
                <a16:creationId xmlns:a16="http://schemas.microsoft.com/office/drawing/2014/main" id="{81A86414-7F5A-7B73-AE17-1E0BD70894B9}"/>
              </a:ext>
            </a:extLst>
          </p:cNvPr>
          <p:cNvPicPr>
            <a:picLocks noChangeAspect="1"/>
          </p:cNvPicPr>
          <p:nvPr/>
        </p:nvPicPr>
        <p:blipFill>
          <a:blip r:embed="rId9"/>
          <a:stretch>
            <a:fillRect/>
          </a:stretch>
        </p:blipFill>
        <p:spPr>
          <a:xfrm>
            <a:off x="1973364" y="2875790"/>
            <a:ext cx="1136476" cy="1076253"/>
          </a:xfrm>
          <a:prstGeom prst="rect">
            <a:avLst/>
          </a:prstGeom>
        </p:spPr>
      </p:pic>
      <p:pic>
        <p:nvPicPr>
          <p:cNvPr id="20" name="Picture 19">
            <a:extLst>
              <a:ext uri="{FF2B5EF4-FFF2-40B4-BE49-F238E27FC236}">
                <a16:creationId xmlns:a16="http://schemas.microsoft.com/office/drawing/2014/main" id="{1DFBAF01-6429-D634-4C99-62BA23747F02}"/>
              </a:ext>
            </a:extLst>
          </p:cNvPr>
          <p:cNvPicPr>
            <a:picLocks noChangeAspect="1"/>
          </p:cNvPicPr>
          <p:nvPr/>
        </p:nvPicPr>
        <p:blipFill>
          <a:blip r:embed="rId10"/>
          <a:stretch>
            <a:fillRect/>
          </a:stretch>
        </p:blipFill>
        <p:spPr>
          <a:xfrm>
            <a:off x="803355" y="7175970"/>
            <a:ext cx="1090850" cy="1076252"/>
          </a:xfrm>
          <a:prstGeom prst="rect">
            <a:avLst/>
          </a:prstGeom>
        </p:spPr>
      </p:pic>
    </p:spTree>
    <p:extLst>
      <p:ext uri="{BB962C8B-B14F-4D97-AF65-F5344CB8AC3E}">
        <p14:creationId xmlns:p14="http://schemas.microsoft.com/office/powerpoint/2010/main" val="2521173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sp>
        <p:nvSpPr>
          <p:cNvPr id="16" name="TextBox 23">
            <a:extLst>
              <a:ext uri="{FF2B5EF4-FFF2-40B4-BE49-F238E27FC236}">
                <a16:creationId xmlns:a16="http://schemas.microsoft.com/office/drawing/2014/main" id="{B2092719-A5D1-0555-85D5-47838BFA94E9}"/>
              </a:ext>
            </a:extLst>
          </p:cNvPr>
          <p:cNvSpPr txBox="1"/>
          <p:nvPr/>
        </p:nvSpPr>
        <p:spPr>
          <a:xfrm>
            <a:off x="1724925" y="238807"/>
            <a:ext cx="3864052"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2000" b="1" u="sng">
                <a:latin typeface="Century Gothic"/>
              </a:rPr>
              <a:t>Medication Summary</a:t>
            </a:r>
            <a:endParaRPr lang="en-US" sz="2000"/>
          </a:p>
        </p:txBody>
      </p:sp>
      <p:pic>
        <p:nvPicPr>
          <p:cNvPr id="26" name="Picture 25">
            <a:extLst>
              <a:ext uri="{FF2B5EF4-FFF2-40B4-BE49-F238E27FC236}">
                <a16:creationId xmlns:a16="http://schemas.microsoft.com/office/drawing/2014/main" id="{7A3542A7-0658-4DC0-1FC6-26EBD91B35CA}"/>
              </a:ext>
            </a:extLst>
          </p:cNvPr>
          <p:cNvPicPr>
            <a:picLocks noChangeAspect="1"/>
          </p:cNvPicPr>
          <p:nvPr/>
        </p:nvPicPr>
        <p:blipFill>
          <a:blip r:embed="rId3"/>
          <a:stretch>
            <a:fillRect/>
          </a:stretch>
        </p:blipFill>
        <p:spPr>
          <a:xfrm>
            <a:off x="1565177" y="-240"/>
            <a:ext cx="825140" cy="743012"/>
          </a:xfrm>
          <a:prstGeom prst="rect">
            <a:avLst/>
          </a:prstGeom>
        </p:spPr>
      </p:pic>
      <p:graphicFrame>
        <p:nvGraphicFramePr>
          <p:cNvPr id="6" name="Table 5">
            <a:extLst>
              <a:ext uri="{FF2B5EF4-FFF2-40B4-BE49-F238E27FC236}">
                <a16:creationId xmlns:a16="http://schemas.microsoft.com/office/drawing/2014/main" id="{42BC3A85-90B7-C0E9-2ECC-18E7A496D52E}"/>
              </a:ext>
            </a:extLst>
          </p:cNvPr>
          <p:cNvGraphicFramePr>
            <a:graphicFrameLocks noGrp="1"/>
          </p:cNvGraphicFramePr>
          <p:nvPr>
            <p:extLst>
              <p:ext uri="{D42A27DB-BD31-4B8C-83A1-F6EECF244321}">
                <p14:modId xmlns:p14="http://schemas.microsoft.com/office/powerpoint/2010/main" val="3224305464"/>
              </p:ext>
            </p:extLst>
          </p:nvPr>
        </p:nvGraphicFramePr>
        <p:xfrm>
          <a:off x="1567542" y="934386"/>
          <a:ext cx="4400548" cy="6400800"/>
        </p:xfrm>
        <a:graphic>
          <a:graphicData uri="http://schemas.openxmlformats.org/drawingml/2006/table">
            <a:tbl>
              <a:tblPr firstRow="1" bandRow="1">
                <a:tableStyleId>{5940675A-B579-460E-94D1-54222C63F5DA}</a:tableStyleId>
              </a:tblPr>
              <a:tblGrid>
                <a:gridCol w="2305049">
                  <a:extLst>
                    <a:ext uri="{9D8B030D-6E8A-4147-A177-3AD203B41FA5}">
                      <a16:colId xmlns:a16="http://schemas.microsoft.com/office/drawing/2014/main" val="1803598194"/>
                    </a:ext>
                  </a:extLst>
                </a:gridCol>
                <a:gridCol w="1032782">
                  <a:extLst>
                    <a:ext uri="{9D8B030D-6E8A-4147-A177-3AD203B41FA5}">
                      <a16:colId xmlns:a16="http://schemas.microsoft.com/office/drawing/2014/main" val="2793128595"/>
                    </a:ext>
                  </a:extLst>
                </a:gridCol>
                <a:gridCol w="1062717">
                  <a:extLst>
                    <a:ext uri="{9D8B030D-6E8A-4147-A177-3AD203B41FA5}">
                      <a16:colId xmlns:a16="http://schemas.microsoft.com/office/drawing/2014/main" val="3816034247"/>
                    </a:ext>
                  </a:extLst>
                </a:gridCol>
              </a:tblGrid>
              <a:tr h="280454">
                <a:tc>
                  <a:txBody>
                    <a:bodyPr/>
                    <a:lstStyle/>
                    <a:p>
                      <a:r>
                        <a:rPr lang="en-US" dirty="0">
                          <a:latin typeface="Century Gothic"/>
                        </a:rPr>
                        <a:t>Medication</a:t>
                      </a:r>
                    </a:p>
                  </a:txBody>
                  <a:tcPr/>
                </a:tc>
                <a:tc>
                  <a:txBody>
                    <a:bodyPr/>
                    <a:lstStyle/>
                    <a:p>
                      <a:pPr lvl="0">
                        <a:buNone/>
                      </a:pPr>
                      <a:r>
                        <a:rPr lang="en-US" b="1" dirty="0">
                          <a:latin typeface="Century Gothic"/>
                        </a:rPr>
                        <a:t>English</a:t>
                      </a:r>
                      <a:endParaRPr lang="en-US" b="1" dirty="0"/>
                    </a:p>
                    <a:p>
                      <a:pPr lvl="0">
                        <a:buNone/>
                      </a:pPr>
                      <a:r>
                        <a:rPr lang="en-US" b="0" dirty="0">
                          <a:latin typeface="Century Gothic"/>
                        </a:rPr>
                        <a:t>Slide #</a:t>
                      </a:r>
                      <a:endParaRPr lang="en-US" dirty="0">
                        <a:latin typeface="Century Gothic"/>
                      </a:endParaRPr>
                    </a:p>
                  </a:txBody>
                  <a:tcPr/>
                </a:tc>
                <a:tc>
                  <a:txBody>
                    <a:bodyPr/>
                    <a:lstStyle/>
                    <a:p>
                      <a:pPr lvl="0">
                        <a:buNone/>
                      </a:pPr>
                      <a:r>
                        <a:rPr lang="en-US" b="1" dirty="0">
                          <a:latin typeface="Century Gothic"/>
                        </a:rPr>
                        <a:t>French</a:t>
                      </a:r>
                      <a:endParaRPr lang="en-US" b="1" dirty="0"/>
                    </a:p>
                    <a:p>
                      <a:pPr lvl="0">
                        <a:buNone/>
                      </a:pPr>
                      <a:r>
                        <a:rPr lang="en-US" b="0" dirty="0">
                          <a:latin typeface="Century Gothic"/>
                        </a:rPr>
                        <a:t>Slide #</a:t>
                      </a:r>
                      <a:r>
                        <a:rPr lang="en-US" b="1" dirty="0">
                          <a:latin typeface="Century Gothic"/>
                        </a:rPr>
                        <a:t> </a:t>
                      </a:r>
                    </a:p>
                  </a:txBody>
                  <a:tcPr/>
                </a:tc>
                <a:extLst>
                  <a:ext uri="{0D108BD9-81ED-4DB2-BD59-A6C34878D82A}">
                    <a16:rowId xmlns:a16="http://schemas.microsoft.com/office/drawing/2014/main" val="3433121901"/>
                  </a:ext>
                </a:extLst>
              </a:tr>
              <a:tr h="210340">
                <a:tc>
                  <a:txBody>
                    <a:bodyPr/>
                    <a:lstStyle/>
                    <a:p>
                      <a:pPr lvl="0">
                        <a:buNone/>
                      </a:pPr>
                      <a:r>
                        <a:rPr lang="en-US" sz="1200" dirty="0">
                          <a:latin typeface="Century Gothic"/>
                        </a:rPr>
                        <a:t>Duloxetine</a:t>
                      </a:r>
                      <a:endParaRPr lang="en-US"/>
                    </a:p>
                    <a:p>
                      <a:pPr lvl="0">
                        <a:buNone/>
                      </a:pPr>
                      <a:r>
                        <a:rPr lang="en-US" sz="1200" dirty="0">
                          <a:latin typeface="Century Gothic"/>
                        </a:rPr>
                        <a:t>Venlafaxine</a:t>
                      </a:r>
                      <a:endParaRPr lang="en-US"/>
                    </a:p>
                  </a:txBody>
                  <a:tcPr/>
                </a:tc>
                <a:tc>
                  <a:txBody>
                    <a:bodyPr/>
                    <a:lstStyle/>
                    <a:p>
                      <a:pPr lvl="0">
                        <a:buNone/>
                      </a:pPr>
                      <a:r>
                        <a:rPr lang="en-US" sz="1200" dirty="0">
                          <a:latin typeface="Century Gothic"/>
                        </a:rPr>
                        <a:t>35</a:t>
                      </a:r>
                      <a:endParaRPr lang="en-US"/>
                    </a:p>
                    <a:p>
                      <a:pPr lvl="0">
                        <a:buNone/>
                      </a:pPr>
                      <a:r>
                        <a:rPr lang="en-US" sz="1200" dirty="0">
                          <a:latin typeface="Century Gothic"/>
                        </a:rPr>
                        <a:t>36</a:t>
                      </a:r>
                      <a:endParaRPr lang="en-US"/>
                    </a:p>
                  </a:txBody>
                  <a:tcPr/>
                </a:tc>
                <a:tc>
                  <a:txBody>
                    <a:bodyPr/>
                    <a:lstStyle/>
                    <a:p>
                      <a:pPr lvl="0">
                        <a:buNone/>
                      </a:pPr>
                      <a:r>
                        <a:rPr lang="en-US" sz="1200" dirty="0">
                          <a:latin typeface="Century Gothic"/>
                        </a:rPr>
                        <a:t>84</a:t>
                      </a:r>
                      <a:endParaRPr lang="en-US" dirty="0"/>
                    </a:p>
                    <a:p>
                      <a:pPr lvl="0">
                        <a:buNone/>
                      </a:pPr>
                      <a:r>
                        <a:rPr lang="en-US" sz="1200" dirty="0">
                          <a:latin typeface="Century Gothic"/>
                        </a:rPr>
                        <a:t>85</a:t>
                      </a:r>
                      <a:endParaRPr lang="en-US" dirty="0"/>
                    </a:p>
                  </a:txBody>
                  <a:tcPr/>
                </a:tc>
                <a:extLst>
                  <a:ext uri="{0D108BD9-81ED-4DB2-BD59-A6C34878D82A}">
                    <a16:rowId xmlns:a16="http://schemas.microsoft.com/office/drawing/2014/main" val="1648719440"/>
                  </a:ext>
                </a:extLst>
              </a:tr>
              <a:tr h="210340">
                <a:tc>
                  <a:txBody>
                    <a:bodyPr/>
                    <a:lstStyle/>
                    <a:p>
                      <a:pPr lvl="0">
                        <a:buNone/>
                      </a:pPr>
                      <a:r>
                        <a:rPr lang="en-US" sz="1200" dirty="0">
                          <a:latin typeface="Century Gothic"/>
                        </a:rPr>
                        <a:t>Gabapentin</a:t>
                      </a:r>
                      <a:endParaRPr lang="en-US"/>
                    </a:p>
                    <a:p>
                      <a:pPr lvl="0">
                        <a:buNone/>
                      </a:pPr>
                      <a:r>
                        <a:rPr lang="en-US" sz="1200" dirty="0">
                          <a:latin typeface="Century Gothic"/>
                        </a:rPr>
                        <a:t>Pregabalin</a:t>
                      </a:r>
                      <a:endParaRPr lang="en-US"/>
                    </a:p>
                  </a:txBody>
                  <a:tcPr/>
                </a:tc>
                <a:tc>
                  <a:txBody>
                    <a:bodyPr/>
                    <a:lstStyle/>
                    <a:p>
                      <a:pPr lvl="0">
                        <a:buNone/>
                      </a:pPr>
                      <a:r>
                        <a:rPr lang="en-US" sz="1200" dirty="0">
                          <a:latin typeface="Century Gothic"/>
                        </a:rPr>
                        <a:t>37</a:t>
                      </a:r>
                      <a:endParaRPr lang="en-US"/>
                    </a:p>
                    <a:p>
                      <a:pPr lvl="0">
                        <a:buNone/>
                      </a:pPr>
                      <a:r>
                        <a:rPr lang="en-US" sz="1200" dirty="0">
                          <a:latin typeface="Century Gothic"/>
                        </a:rPr>
                        <a:t>38</a:t>
                      </a:r>
                      <a:endParaRPr lang="en-US"/>
                    </a:p>
                  </a:txBody>
                  <a:tcPr/>
                </a:tc>
                <a:tc>
                  <a:txBody>
                    <a:bodyPr/>
                    <a:lstStyle/>
                    <a:p>
                      <a:pPr lvl="0">
                        <a:buNone/>
                      </a:pPr>
                      <a:r>
                        <a:rPr lang="en-US" sz="1200" dirty="0">
                          <a:latin typeface="Century Gothic"/>
                        </a:rPr>
                        <a:t>86</a:t>
                      </a:r>
                      <a:endParaRPr lang="en-US" dirty="0"/>
                    </a:p>
                    <a:p>
                      <a:pPr lvl="0">
                        <a:buNone/>
                      </a:pPr>
                      <a:r>
                        <a:rPr lang="en-US" sz="1200" dirty="0">
                          <a:latin typeface="Century Gothic"/>
                        </a:rPr>
                        <a:t>87</a:t>
                      </a:r>
                      <a:endParaRPr lang="en-US" dirty="0"/>
                    </a:p>
                  </a:txBody>
                  <a:tcPr/>
                </a:tc>
                <a:extLst>
                  <a:ext uri="{0D108BD9-81ED-4DB2-BD59-A6C34878D82A}">
                    <a16:rowId xmlns:a16="http://schemas.microsoft.com/office/drawing/2014/main" val="1832471186"/>
                  </a:ext>
                </a:extLst>
              </a:tr>
              <a:tr h="303825">
                <a:tc>
                  <a:txBody>
                    <a:bodyPr/>
                    <a:lstStyle/>
                    <a:p>
                      <a:pPr lvl="0">
                        <a:buNone/>
                      </a:pPr>
                      <a:r>
                        <a:rPr lang="en-US" sz="1200" dirty="0">
                          <a:latin typeface="Century Gothic"/>
                        </a:rPr>
                        <a:t>Alendronate</a:t>
                      </a:r>
                      <a:endParaRPr lang="en-US"/>
                    </a:p>
                    <a:p>
                      <a:pPr lvl="0">
                        <a:buNone/>
                      </a:pPr>
                      <a:r>
                        <a:rPr lang="en-US" sz="1200" dirty="0">
                          <a:latin typeface="Century Gothic"/>
                        </a:rPr>
                        <a:t>Risedronate</a:t>
                      </a:r>
                      <a:endParaRPr lang="en-US"/>
                    </a:p>
                  </a:txBody>
                  <a:tcPr/>
                </a:tc>
                <a:tc>
                  <a:txBody>
                    <a:bodyPr/>
                    <a:lstStyle/>
                    <a:p>
                      <a:pPr lvl="0">
                        <a:buNone/>
                      </a:pPr>
                      <a:r>
                        <a:rPr lang="en-US" sz="1200" dirty="0">
                          <a:latin typeface="Century Gothic"/>
                        </a:rPr>
                        <a:t>39</a:t>
                      </a:r>
                      <a:endParaRPr lang="en-US"/>
                    </a:p>
                    <a:p>
                      <a:pPr lvl="0">
                        <a:buNone/>
                      </a:pPr>
                      <a:r>
                        <a:rPr lang="en-US" sz="1200" dirty="0">
                          <a:latin typeface="Century Gothic"/>
                        </a:rPr>
                        <a:t>40</a:t>
                      </a:r>
                      <a:endParaRPr lang="en-US"/>
                    </a:p>
                  </a:txBody>
                  <a:tcPr/>
                </a:tc>
                <a:tc>
                  <a:txBody>
                    <a:bodyPr/>
                    <a:lstStyle/>
                    <a:p>
                      <a:pPr lvl="0">
                        <a:buNone/>
                      </a:pPr>
                      <a:r>
                        <a:rPr lang="en-US" sz="1200" dirty="0">
                          <a:latin typeface="Century Gothic"/>
                        </a:rPr>
                        <a:t>88</a:t>
                      </a:r>
                      <a:endParaRPr lang="en-US" dirty="0"/>
                    </a:p>
                    <a:p>
                      <a:pPr lvl="0">
                        <a:buNone/>
                      </a:pPr>
                      <a:r>
                        <a:rPr lang="en-US" sz="1200" dirty="0">
                          <a:latin typeface="Century Gothic"/>
                        </a:rPr>
                        <a:t>89</a:t>
                      </a:r>
                      <a:endParaRPr lang="en-US" dirty="0"/>
                    </a:p>
                  </a:txBody>
                  <a:tcPr/>
                </a:tc>
                <a:extLst>
                  <a:ext uri="{0D108BD9-81ED-4DB2-BD59-A6C34878D82A}">
                    <a16:rowId xmlns:a16="http://schemas.microsoft.com/office/drawing/2014/main" val="247921209"/>
                  </a:ext>
                </a:extLst>
              </a:tr>
              <a:tr h="222025">
                <a:tc>
                  <a:txBody>
                    <a:bodyPr/>
                    <a:lstStyle/>
                    <a:p>
                      <a:pPr lvl="0">
                        <a:buNone/>
                      </a:pPr>
                      <a:r>
                        <a:rPr lang="en-US" sz="1200" dirty="0">
                          <a:latin typeface="Century Gothic"/>
                        </a:rPr>
                        <a:t>Colchicine</a:t>
                      </a:r>
                      <a:endParaRPr lang="en-US"/>
                    </a:p>
                  </a:txBody>
                  <a:tcPr/>
                </a:tc>
                <a:tc>
                  <a:txBody>
                    <a:bodyPr/>
                    <a:lstStyle/>
                    <a:p>
                      <a:pPr lvl="0">
                        <a:buNone/>
                      </a:pPr>
                      <a:r>
                        <a:rPr lang="en-US" sz="1200" dirty="0">
                          <a:latin typeface="Century Gothic"/>
                        </a:rPr>
                        <a:t>41</a:t>
                      </a:r>
                      <a:endParaRPr lang="en-US"/>
                    </a:p>
                  </a:txBody>
                  <a:tcPr/>
                </a:tc>
                <a:tc>
                  <a:txBody>
                    <a:bodyPr/>
                    <a:lstStyle/>
                    <a:p>
                      <a:pPr lvl="0">
                        <a:buNone/>
                      </a:pPr>
                      <a:r>
                        <a:rPr lang="en-US" sz="1200" dirty="0">
                          <a:latin typeface="Century Gothic"/>
                        </a:rPr>
                        <a:t>90</a:t>
                      </a:r>
                    </a:p>
                  </a:txBody>
                  <a:tcPr/>
                </a:tc>
                <a:extLst>
                  <a:ext uri="{0D108BD9-81ED-4DB2-BD59-A6C34878D82A}">
                    <a16:rowId xmlns:a16="http://schemas.microsoft.com/office/drawing/2014/main" val="2627707153"/>
                  </a:ext>
                </a:extLst>
              </a:tr>
              <a:tr h="222025">
                <a:tc>
                  <a:txBody>
                    <a:bodyPr/>
                    <a:lstStyle/>
                    <a:p>
                      <a:pPr lvl="0">
                        <a:buNone/>
                      </a:pPr>
                      <a:r>
                        <a:rPr lang="en-US" sz="1200" b="0" i="0" u="none" strike="noStrike" noProof="0" dirty="0">
                          <a:solidFill>
                            <a:srgbClr val="000000"/>
                          </a:solidFill>
                          <a:latin typeface="Century Gothic"/>
                        </a:rPr>
                        <a:t>Levetiracetam (Keppra)</a:t>
                      </a:r>
                      <a:endParaRPr lang="en-US"/>
                    </a:p>
                  </a:txBody>
                  <a:tcPr/>
                </a:tc>
                <a:tc>
                  <a:txBody>
                    <a:bodyPr/>
                    <a:lstStyle/>
                    <a:p>
                      <a:pPr lvl="0">
                        <a:buNone/>
                      </a:pPr>
                      <a:r>
                        <a:rPr lang="en-US" sz="1200" dirty="0">
                          <a:latin typeface="Century Gothic"/>
                        </a:rPr>
                        <a:t>42</a:t>
                      </a:r>
                      <a:endParaRPr lang="en-US"/>
                    </a:p>
                  </a:txBody>
                  <a:tcPr/>
                </a:tc>
                <a:tc>
                  <a:txBody>
                    <a:bodyPr/>
                    <a:lstStyle/>
                    <a:p>
                      <a:pPr lvl="0">
                        <a:buNone/>
                      </a:pPr>
                      <a:r>
                        <a:rPr lang="en-US" sz="1200" dirty="0">
                          <a:latin typeface="Century Gothic"/>
                        </a:rPr>
                        <a:t>91</a:t>
                      </a:r>
                      <a:endParaRPr lang="en-US" dirty="0"/>
                    </a:p>
                  </a:txBody>
                  <a:tcPr/>
                </a:tc>
                <a:extLst>
                  <a:ext uri="{0D108BD9-81ED-4DB2-BD59-A6C34878D82A}">
                    <a16:rowId xmlns:a16="http://schemas.microsoft.com/office/drawing/2014/main" val="1287020070"/>
                  </a:ext>
                </a:extLst>
              </a:tr>
              <a:tr h="222025">
                <a:tc>
                  <a:txBody>
                    <a:bodyPr/>
                    <a:lstStyle/>
                    <a:p>
                      <a:pPr lvl="0">
                        <a:buNone/>
                      </a:pPr>
                      <a:r>
                        <a:rPr lang="en-US" sz="1200" b="0" i="0" u="none" strike="noStrike" noProof="0" dirty="0">
                          <a:solidFill>
                            <a:srgbClr val="000000"/>
                          </a:solidFill>
                          <a:latin typeface="Century Gothic"/>
                        </a:rPr>
                        <a:t>Mirtazapine</a:t>
                      </a:r>
                      <a:endParaRPr lang="en-US"/>
                    </a:p>
                  </a:txBody>
                  <a:tcPr/>
                </a:tc>
                <a:tc>
                  <a:txBody>
                    <a:bodyPr/>
                    <a:lstStyle/>
                    <a:p>
                      <a:pPr lvl="0">
                        <a:buNone/>
                      </a:pPr>
                      <a:r>
                        <a:rPr lang="en-US" sz="1200" dirty="0">
                          <a:latin typeface="Century Gothic"/>
                        </a:rPr>
                        <a:t>43</a:t>
                      </a:r>
                      <a:endParaRPr lang="en-US"/>
                    </a:p>
                  </a:txBody>
                  <a:tcPr/>
                </a:tc>
                <a:tc>
                  <a:txBody>
                    <a:bodyPr/>
                    <a:lstStyle/>
                    <a:p>
                      <a:pPr lvl="0">
                        <a:buNone/>
                      </a:pPr>
                      <a:r>
                        <a:rPr lang="en-US" sz="1200" dirty="0">
                          <a:latin typeface="Century Gothic"/>
                        </a:rPr>
                        <a:t>92</a:t>
                      </a:r>
                      <a:endParaRPr lang="en-US" dirty="0"/>
                    </a:p>
                  </a:txBody>
                  <a:tcPr/>
                </a:tc>
                <a:extLst>
                  <a:ext uri="{0D108BD9-81ED-4DB2-BD59-A6C34878D82A}">
                    <a16:rowId xmlns:a16="http://schemas.microsoft.com/office/drawing/2014/main" val="1009835995"/>
                  </a:ext>
                </a:extLst>
              </a:tr>
              <a:tr h="222025">
                <a:tc>
                  <a:txBody>
                    <a:bodyPr/>
                    <a:lstStyle/>
                    <a:p>
                      <a:pPr lvl="0">
                        <a:buNone/>
                      </a:pPr>
                      <a:r>
                        <a:rPr lang="en-US" sz="1200" b="0" i="0" u="none" strike="noStrike" noProof="0" dirty="0">
                          <a:solidFill>
                            <a:srgbClr val="000000"/>
                          </a:solidFill>
                          <a:latin typeface="Century Gothic"/>
                        </a:rPr>
                        <a:t>Sertraline</a:t>
                      </a:r>
                      <a:endParaRPr lang="en-US"/>
                    </a:p>
                  </a:txBody>
                  <a:tcPr/>
                </a:tc>
                <a:tc>
                  <a:txBody>
                    <a:bodyPr/>
                    <a:lstStyle/>
                    <a:p>
                      <a:pPr lvl="0">
                        <a:buNone/>
                      </a:pPr>
                      <a:r>
                        <a:rPr lang="en-US" sz="1200" dirty="0">
                          <a:latin typeface="Century Gothic"/>
                        </a:rPr>
                        <a:t>44</a:t>
                      </a:r>
                      <a:endParaRPr lang="en-US"/>
                    </a:p>
                  </a:txBody>
                  <a:tcPr/>
                </a:tc>
                <a:tc>
                  <a:txBody>
                    <a:bodyPr/>
                    <a:lstStyle/>
                    <a:p>
                      <a:pPr lvl="0">
                        <a:buNone/>
                      </a:pPr>
                      <a:r>
                        <a:rPr lang="en-US" sz="1200" dirty="0">
                          <a:latin typeface="Century Gothic"/>
                        </a:rPr>
                        <a:t>93</a:t>
                      </a:r>
                      <a:endParaRPr lang="en-US" dirty="0"/>
                    </a:p>
                  </a:txBody>
                  <a:tcPr/>
                </a:tc>
                <a:extLst>
                  <a:ext uri="{0D108BD9-81ED-4DB2-BD59-A6C34878D82A}">
                    <a16:rowId xmlns:a16="http://schemas.microsoft.com/office/drawing/2014/main" val="2669634404"/>
                  </a:ext>
                </a:extLst>
              </a:tr>
              <a:tr h="222025">
                <a:tc>
                  <a:txBody>
                    <a:bodyPr/>
                    <a:lstStyle/>
                    <a:p>
                      <a:pPr lvl="0">
                        <a:buNone/>
                      </a:pPr>
                      <a:r>
                        <a:rPr lang="en-US" sz="1200" b="0" i="0" u="none" strike="noStrike" noProof="0" dirty="0">
                          <a:solidFill>
                            <a:srgbClr val="000000"/>
                          </a:solidFill>
                          <a:latin typeface="Century Gothic"/>
                        </a:rPr>
                        <a:t>Citalopram</a:t>
                      </a:r>
                      <a:endParaRPr lang="en-US"/>
                    </a:p>
                  </a:txBody>
                  <a:tcPr/>
                </a:tc>
                <a:tc>
                  <a:txBody>
                    <a:bodyPr/>
                    <a:lstStyle/>
                    <a:p>
                      <a:pPr lvl="0">
                        <a:buNone/>
                      </a:pPr>
                      <a:r>
                        <a:rPr lang="en-US" sz="1200" dirty="0">
                          <a:latin typeface="Century Gothic"/>
                        </a:rPr>
                        <a:t>45</a:t>
                      </a:r>
                      <a:endParaRPr lang="en-US"/>
                    </a:p>
                  </a:txBody>
                  <a:tcPr/>
                </a:tc>
                <a:tc>
                  <a:txBody>
                    <a:bodyPr/>
                    <a:lstStyle/>
                    <a:p>
                      <a:pPr lvl="0">
                        <a:buNone/>
                      </a:pPr>
                      <a:r>
                        <a:rPr lang="en-US" sz="1200" dirty="0">
                          <a:latin typeface="Century Gothic"/>
                        </a:rPr>
                        <a:t>94</a:t>
                      </a:r>
                      <a:endParaRPr lang="en-US" dirty="0"/>
                    </a:p>
                  </a:txBody>
                  <a:tcPr/>
                </a:tc>
                <a:extLst>
                  <a:ext uri="{0D108BD9-81ED-4DB2-BD59-A6C34878D82A}">
                    <a16:rowId xmlns:a16="http://schemas.microsoft.com/office/drawing/2014/main" val="1591890777"/>
                  </a:ext>
                </a:extLst>
              </a:tr>
              <a:tr h="222025">
                <a:tc>
                  <a:txBody>
                    <a:bodyPr/>
                    <a:lstStyle/>
                    <a:p>
                      <a:pPr lvl="0">
                        <a:buNone/>
                      </a:pPr>
                      <a:r>
                        <a:rPr lang="en-US" sz="1200" b="0" i="0" u="none" strike="noStrike" noProof="0" dirty="0">
                          <a:solidFill>
                            <a:srgbClr val="000000"/>
                          </a:solidFill>
                          <a:latin typeface="Century Gothic"/>
                        </a:rPr>
                        <a:t>Escitalopram</a:t>
                      </a:r>
                      <a:endParaRPr lang="en-US"/>
                    </a:p>
                  </a:txBody>
                  <a:tcPr/>
                </a:tc>
                <a:tc>
                  <a:txBody>
                    <a:bodyPr/>
                    <a:lstStyle/>
                    <a:p>
                      <a:pPr lvl="0">
                        <a:buNone/>
                      </a:pPr>
                      <a:r>
                        <a:rPr lang="en-US" sz="1200" dirty="0">
                          <a:latin typeface="Century Gothic"/>
                        </a:rPr>
                        <a:t>46</a:t>
                      </a:r>
                      <a:endParaRPr lang="en-US"/>
                    </a:p>
                  </a:txBody>
                  <a:tcPr/>
                </a:tc>
                <a:tc>
                  <a:txBody>
                    <a:bodyPr/>
                    <a:lstStyle/>
                    <a:p>
                      <a:pPr lvl="0">
                        <a:buNone/>
                      </a:pPr>
                      <a:r>
                        <a:rPr lang="en-US" sz="1200" dirty="0">
                          <a:latin typeface="Century Gothic"/>
                        </a:rPr>
                        <a:t>95</a:t>
                      </a:r>
                      <a:endParaRPr lang="en-US" dirty="0"/>
                    </a:p>
                  </a:txBody>
                  <a:tcPr/>
                </a:tc>
                <a:extLst>
                  <a:ext uri="{0D108BD9-81ED-4DB2-BD59-A6C34878D82A}">
                    <a16:rowId xmlns:a16="http://schemas.microsoft.com/office/drawing/2014/main" val="679600748"/>
                  </a:ext>
                </a:extLst>
              </a:tr>
              <a:tr h="222025">
                <a:tc>
                  <a:txBody>
                    <a:bodyPr/>
                    <a:lstStyle/>
                    <a:p>
                      <a:pPr lvl="0">
                        <a:buNone/>
                      </a:pPr>
                      <a:r>
                        <a:rPr lang="en-US" sz="1200" b="0" i="0" u="none" strike="noStrike" noProof="0" dirty="0">
                          <a:solidFill>
                            <a:srgbClr val="000000"/>
                          </a:solidFill>
                          <a:latin typeface="Century Gothic"/>
                        </a:rPr>
                        <a:t>Aripiprazole</a:t>
                      </a:r>
                      <a:endParaRPr lang="en-US"/>
                    </a:p>
                  </a:txBody>
                  <a:tcPr/>
                </a:tc>
                <a:tc>
                  <a:txBody>
                    <a:bodyPr/>
                    <a:lstStyle/>
                    <a:p>
                      <a:pPr lvl="0">
                        <a:buNone/>
                      </a:pPr>
                      <a:r>
                        <a:rPr lang="en-US" sz="1200" dirty="0">
                          <a:latin typeface="Century Gothic"/>
                        </a:rPr>
                        <a:t>47</a:t>
                      </a:r>
                      <a:endParaRPr lang="en-US"/>
                    </a:p>
                  </a:txBody>
                  <a:tcPr/>
                </a:tc>
                <a:tc>
                  <a:txBody>
                    <a:bodyPr/>
                    <a:lstStyle/>
                    <a:p>
                      <a:pPr lvl="0">
                        <a:buNone/>
                      </a:pPr>
                      <a:r>
                        <a:rPr lang="en-US" sz="1200" dirty="0">
                          <a:latin typeface="Century Gothic"/>
                        </a:rPr>
                        <a:t>96</a:t>
                      </a:r>
                      <a:endParaRPr lang="en-US" dirty="0"/>
                    </a:p>
                  </a:txBody>
                  <a:tcPr/>
                </a:tc>
                <a:extLst>
                  <a:ext uri="{0D108BD9-81ED-4DB2-BD59-A6C34878D82A}">
                    <a16:rowId xmlns:a16="http://schemas.microsoft.com/office/drawing/2014/main" val="1615158564"/>
                  </a:ext>
                </a:extLst>
              </a:tr>
              <a:tr h="222025">
                <a:tc>
                  <a:txBody>
                    <a:bodyPr/>
                    <a:lstStyle/>
                    <a:p>
                      <a:pPr lvl="0">
                        <a:buNone/>
                      </a:pPr>
                      <a:r>
                        <a:rPr lang="en-US" sz="1200" b="0" i="0" u="none" strike="noStrike" noProof="0" dirty="0">
                          <a:solidFill>
                            <a:srgbClr val="000000"/>
                          </a:solidFill>
                          <a:latin typeface="Century Gothic"/>
                        </a:rPr>
                        <a:t>Trazadone</a:t>
                      </a:r>
                      <a:endParaRPr lang="en-US"/>
                    </a:p>
                  </a:txBody>
                  <a:tcPr/>
                </a:tc>
                <a:tc>
                  <a:txBody>
                    <a:bodyPr/>
                    <a:lstStyle/>
                    <a:p>
                      <a:pPr lvl="0">
                        <a:buNone/>
                      </a:pPr>
                      <a:r>
                        <a:rPr lang="en-US" sz="1200" dirty="0">
                          <a:latin typeface="Century Gothic"/>
                        </a:rPr>
                        <a:t>48</a:t>
                      </a:r>
                      <a:endParaRPr lang="en-US"/>
                    </a:p>
                  </a:txBody>
                  <a:tcPr/>
                </a:tc>
                <a:tc>
                  <a:txBody>
                    <a:bodyPr/>
                    <a:lstStyle/>
                    <a:p>
                      <a:pPr lvl="0">
                        <a:buNone/>
                      </a:pPr>
                      <a:r>
                        <a:rPr lang="en-US" sz="1200" dirty="0">
                          <a:latin typeface="Century Gothic"/>
                        </a:rPr>
                        <a:t>97</a:t>
                      </a:r>
                      <a:endParaRPr lang="en-US" dirty="0"/>
                    </a:p>
                  </a:txBody>
                  <a:tcPr/>
                </a:tc>
                <a:extLst>
                  <a:ext uri="{0D108BD9-81ED-4DB2-BD59-A6C34878D82A}">
                    <a16:rowId xmlns:a16="http://schemas.microsoft.com/office/drawing/2014/main" val="3079605065"/>
                  </a:ext>
                </a:extLst>
              </a:tr>
              <a:tr h="222024">
                <a:tc>
                  <a:txBody>
                    <a:bodyPr/>
                    <a:lstStyle/>
                    <a:p>
                      <a:pPr lvl="0">
                        <a:buNone/>
                      </a:pPr>
                      <a:r>
                        <a:rPr lang="en-US" sz="1200" b="0" i="0" u="none" strike="noStrike" noProof="0" dirty="0">
                          <a:solidFill>
                            <a:srgbClr val="000000"/>
                          </a:solidFill>
                          <a:latin typeface="Century Gothic"/>
                        </a:rPr>
                        <a:t>Naltrexone</a:t>
                      </a:r>
                      <a:endParaRPr lang="en-US"/>
                    </a:p>
                  </a:txBody>
                  <a:tcPr/>
                </a:tc>
                <a:tc>
                  <a:txBody>
                    <a:bodyPr/>
                    <a:lstStyle/>
                    <a:p>
                      <a:pPr lvl="0">
                        <a:buNone/>
                      </a:pPr>
                      <a:r>
                        <a:rPr lang="en-US" sz="1200" dirty="0">
                          <a:latin typeface="Century Gothic"/>
                        </a:rPr>
                        <a:t>49</a:t>
                      </a:r>
                      <a:endParaRPr lang="en-US"/>
                    </a:p>
                  </a:txBody>
                  <a:tcPr/>
                </a:tc>
                <a:tc>
                  <a:txBody>
                    <a:bodyPr/>
                    <a:lstStyle/>
                    <a:p>
                      <a:pPr lvl="0">
                        <a:buNone/>
                      </a:pPr>
                      <a:r>
                        <a:rPr lang="en-US" sz="1200" dirty="0">
                          <a:latin typeface="Century Gothic"/>
                        </a:rPr>
                        <a:t>98</a:t>
                      </a:r>
                      <a:endParaRPr lang="en-US" dirty="0"/>
                    </a:p>
                  </a:txBody>
                  <a:tcPr/>
                </a:tc>
                <a:extLst>
                  <a:ext uri="{0D108BD9-81ED-4DB2-BD59-A6C34878D82A}">
                    <a16:rowId xmlns:a16="http://schemas.microsoft.com/office/drawing/2014/main" val="903269439"/>
                  </a:ext>
                </a:extLst>
              </a:tr>
              <a:tr h="222024">
                <a:tc>
                  <a:txBody>
                    <a:bodyPr/>
                    <a:lstStyle/>
                    <a:p>
                      <a:pPr lvl="0">
                        <a:buNone/>
                      </a:pPr>
                      <a:r>
                        <a:rPr lang="en-US" sz="1200" b="0" i="0" u="none" strike="noStrike" noProof="0" dirty="0">
                          <a:solidFill>
                            <a:srgbClr val="000000"/>
                          </a:solidFill>
                          <a:latin typeface="Century Gothic"/>
                        </a:rPr>
                        <a:t>Varenicline</a:t>
                      </a:r>
                      <a:endParaRPr lang="en-US"/>
                    </a:p>
                  </a:txBody>
                  <a:tcPr/>
                </a:tc>
                <a:tc>
                  <a:txBody>
                    <a:bodyPr/>
                    <a:lstStyle/>
                    <a:p>
                      <a:pPr lvl="0">
                        <a:buNone/>
                      </a:pPr>
                      <a:r>
                        <a:rPr lang="en-US" sz="1200" dirty="0">
                          <a:latin typeface="Century Gothic"/>
                        </a:rPr>
                        <a:t>50</a:t>
                      </a:r>
                      <a:endParaRPr lang="en-US"/>
                    </a:p>
                  </a:txBody>
                  <a:tcPr/>
                </a:tc>
                <a:tc>
                  <a:txBody>
                    <a:bodyPr/>
                    <a:lstStyle/>
                    <a:p>
                      <a:pPr lvl="0">
                        <a:buNone/>
                      </a:pPr>
                      <a:r>
                        <a:rPr lang="en-US" sz="1200" dirty="0">
                          <a:latin typeface="Century Gothic"/>
                        </a:rPr>
                        <a:t>99</a:t>
                      </a:r>
                      <a:endParaRPr lang="en-US" dirty="0"/>
                    </a:p>
                  </a:txBody>
                  <a:tcPr/>
                </a:tc>
                <a:extLst>
                  <a:ext uri="{0D108BD9-81ED-4DB2-BD59-A6C34878D82A}">
                    <a16:rowId xmlns:a16="http://schemas.microsoft.com/office/drawing/2014/main" val="2169292467"/>
                  </a:ext>
                </a:extLst>
              </a:tr>
              <a:tr h="222024">
                <a:tc>
                  <a:txBody>
                    <a:bodyPr/>
                    <a:lstStyle/>
                    <a:p>
                      <a:pPr lvl="0">
                        <a:buNone/>
                      </a:pPr>
                      <a:r>
                        <a:rPr lang="en-US" sz="1200" b="0" i="0" u="none" strike="noStrike" noProof="0" dirty="0">
                          <a:solidFill>
                            <a:srgbClr val="000000"/>
                          </a:solidFill>
                          <a:latin typeface="Century Gothic"/>
                        </a:rPr>
                        <a:t>Tamsulosin</a:t>
                      </a:r>
                      <a:endParaRPr lang="en-US"/>
                    </a:p>
                  </a:txBody>
                  <a:tcPr/>
                </a:tc>
                <a:tc>
                  <a:txBody>
                    <a:bodyPr/>
                    <a:lstStyle/>
                    <a:p>
                      <a:pPr lvl="0">
                        <a:buNone/>
                      </a:pPr>
                      <a:r>
                        <a:rPr lang="en-US" sz="1200" dirty="0">
                          <a:latin typeface="Century Gothic"/>
                        </a:rPr>
                        <a:t>51</a:t>
                      </a:r>
                      <a:endParaRPr lang="en-US"/>
                    </a:p>
                  </a:txBody>
                  <a:tcPr/>
                </a:tc>
                <a:tc>
                  <a:txBody>
                    <a:bodyPr/>
                    <a:lstStyle/>
                    <a:p>
                      <a:pPr lvl="0">
                        <a:buNone/>
                      </a:pPr>
                      <a:r>
                        <a:rPr lang="en-US" sz="1200" dirty="0">
                          <a:latin typeface="Century Gothic"/>
                        </a:rPr>
                        <a:t>100</a:t>
                      </a:r>
                    </a:p>
                  </a:txBody>
                  <a:tcPr/>
                </a:tc>
                <a:extLst>
                  <a:ext uri="{0D108BD9-81ED-4DB2-BD59-A6C34878D82A}">
                    <a16:rowId xmlns:a16="http://schemas.microsoft.com/office/drawing/2014/main" val="3163348846"/>
                  </a:ext>
                </a:extLst>
              </a:tr>
              <a:tr h="222024">
                <a:tc>
                  <a:txBody>
                    <a:bodyPr/>
                    <a:lstStyle/>
                    <a:p>
                      <a:pPr lvl="0">
                        <a:buNone/>
                      </a:pPr>
                      <a:r>
                        <a:rPr lang="en-US" sz="1200" b="0" dirty="0">
                          <a:latin typeface="Century Gothic"/>
                        </a:rPr>
                        <a:t>Botox</a:t>
                      </a:r>
                    </a:p>
                  </a:txBody>
                  <a:tcPr/>
                </a:tc>
                <a:tc>
                  <a:txBody>
                    <a:bodyPr/>
                    <a:lstStyle/>
                    <a:p>
                      <a:pPr lvl="0">
                        <a:buNone/>
                      </a:pPr>
                      <a:r>
                        <a:rPr lang="en-US" sz="1200" dirty="0">
                          <a:latin typeface="Century Gothic"/>
                        </a:rPr>
                        <a:t>52</a:t>
                      </a:r>
                      <a:endParaRPr lang="en-US"/>
                    </a:p>
                  </a:txBody>
                  <a:tcPr/>
                </a:tc>
                <a:tc>
                  <a:txBody>
                    <a:bodyPr/>
                    <a:lstStyle/>
                    <a:p>
                      <a:pPr lvl="0">
                        <a:buNone/>
                      </a:pPr>
                      <a:r>
                        <a:rPr lang="en-US" sz="1200" dirty="0">
                          <a:latin typeface="Century Gothic"/>
                        </a:rPr>
                        <a:t>101</a:t>
                      </a:r>
                      <a:endParaRPr lang="en-US" dirty="0"/>
                    </a:p>
                  </a:txBody>
                  <a:tcPr/>
                </a:tc>
                <a:extLst>
                  <a:ext uri="{0D108BD9-81ED-4DB2-BD59-A6C34878D82A}">
                    <a16:rowId xmlns:a16="http://schemas.microsoft.com/office/drawing/2014/main" val="2797470059"/>
                  </a:ext>
                </a:extLst>
              </a:tr>
              <a:tr h="222024">
                <a:tc>
                  <a:txBody>
                    <a:bodyPr/>
                    <a:lstStyle/>
                    <a:p>
                      <a:pPr lvl="0" algn="l">
                        <a:lnSpc>
                          <a:spcPct val="100000"/>
                        </a:lnSpc>
                        <a:spcBef>
                          <a:spcPts val="0"/>
                        </a:spcBef>
                        <a:spcAft>
                          <a:spcPts val="0"/>
                        </a:spcAft>
                        <a:buNone/>
                      </a:pPr>
                      <a:r>
                        <a:rPr lang="en-US" sz="1200" b="1" i="0" u="none" strike="noStrike" noProof="0" dirty="0">
                          <a:solidFill>
                            <a:srgbClr val="000000"/>
                          </a:solidFill>
                          <a:latin typeface="Century Gothic"/>
                        </a:rPr>
                        <a:t>TEMPLATE FOR NEW MEDS</a:t>
                      </a:r>
                      <a:endParaRPr lang="en-US" sz="1200" b="0" i="0" u="none" strike="noStrike" noProof="0" dirty="0">
                        <a:solidFill>
                          <a:srgbClr val="000000"/>
                        </a:solidFill>
                        <a:latin typeface="Century Gothic"/>
                      </a:endParaRPr>
                    </a:p>
                  </a:txBody>
                  <a:tcPr/>
                </a:tc>
                <a:tc>
                  <a:txBody>
                    <a:bodyPr/>
                    <a:lstStyle/>
                    <a:p>
                      <a:pPr lvl="0">
                        <a:buNone/>
                      </a:pPr>
                      <a:r>
                        <a:rPr lang="en-US" sz="1200" dirty="0">
                          <a:latin typeface="Century Gothic"/>
                        </a:rPr>
                        <a:t>53</a:t>
                      </a:r>
                    </a:p>
                  </a:txBody>
                  <a:tcPr/>
                </a:tc>
                <a:tc>
                  <a:txBody>
                    <a:bodyPr/>
                    <a:lstStyle/>
                    <a:p>
                      <a:pPr lvl="0">
                        <a:buNone/>
                      </a:pPr>
                      <a:r>
                        <a:rPr lang="en-US" sz="1200" dirty="0">
                          <a:latin typeface="Century Gothic"/>
                        </a:rPr>
                        <a:t>102</a:t>
                      </a:r>
                    </a:p>
                  </a:txBody>
                  <a:tcPr/>
                </a:tc>
                <a:extLst>
                  <a:ext uri="{0D108BD9-81ED-4DB2-BD59-A6C34878D82A}">
                    <a16:rowId xmlns:a16="http://schemas.microsoft.com/office/drawing/2014/main" val="2501217256"/>
                  </a:ext>
                </a:extLst>
              </a:tr>
              <a:tr h="222024">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extLst>
                  <a:ext uri="{0D108BD9-81ED-4DB2-BD59-A6C34878D82A}">
                    <a16:rowId xmlns:a16="http://schemas.microsoft.com/office/drawing/2014/main" val="1428400992"/>
                  </a:ext>
                </a:extLst>
              </a:tr>
              <a:tr h="222024">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extLst>
                  <a:ext uri="{0D108BD9-81ED-4DB2-BD59-A6C34878D82A}">
                    <a16:rowId xmlns:a16="http://schemas.microsoft.com/office/drawing/2014/main" val="3411951335"/>
                  </a:ext>
                </a:extLst>
              </a:tr>
              <a:tr h="222024">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extLst>
                  <a:ext uri="{0D108BD9-81ED-4DB2-BD59-A6C34878D82A}">
                    <a16:rowId xmlns:a16="http://schemas.microsoft.com/office/drawing/2014/main" val="4156788265"/>
                  </a:ext>
                </a:extLst>
              </a:tr>
            </a:tbl>
          </a:graphicData>
        </a:graphic>
      </p:graphicFrame>
    </p:spTree>
    <p:extLst>
      <p:ext uri="{BB962C8B-B14F-4D97-AF65-F5344CB8AC3E}">
        <p14:creationId xmlns:p14="http://schemas.microsoft.com/office/powerpoint/2010/main" val="2275619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sp>
        <p:nvSpPr>
          <p:cNvPr id="9" name="TextBox 23">
            <a:extLst>
              <a:ext uri="{FF2B5EF4-FFF2-40B4-BE49-F238E27FC236}">
                <a16:creationId xmlns:a16="http://schemas.microsoft.com/office/drawing/2014/main" id="{4462D820-9FB7-BF7B-9879-B01054116144}"/>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EMPAGLIFLOZIN</a:t>
            </a:r>
            <a:endParaRPr lang="en-US" sz="3600"/>
          </a:p>
        </p:txBody>
      </p:sp>
      <p:sp>
        <p:nvSpPr>
          <p:cNvPr id="11" name="TextBox 2">
            <a:extLst>
              <a:ext uri="{FF2B5EF4-FFF2-40B4-BE49-F238E27FC236}">
                <a16:creationId xmlns:a16="http://schemas.microsoft.com/office/drawing/2014/main" id="{F1B2236D-ABDD-0264-80D4-7A2D36A6EDB3}"/>
              </a:ext>
            </a:extLst>
          </p:cNvPr>
          <p:cNvSpPr txBox="1"/>
          <p:nvPr/>
        </p:nvSpPr>
        <p:spPr>
          <a:xfrm>
            <a:off x="736228" y="853480"/>
            <a:ext cx="6377151" cy="907415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For: </a:t>
            </a:r>
            <a:r>
              <a:rPr lang="en-US" sz="2800" b="1">
                <a:latin typeface="Century Gothic"/>
                <a:cs typeface="Calibri"/>
              </a:rPr>
              <a:t> </a:t>
            </a:r>
            <a:r>
              <a:rPr lang="en-US" sz="2800" b="1" u="sng">
                <a:latin typeface="Century Gothic"/>
                <a:cs typeface="Calibri"/>
              </a:rPr>
              <a:t>Diabetes</a:t>
            </a:r>
            <a:r>
              <a:rPr lang="en-US" sz="2800" b="1">
                <a:latin typeface="Century Gothic"/>
                <a:cs typeface="Calibri"/>
              </a:rPr>
              <a:t>, </a:t>
            </a:r>
            <a:r>
              <a:rPr lang="en-US" sz="2800" b="1" u="sng">
                <a:latin typeface="Century Gothic"/>
                <a:cs typeface="Calibri"/>
              </a:rPr>
              <a:t>Heart Disease</a:t>
            </a:r>
            <a:r>
              <a:rPr lang="en-US" sz="2800" b="1">
                <a:latin typeface="Century Gothic"/>
                <a:cs typeface="Calibri"/>
              </a:rPr>
              <a:t>,      </a:t>
            </a:r>
            <a:endParaRPr lang="en-US" sz="280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b="1" u="sng">
                <a:latin typeface="Century Gothic"/>
                <a:cs typeface="Calibri"/>
              </a:rPr>
              <a:t>Kidney Disease</a:t>
            </a:r>
            <a:endParaRPr lang="en-US" sz="2800" u="sng">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a:latin typeface="Century Gothic"/>
                <a:cs typeface="Calibri"/>
              </a:rPr>
              <a:t>Possible </a:t>
            </a:r>
            <a:r>
              <a:rPr lang="en-US" sz="2800" b="1">
                <a:latin typeface="Century Gothic"/>
                <a:cs typeface="Calibri"/>
              </a:rPr>
              <a:t>side effects:</a:t>
            </a:r>
          </a:p>
          <a:p>
            <a:pPr marL="1371600" lvl="2" indent="-457200">
              <a:lnSpc>
                <a:spcPct val="150000"/>
              </a:lnSpc>
              <a:buFont typeface="Wingdings"/>
              <a:buChar char="§"/>
            </a:pPr>
            <a:r>
              <a:rPr lang="en-US" sz="2800" b="1">
                <a:latin typeface="Century Gothic"/>
                <a:cs typeface="Calibri"/>
              </a:rPr>
              <a:t>Peeing often</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Dizziness</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Genital infection </a:t>
            </a:r>
            <a:endParaRPr lang="en-US"/>
          </a:p>
          <a:p>
            <a:pPr lvl="2">
              <a:lnSpc>
                <a:spcPct val="150000"/>
              </a:lnSpc>
            </a:pPr>
            <a:r>
              <a:rPr lang="en-US" sz="2800" b="1">
                <a:latin typeface="Century Gothic"/>
                <a:cs typeface="Calibri"/>
              </a:rPr>
              <a:t>   *</a:t>
            </a:r>
            <a:r>
              <a:rPr lang="en-US" sz="2800">
                <a:latin typeface="Century Gothic"/>
                <a:cs typeface="Calibri"/>
              </a:rPr>
              <a:t>need to eat often</a:t>
            </a:r>
            <a:endParaRPr lang="en-US"/>
          </a:p>
        </p:txBody>
      </p:sp>
      <p:pic>
        <p:nvPicPr>
          <p:cNvPr id="13" name="Picture 12">
            <a:extLst>
              <a:ext uri="{FF2B5EF4-FFF2-40B4-BE49-F238E27FC236}">
                <a16:creationId xmlns:a16="http://schemas.microsoft.com/office/drawing/2014/main" id="{6A43660D-B7E0-3094-CD48-138FC58C2977}"/>
              </a:ext>
            </a:extLst>
          </p:cNvPr>
          <p:cNvPicPr>
            <a:picLocks noChangeAspect="1"/>
          </p:cNvPicPr>
          <p:nvPr/>
        </p:nvPicPr>
        <p:blipFill>
          <a:blip r:embed="rId3"/>
          <a:stretch>
            <a:fillRect/>
          </a:stretch>
        </p:blipFill>
        <p:spPr>
          <a:xfrm>
            <a:off x="891409" y="13501"/>
            <a:ext cx="935143" cy="949126"/>
          </a:xfrm>
          <a:prstGeom prst="rect">
            <a:avLst/>
          </a:prstGeom>
        </p:spPr>
      </p:pic>
      <p:pic>
        <p:nvPicPr>
          <p:cNvPr id="19" name="Picture 18">
            <a:extLst>
              <a:ext uri="{FF2B5EF4-FFF2-40B4-BE49-F238E27FC236}">
                <a16:creationId xmlns:a16="http://schemas.microsoft.com/office/drawing/2014/main" id="{56BB417E-FC71-C236-27A1-11661467BBBE}"/>
              </a:ext>
            </a:extLst>
          </p:cNvPr>
          <p:cNvPicPr>
            <a:picLocks noChangeAspect="1"/>
          </p:cNvPicPr>
          <p:nvPr/>
        </p:nvPicPr>
        <p:blipFill>
          <a:blip r:embed="rId4"/>
          <a:stretch>
            <a:fillRect/>
          </a:stretch>
        </p:blipFill>
        <p:spPr>
          <a:xfrm>
            <a:off x="2303796" y="1242980"/>
            <a:ext cx="914400" cy="885825"/>
          </a:xfrm>
          <a:prstGeom prst="rect">
            <a:avLst/>
          </a:prstGeom>
        </p:spPr>
      </p:pic>
      <p:pic>
        <p:nvPicPr>
          <p:cNvPr id="37" name="Picture 36">
            <a:extLst>
              <a:ext uri="{FF2B5EF4-FFF2-40B4-BE49-F238E27FC236}">
                <a16:creationId xmlns:a16="http://schemas.microsoft.com/office/drawing/2014/main" id="{481BF4BB-B687-F402-389D-FD856E74796A}"/>
              </a:ext>
            </a:extLst>
          </p:cNvPr>
          <p:cNvPicPr>
            <a:picLocks noChangeAspect="1"/>
          </p:cNvPicPr>
          <p:nvPr/>
        </p:nvPicPr>
        <p:blipFill>
          <a:blip r:embed="rId5"/>
          <a:stretch>
            <a:fillRect/>
          </a:stretch>
        </p:blipFill>
        <p:spPr>
          <a:xfrm>
            <a:off x="874970" y="7144411"/>
            <a:ext cx="970954" cy="1016488"/>
          </a:xfrm>
          <a:prstGeom prst="rect">
            <a:avLst/>
          </a:prstGeom>
        </p:spPr>
      </p:pic>
      <p:pic>
        <p:nvPicPr>
          <p:cNvPr id="2" name="Picture 1">
            <a:extLst>
              <a:ext uri="{FF2B5EF4-FFF2-40B4-BE49-F238E27FC236}">
                <a16:creationId xmlns:a16="http://schemas.microsoft.com/office/drawing/2014/main" id="{56F9C03B-C069-2CA4-C389-C92C0521C231}"/>
              </a:ext>
            </a:extLst>
          </p:cNvPr>
          <p:cNvPicPr>
            <a:picLocks noChangeAspect="1"/>
          </p:cNvPicPr>
          <p:nvPr/>
        </p:nvPicPr>
        <p:blipFill>
          <a:blip r:embed="rId6"/>
          <a:stretch>
            <a:fillRect/>
          </a:stretch>
        </p:blipFill>
        <p:spPr>
          <a:xfrm>
            <a:off x="969186" y="8686875"/>
            <a:ext cx="771477" cy="771915"/>
          </a:xfrm>
          <a:prstGeom prst="rect">
            <a:avLst/>
          </a:prstGeom>
        </p:spPr>
      </p:pic>
      <p:pic>
        <p:nvPicPr>
          <p:cNvPr id="10" name="Picture 9">
            <a:extLst>
              <a:ext uri="{FF2B5EF4-FFF2-40B4-BE49-F238E27FC236}">
                <a16:creationId xmlns:a16="http://schemas.microsoft.com/office/drawing/2014/main" id="{E80FDCBA-6A76-D410-AC2F-7951AFA00758}"/>
              </a:ext>
            </a:extLst>
          </p:cNvPr>
          <p:cNvPicPr>
            <a:picLocks noChangeAspect="1"/>
          </p:cNvPicPr>
          <p:nvPr/>
        </p:nvPicPr>
        <p:blipFill>
          <a:blip r:embed="rId7"/>
          <a:stretch>
            <a:fillRect/>
          </a:stretch>
        </p:blipFill>
        <p:spPr>
          <a:xfrm>
            <a:off x="1605649" y="2742808"/>
            <a:ext cx="1136476" cy="1076253"/>
          </a:xfrm>
          <a:prstGeom prst="rect">
            <a:avLst/>
          </a:prstGeom>
        </p:spPr>
      </p:pic>
      <p:pic>
        <p:nvPicPr>
          <p:cNvPr id="14" name="Picture 13">
            <a:extLst>
              <a:ext uri="{FF2B5EF4-FFF2-40B4-BE49-F238E27FC236}">
                <a16:creationId xmlns:a16="http://schemas.microsoft.com/office/drawing/2014/main" id="{3B6237DD-D63E-74E9-E355-D9B830445078}"/>
              </a:ext>
            </a:extLst>
          </p:cNvPr>
          <p:cNvPicPr>
            <a:picLocks noChangeAspect="1"/>
          </p:cNvPicPr>
          <p:nvPr/>
        </p:nvPicPr>
        <p:blipFill>
          <a:blip r:embed="rId8"/>
          <a:stretch>
            <a:fillRect/>
          </a:stretch>
        </p:blipFill>
        <p:spPr>
          <a:xfrm>
            <a:off x="867104" y="5929198"/>
            <a:ext cx="1070439" cy="950548"/>
          </a:xfrm>
          <a:prstGeom prst="rect">
            <a:avLst/>
          </a:prstGeom>
        </p:spPr>
      </p:pic>
      <p:pic>
        <p:nvPicPr>
          <p:cNvPr id="18" name="Picture 17">
            <a:extLst>
              <a:ext uri="{FF2B5EF4-FFF2-40B4-BE49-F238E27FC236}">
                <a16:creationId xmlns:a16="http://schemas.microsoft.com/office/drawing/2014/main" id="{781BF26D-D3F0-7B6A-B743-7D3C2C9E5F39}"/>
              </a:ext>
            </a:extLst>
          </p:cNvPr>
          <p:cNvPicPr>
            <a:picLocks noChangeAspect="1"/>
          </p:cNvPicPr>
          <p:nvPr/>
        </p:nvPicPr>
        <p:blipFill>
          <a:blip r:embed="rId9"/>
          <a:stretch>
            <a:fillRect/>
          </a:stretch>
        </p:blipFill>
        <p:spPr>
          <a:xfrm>
            <a:off x="4152098" y="698188"/>
            <a:ext cx="1440642" cy="1502328"/>
          </a:xfrm>
          <a:prstGeom prst="rect">
            <a:avLst/>
          </a:prstGeom>
        </p:spPr>
      </p:pic>
      <p:pic>
        <p:nvPicPr>
          <p:cNvPr id="5" name="Picture 4">
            <a:extLst>
              <a:ext uri="{FF2B5EF4-FFF2-40B4-BE49-F238E27FC236}">
                <a16:creationId xmlns:a16="http://schemas.microsoft.com/office/drawing/2014/main" id="{16E91460-13FC-4FB4-ACDB-4EAC19EED725}"/>
              </a:ext>
            </a:extLst>
          </p:cNvPr>
          <p:cNvPicPr>
            <a:picLocks noChangeAspect="1"/>
          </p:cNvPicPr>
          <p:nvPr/>
        </p:nvPicPr>
        <p:blipFill>
          <a:blip r:embed="rId10"/>
          <a:stretch>
            <a:fillRect/>
          </a:stretch>
        </p:blipFill>
        <p:spPr>
          <a:xfrm>
            <a:off x="613277" y="5919760"/>
            <a:ext cx="505218" cy="492211"/>
          </a:xfrm>
          <a:prstGeom prst="rect">
            <a:avLst/>
          </a:prstGeom>
        </p:spPr>
      </p:pic>
    </p:spTree>
    <p:extLst>
      <p:ext uri="{BB962C8B-B14F-4D97-AF65-F5344CB8AC3E}">
        <p14:creationId xmlns:p14="http://schemas.microsoft.com/office/powerpoint/2010/main" val="2933964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E735949F-C18E-72BD-0E75-C2118990D54F}"/>
              </a:ext>
            </a:extLst>
          </p:cNvPr>
          <p:cNvGraphicFramePr>
            <a:graphicFrameLocks noGrp="1"/>
          </p:cNvGraphicFramePr>
          <p:nvPr>
            <p:extLst>
              <p:ext uri="{D42A27DB-BD31-4B8C-83A1-F6EECF244321}">
                <p14:modId xmlns:p14="http://schemas.microsoft.com/office/powerpoint/2010/main" val="542997388"/>
              </p:ext>
            </p:extLst>
          </p:nvPr>
        </p:nvGraphicFramePr>
        <p:xfrm>
          <a:off x="-2982356" y="2069288"/>
          <a:ext cx="2562225" cy="176784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3370428819"/>
                    </a:ext>
                  </a:extLst>
                </a:gridCol>
              </a:tblGrid>
              <a:tr h="190500">
                <a:tc>
                  <a:txBody>
                    <a:bodyPr/>
                    <a:lstStyle/>
                    <a:p>
                      <a:pPr algn="ctr" rtl="0" fontAlgn="base"/>
                      <a:r>
                        <a:rPr lang="fr-CA" sz="1400" b="1" i="0" dirty="0">
                          <a:effectLst/>
                          <a:latin typeface="Calibri"/>
                        </a:rPr>
                        <a:t>PANTOPRAZOLE</a:t>
                      </a:r>
                      <a:r>
                        <a:rPr lang="fr-CA" sz="1400" b="0" i="0" dirty="0">
                          <a:effectLst/>
                          <a:latin typeface="Calibri"/>
                        </a:rPr>
                        <a:t> </a:t>
                      </a:r>
                      <a:endParaRPr lang="fr-CA" b="0" i="0" dirty="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10813297"/>
                  </a:ext>
                </a:extLst>
              </a:tr>
              <a:tr h="190500">
                <a:tc>
                  <a:txBody>
                    <a:bodyPr/>
                    <a:lstStyle/>
                    <a:p>
                      <a:pPr algn="ctr" rtl="0" fontAlgn="base"/>
                      <a:r>
                        <a:rPr lang="en-US" sz="1400" b="0" i="0" u="sng" dirty="0">
                          <a:effectLst/>
                          <a:latin typeface="Calibri"/>
                        </a:rPr>
                        <a:t>What is it for?</a:t>
                      </a:r>
                      <a:r>
                        <a:rPr lang="en-US" sz="1400" b="0" i="0" dirty="0">
                          <a:effectLst/>
                          <a:latin typeface="Calibri"/>
                        </a:rPr>
                        <a:t> </a:t>
                      </a:r>
                      <a:endParaRPr lang="en-US" b="0" i="0" dirty="0">
                        <a:effectLst/>
                        <a:latin typeface="Calibri"/>
                      </a:endParaRPr>
                    </a:p>
                    <a:p>
                      <a:pPr algn="ctr" rtl="0" fontAlgn="base"/>
                      <a:r>
                        <a:rPr lang="en-US" sz="1400" b="0" i="0" dirty="0">
                          <a:effectLst/>
                          <a:latin typeface="Calibri"/>
                        </a:rPr>
                        <a:t>Stomach pain, stomach protection when on blood thinners , Acid Reflux</a:t>
                      </a:r>
                      <a:endParaRPr lang="en-US" b="0" i="0" dirty="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1989577"/>
                  </a:ext>
                </a:extLst>
              </a:tr>
              <a:tr h="190500">
                <a:tc>
                  <a:txBody>
                    <a:bodyPr/>
                    <a:lstStyle/>
                    <a:p>
                      <a:pPr algn="ctr" rtl="0" fontAlgn="base"/>
                      <a:r>
                        <a:rPr lang="en-US" sz="1400" b="0" i="0" u="sng" dirty="0">
                          <a:effectLst/>
                          <a:latin typeface="Calibri"/>
                        </a:rPr>
                        <a:t>Possible side effect?</a:t>
                      </a:r>
                      <a:r>
                        <a:rPr lang="en-US" sz="1400" b="0" i="0" dirty="0">
                          <a:effectLst/>
                          <a:latin typeface="Calibri"/>
                        </a:rPr>
                        <a:t> </a:t>
                      </a:r>
                      <a:endParaRPr lang="en-US" b="0" i="0" dirty="0">
                        <a:effectLst/>
                        <a:latin typeface="Calibri"/>
                      </a:endParaRPr>
                    </a:p>
                    <a:p>
                      <a:pPr algn="ctr" rtl="0" fontAlgn="base"/>
                      <a:r>
                        <a:rPr lang="en-US" sz="1400" b="0" i="0" dirty="0">
                          <a:effectLst/>
                          <a:latin typeface="Calibri"/>
                        </a:rPr>
                        <a:t>Diarrhea, constipation </a:t>
                      </a:r>
                      <a:endParaRPr lang="en-US" b="0" i="0" dirty="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19808075"/>
                  </a:ext>
                </a:extLst>
              </a:tr>
            </a:tbl>
          </a:graphicData>
        </a:graphic>
      </p:graphicFrame>
      <p:sp>
        <p:nvSpPr>
          <p:cNvPr id="9" name="TextBox 23">
            <a:extLst>
              <a:ext uri="{FF2B5EF4-FFF2-40B4-BE49-F238E27FC236}">
                <a16:creationId xmlns:a16="http://schemas.microsoft.com/office/drawing/2014/main" id="{08B24BBF-4189-F66D-D59D-43F8CA5E5D25}"/>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PANTOPRAZOLE</a:t>
            </a:r>
            <a:endParaRPr lang="en-US" sz="3600"/>
          </a:p>
        </p:txBody>
      </p:sp>
      <p:sp>
        <p:nvSpPr>
          <p:cNvPr id="11" name="TextBox 2">
            <a:extLst>
              <a:ext uri="{FF2B5EF4-FFF2-40B4-BE49-F238E27FC236}">
                <a16:creationId xmlns:a16="http://schemas.microsoft.com/office/drawing/2014/main" id="{702085C8-41B2-404D-D5BA-D5A63780F991}"/>
              </a:ext>
            </a:extLst>
          </p:cNvPr>
          <p:cNvSpPr txBox="1"/>
          <p:nvPr/>
        </p:nvSpPr>
        <p:spPr>
          <a:xfrm>
            <a:off x="79966" y="1115502"/>
            <a:ext cx="7298426" cy="711861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For: </a:t>
            </a:r>
            <a:r>
              <a:rPr lang="en-US" sz="2800" b="1" dirty="0">
                <a:latin typeface="Century Gothic"/>
                <a:cs typeface="Calibri"/>
              </a:rPr>
              <a:t> </a:t>
            </a:r>
            <a:r>
              <a:rPr lang="en-US" sz="2800" b="1" u="sng" dirty="0">
                <a:latin typeface="Century Gothic"/>
                <a:cs typeface="Calibri"/>
              </a:rPr>
              <a:t>Stomach Pain</a:t>
            </a:r>
            <a:r>
              <a:rPr lang="en-US" sz="2800" b="1" dirty="0">
                <a:latin typeface="Century Gothic"/>
                <a:cs typeface="Calibri"/>
              </a:rPr>
              <a:t>, to </a:t>
            </a:r>
            <a:r>
              <a:rPr lang="en-US" sz="2800" b="1" u="sng" dirty="0">
                <a:latin typeface="Century Gothic"/>
                <a:cs typeface="Calibri"/>
              </a:rPr>
              <a:t>Protect Stomach, Acid Reflux</a:t>
            </a:r>
            <a:endParaRPr lang="en-US" sz="2800" u="sng" dirty="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dirty="0">
                <a:latin typeface="Century Gothic"/>
                <a:cs typeface="Calibri"/>
              </a:rPr>
              <a:t> Possible </a:t>
            </a:r>
            <a:r>
              <a:rPr lang="en-US" sz="2800" b="1" dirty="0">
                <a:latin typeface="Century Gothic"/>
                <a:cs typeface="Calibri"/>
              </a:rPr>
              <a:t>side effects:</a:t>
            </a:r>
          </a:p>
          <a:p>
            <a:pPr>
              <a:lnSpc>
                <a:spcPct val="200000"/>
              </a:lnSpc>
            </a:pPr>
            <a:endParaRPr lang="en-US" sz="2800" b="1" dirty="0">
              <a:latin typeface="Century Gothic"/>
              <a:cs typeface="Calibri"/>
            </a:endParaRPr>
          </a:p>
          <a:p>
            <a:pPr marL="1371600" lvl="2" indent="-457200">
              <a:lnSpc>
                <a:spcPct val="150000"/>
              </a:lnSpc>
              <a:buFont typeface="Wingdings"/>
              <a:buChar char="§"/>
            </a:pPr>
            <a:r>
              <a:rPr lang="en-US" sz="2800" b="1" dirty="0">
                <a:latin typeface="Century Gothic"/>
                <a:cs typeface="Calibri"/>
              </a:rPr>
              <a:t>Diarrhea</a:t>
            </a:r>
            <a:endParaRPr lang="en-US" dirty="0"/>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Constipation</a:t>
            </a:r>
          </a:p>
        </p:txBody>
      </p:sp>
      <p:pic>
        <p:nvPicPr>
          <p:cNvPr id="13" name="Picture 12">
            <a:extLst>
              <a:ext uri="{FF2B5EF4-FFF2-40B4-BE49-F238E27FC236}">
                <a16:creationId xmlns:a16="http://schemas.microsoft.com/office/drawing/2014/main" id="{3D3C26C3-9DC6-D35D-413A-4F774AF0027B}"/>
              </a:ext>
            </a:extLst>
          </p:cNvPr>
          <p:cNvPicPr>
            <a:picLocks noChangeAspect="1"/>
          </p:cNvPicPr>
          <p:nvPr/>
        </p:nvPicPr>
        <p:blipFill>
          <a:blip r:embed="rId3"/>
          <a:stretch>
            <a:fillRect/>
          </a:stretch>
        </p:blipFill>
        <p:spPr>
          <a:xfrm>
            <a:off x="891409" y="13501"/>
            <a:ext cx="935143" cy="949126"/>
          </a:xfrm>
          <a:prstGeom prst="rect">
            <a:avLst/>
          </a:prstGeom>
        </p:spPr>
      </p:pic>
      <p:pic>
        <p:nvPicPr>
          <p:cNvPr id="8" name="Picture 7">
            <a:extLst>
              <a:ext uri="{FF2B5EF4-FFF2-40B4-BE49-F238E27FC236}">
                <a16:creationId xmlns:a16="http://schemas.microsoft.com/office/drawing/2014/main" id="{3CF7A5BE-656A-67D5-F83A-7D3A135770DA}"/>
              </a:ext>
            </a:extLst>
          </p:cNvPr>
          <p:cNvPicPr>
            <a:picLocks noChangeAspect="1"/>
          </p:cNvPicPr>
          <p:nvPr/>
        </p:nvPicPr>
        <p:blipFill>
          <a:blip r:embed="rId4"/>
          <a:stretch>
            <a:fillRect/>
          </a:stretch>
        </p:blipFill>
        <p:spPr>
          <a:xfrm>
            <a:off x="5111691" y="1109034"/>
            <a:ext cx="945132" cy="1104001"/>
          </a:xfrm>
          <a:prstGeom prst="rect">
            <a:avLst/>
          </a:prstGeom>
        </p:spPr>
      </p:pic>
      <p:pic>
        <p:nvPicPr>
          <p:cNvPr id="2" name="Picture 1">
            <a:extLst>
              <a:ext uri="{FF2B5EF4-FFF2-40B4-BE49-F238E27FC236}">
                <a16:creationId xmlns:a16="http://schemas.microsoft.com/office/drawing/2014/main" id="{E26F4EA1-CB56-944A-2F8F-17BE875CF48A}"/>
              </a:ext>
            </a:extLst>
          </p:cNvPr>
          <p:cNvPicPr>
            <a:picLocks noChangeAspect="1"/>
          </p:cNvPicPr>
          <p:nvPr/>
        </p:nvPicPr>
        <p:blipFill>
          <a:blip r:embed="rId5"/>
          <a:stretch>
            <a:fillRect/>
          </a:stretch>
        </p:blipFill>
        <p:spPr>
          <a:xfrm>
            <a:off x="80027" y="7537797"/>
            <a:ext cx="938768" cy="939301"/>
          </a:xfrm>
          <a:prstGeom prst="rect">
            <a:avLst/>
          </a:prstGeom>
        </p:spPr>
      </p:pic>
      <p:pic>
        <p:nvPicPr>
          <p:cNvPr id="7" name="Picture 6" descr="diarrhea Icon 2745794">
            <a:extLst>
              <a:ext uri="{FF2B5EF4-FFF2-40B4-BE49-F238E27FC236}">
                <a16:creationId xmlns:a16="http://schemas.microsoft.com/office/drawing/2014/main" id="{AADD8810-5B53-865A-31FB-5DE044293EC5}"/>
              </a:ext>
            </a:extLst>
          </p:cNvPr>
          <p:cNvPicPr>
            <a:picLocks noChangeAspect="1"/>
          </p:cNvPicPr>
          <p:nvPr/>
        </p:nvPicPr>
        <p:blipFill>
          <a:blip r:embed="rId6"/>
          <a:stretch>
            <a:fillRect/>
          </a:stretch>
        </p:blipFill>
        <p:spPr>
          <a:xfrm>
            <a:off x="8172" y="6180600"/>
            <a:ext cx="1344035" cy="1358460"/>
          </a:xfrm>
          <a:prstGeom prst="rect">
            <a:avLst/>
          </a:prstGeom>
        </p:spPr>
      </p:pic>
      <p:pic>
        <p:nvPicPr>
          <p:cNvPr id="16" name="Picture 15">
            <a:extLst>
              <a:ext uri="{FF2B5EF4-FFF2-40B4-BE49-F238E27FC236}">
                <a16:creationId xmlns:a16="http://schemas.microsoft.com/office/drawing/2014/main" id="{08BA493F-F582-A438-82A7-20F827B7DD05}"/>
              </a:ext>
            </a:extLst>
          </p:cNvPr>
          <p:cNvPicPr>
            <a:picLocks noChangeAspect="1"/>
          </p:cNvPicPr>
          <p:nvPr/>
        </p:nvPicPr>
        <p:blipFill>
          <a:blip r:embed="rId7"/>
          <a:stretch>
            <a:fillRect/>
          </a:stretch>
        </p:blipFill>
        <p:spPr>
          <a:xfrm>
            <a:off x="1728023" y="1320221"/>
            <a:ext cx="980634" cy="1011624"/>
          </a:xfrm>
          <a:prstGeom prst="rect">
            <a:avLst/>
          </a:prstGeom>
        </p:spPr>
      </p:pic>
    </p:spTree>
    <p:extLst>
      <p:ext uri="{BB962C8B-B14F-4D97-AF65-F5344CB8AC3E}">
        <p14:creationId xmlns:p14="http://schemas.microsoft.com/office/powerpoint/2010/main" val="985984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CBB1DA6D-D887-2B7B-DE9A-1CD9A124113E}"/>
              </a:ext>
            </a:extLst>
          </p:cNvPr>
          <p:cNvGraphicFramePr>
            <a:graphicFrameLocks noGrp="1"/>
          </p:cNvGraphicFramePr>
          <p:nvPr>
            <p:extLst>
              <p:ext uri="{D42A27DB-BD31-4B8C-83A1-F6EECF244321}">
                <p14:modId xmlns:p14="http://schemas.microsoft.com/office/powerpoint/2010/main" val="885630756"/>
              </p:ext>
            </p:extLst>
          </p:nvPr>
        </p:nvGraphicFramePr>
        <p:xfrm>
          <a:off x="-3141749" y="2517236"/>
          <a:ext cx="2562225" cy="219456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846842309"/>
                    </a:ext>
                  </a:extLst>
                </a:gridCol>
              </a:tblGrid>
              <a:tr h="190500">
                <a:tc>
                  <a:txBody>
                    <a:bodyPr/>
                    <a:lstStyle/>
                    <a:p>
                      <a:pPr algn="ctr" rtl="0" fontAlgn="base"/>
                      <a:r>
                        <a:rPr lang="fr-CA" sz="1400" b="1" i="0">
                          <a:effectLst/>
                          <a:latin typeface="Calibri" panose="020F0502020204030204" pitchFamily="34" charset="0"/>
                        </a:rPr>
                        <a:t>METOCLOPRAMIDE</a:t>
                      </a:r>
                      <a:r>
                        <a:rPr lang="fr-CA" sz="1400" b="0" i="0">
                          <a:effectLst/>
                          <a:latin typeface="WordVisiCarriageReturn_MSFontService"/>
                        </a:rPr>
                        <a:t> </a:t>
                      </a:r>
                      <a:br>
                        <a:rPr lang="fr-CA" sz="1400" b="0" i="0">
                          <a:effectLst/>
                          <a:latin typeface="WordVisiCarriageReturn_MSFontService"/>
                        </a:rPr>
                      </a:br>
                      <a:r>
                        <a:rPr lang="fr-CA" sz="1400" b="1" i="0">
                          <a:effectLst/>
                          <a:latin typeface="Calibri" panose="020F0502020204030204" pitchFamily="34" charset="0"/>
                        </a:rPr>
                        <a:t>DOMPERIDONE</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86066803"/>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Nausea, discomfort after eating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48181417"/>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Diarrhea, abnormal movements, abnormal heart rhythm </a:t>
                      </a:r>
                      <a:endParaRPr lang="en-US" b="0" i="0">
                        <a:effectLst/>
                      </a:endParaRPr>
                    </a:p>
                    <a:p>
                      <a:pPr algn="ctr" rtl="0" fontAlgn="base"/>
                      <a:r>
                        <a:rPr lang="en-US" sz="1400" b="0" i="0">
                          <a:effectLst/>
                          <a:latin typeface="Calibri" panose="020F0502020204030204" pitchFamily="34" charset="0"/>
                        </a:rPr>
                        <a:t>** use small dose for &lt;6 weeks**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48384304"/>
                  </a:ext>
                </a:extLst>
              </a:tr>
            </a:tbl>
          </a:graphicData>
        </a:graphic>
      </p:graphicFrame>
      <p:sp>
        <p:nvSpPr>
          <p:cNvPr id="9" name="TextBox 23">
            <a:extLst>
              <a:ext uri="{FF2B5EF4-FFF2-40B4-BE49-F238E27FC236}">
                <a16:creationId xmlns:a16="http://schemas.microsoft.com/office/drawing/2014/main" id="{AE4B6809-412E-DD27-6CBF-5855260FE6E0}"/>
              </a:ext>
            </a:extLst>
          </p:cNvPr>
          <p:cNvSpPr txBox="1"/>
          <p:nvPr/>
        </p:nvSpPr>
        <p:spPr>
          <a:xfrm>
            <a:off x="1640029" y="168073"/>
            <a:ext cx="4387577"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METOCLOPRAMIDE</a:t>
            </a:r>
            <a:endParaRPr lang="en-US" sz="3600"/>
          </a:p>
        </p:txBody>
      </p:sp>
      <p:sp>
        <p:nvSpPr>
          <p:cNvPr id="11" name="TextBox 2">
            <a:extLst>
              <a:ext uri="{FF2B5EF4-FFF2-40B4-BE49-F238E27FC236}">
                <a16:creationId xmlns:a16="http://schemas.microsoft.com/office/drawing/2014/main" id="{4FCEB8CA-C17B-5141-8E23-3E67761C990F}"/>
              </a:ext>
            </a:extLst>
          </p:cNvPr>
          <p:cNvSpPr txBox="1"/>
          <p:nvPr/>
        </p:nvSpPr>
        <p:spPr>
          <a:xfrm>
            <a:off x="419970" y="1142041"/>
            <a:ext cx="7298426" cy="892263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For: </a:t>
            </a:r>
            <a:r>
              <a:rPr lang="en-US" sz="2800" b="1">
                <a:latin typeface="Century Gothic"/>
                <a:cs typeface="Calibri"/>
              </a:rPr>
              <a:t> </a:t>
            </a:r>
            <a:r>
              <a:rPr lang="en-US" sz="2800" b="1" u="sng">
                <a:latin typeface="Century Gothic"/>
                <a:cs typeface="Calibri"/>
              </a:rPr>
              <a:t>Nausea</a:t>
            </a:r>
            <a:r>
              <a:rPr lang="en-US" sz="2800" b="1">
                <a:latin typeface="Century Gothic"/>
                <a:cs typeface="Calibri"/>
              </a:rPr>
              <a:t>, </a:t>
            </a:r>
            <a:r>
              <a:rPr lang="en-US" sz="2800" b="1" u="sng">
                <a:latin typeface="Century Gothic"/>
                <a:cs typeface="Calibri"/>
              </a:rPr>
              <a:t>Discomfort after Eating</a:t>
            </a:r>
            <a:endParaRPr lang="en-US" sz="2800" u="sng">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a:latin typeface="Century Gothic"/>
                <a:cs typeface="Calibri"/>
              </a:rPr>
              <a:t>  Possible </a:t>
            </a:r>
            <a:r>
              <a:rPr lang="en-US" sz="2800" b="1">
                <a:latin typeface="Century Gothic"/>
                <a:cs typeface="Calibri"/>
              </a:rPr>
              <a:t>side effects:</a:t>
            </a:r>
          </a:p>
          <a:p>
            <a:pPr>
              <a:lnSpc>
                <a:spcPct val="200000"/>
              </a:lnSpc>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Diarrhea</a:t>
            </a:r>
            <a:endParaRPr lang="en-US"/>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Abnormal Movements</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Abnormal Heart Rhythm</a:t>
            </a:r>
          </a:p>
          <a:p>
            <a:pPr lvl="4">
              <a:lnSpc>
                <a:spcPct val="150000"/>
              </a:lnSpc>
            </a:pPr>
            <a:r>
              <a:rPr lang="en-US" sz="2800" b="1">
                <a:latin typeface="Century Gothic"/>
                <a:cs typeface="Calibri"/>
              </a:rPr>
              <a:t>*</a:t>
            </a:r>
            <a:r>
              <a:rPr lang="en-US" sz="2800">
                <a:latin typeface="Century Gothic"/>
                <a:cs typeface="Calibri"/>
              </a:rPr>
              <a:t>small dose for 6 weeks</a:t>
            </a:r>
          </a:p>
        </p:txBody>
      </p:sp>
      <p:pic>
        <p:nvPicPr>
          <p:cNvPr id="13" name="Picture 12">
            <a:extLst>
              <a:ext uri="{FF2B5EF4-FFF2-40B4-BE49-F238E27FC236}">
                <a16:creationId xmlns:a16="http://schemas.microsoft.com/office/drawing/2014/main" id="{C17715C9-14DD-09A8-B7FE-D231A904C488}"/>
              </a:ext>
            </a:extLst>
          </p:cNvPr>
          <p:cNvPicPr>
            <a:picLocks noChangeAspect="1"/>
          </p:cNvPicPr>
          <p:nvPr/>
        </p:nvPicPr>
        <p:blipFill>
          <a:blip r:embed="rId3"/>
          <a:stretch>
            <a:fillRect/>
          </a:stretch>
        </p:blipFill>
        <p:spPr>
          <a:xfrm>
            <a:off x="891409" y="13501"/>
            <a:ext cx="935143" cy="949126"/>
          </a:xfrm>
          <a:prstGeom prst="rect">
            <a:avLst/>
          </a:prstGeom>
        </p:spPr>
      </p:pic>
      <p:pic>
        <p:nvPicPr>
          <p:cNvPr id="7" name="Picture 6" descr="diarrhea Icon 2745794">
            <a:extLst>
              <a:ext uri="{FF2B5EF4-FFF2-40B4-BE49-F238E27FC236}">
                <a16:creationId xmlns:a16="http://schemas.microsoft.com/office/drawing/2014/main" id="{1727362A-355F-5E41-B729-5B7CDFA2C6EE}"/>
              </a:ext>
            </a:extLst>
          </p:cNvPr>
          <p:cNvPicPr>
            <a:picLocks noChangeAspect="1"/>
          </p:cNvPicPr>
          <p:nvPr/>
        </p:nvPicPr>
        <p:blipFill>
          <a:blip r:embed="rId4"/>
          <a:stretch>
            <a:fillRect/>
          </a:stretch>
        </p:blipFill>
        <p:spPr>
          <a:xfrm>
            <a:off x="213096" y="5029868"/>
            <a:ext cx="1632792" cy="1619538"/>
          </a:xfrm>
          <a:prstGeom prst="rect">
            <a:avLst/>
          </a:prstGeom>
        </p:spPr>
      </p:pic>
      <p:pic>
        <p:nvPicPr>
          <p:cNvPr id="14" name="Picture 13">
            <a:extLst>
              <a:ext uri="{FF2B5EF4-FFF2-40B4-BE49-F238E27FC236}">
                <a16:creationId xmlns:a16="http://schemas.microsoft.com/office/drawing/2014/main" id="{F8EDDEF4-5710-4BEF-596F-752AF2CC6BE9}"/>
              </a:ext>
            </a:extLst>
          </p:cNvPr>
          <p:cNvPicPr>
            <a:picLocks noChangeAspect="1"/>
          </p:cNvPicPr>
          <p:nvPr/>
        </p:nvPicPr>
        <p:blipFill>
          <a:blip r:embed="rId5"/>
          <a:stretch>
            <a:fillRect/>
          </a:stretch>
        </p:blipFill>
        <p:spPr>
          <a:xfrm>
            <a:off x="1752300" y="1245437"/>
            <a:ext cx="1273352" cy="1106688"/>
          </a:xfrm>
          <a:prstGeom prst="rect">
            <a:avLst/>
          </a:prstGeom>
        </p:spPr>
      </p:pic>
      <p:pic>
        <p:nvPicPr>
          <p:cNvPr id="18" name="Picture 17">
            <a:extLst>
              <a:ext uri="{FF2B5EF4-FFF2-40B4-BE49-F238E27FC236}">
                <a16:creationId xmlns:a16="http://schemas.microsoft.com/office/drawing/2014/main" id="{5654E4B0-428C-E611-8F87-80A918F21C81}"/>
              </a:ext>
            </a:extLst>
          </p:cNvPr>
          <p:cNvPicPr>
            <a:picLocks noChangeAspect="1"/>
          </p:cNvPicPr>
          <p:nvPr/>
        </p:nvPicPr>
        <p:blipFill>
          <a:blip r:embed="rId6"/>
          <a:stretch>
            <a:fillRect/>
          </a:stretch>
        </p:blipFill>
        <p:spPr>
          <a:xfrm>
            <a:off x="4225532" y="1250041"/>
            <a:ext cx="1104387" cy="1094070"/>
          </a:xfrm>
          <a:prstGeom prst="rect">
            <a:avLst/>
          </a:prstGeom>
        </p:spPr>
      </p:pic>
      <p:pic>
        <p:nvPicPr>
          <p:cNvPr id="2" name="Picture 1">
            <a:extLst>
              <a:ext uri="{FF2B5EF4-FFF2-40B4-BE49-F238E27FC236}">
                <a16:creationId xmlns:a16="http://schemas.microsoft.com/office/drawing/2014/main" id="{AECB0F44-101E-7C10-F8C2-E5B0E8B530D2}"/>
              </a:ext>
            </a:extLst>
          </p:cNvPr>
          <p:cNvPicPr>
            <a:picLocks noChangeAspect="1"/>
          </p:cNvPicPr>
          <p:nvPr/>
        </p:nvPicPr>
        <p:blipFill>
          <a:blip r:embed="rId7"/>
          <a:stretch>
            <a:fillRect/>
          </a:stretch>
        </p:blipFill>
        <p:spPr>
          <a:xfrm>
            <a:off x="79426" y="6392888"/>
            <a:ext cx="1644461" cy="1506109"/>
          </a:xfrm>
          <a:prstGeom prst="rect">
            <a:avLst/>
          </a:prstGeom>
        </p:spPr>
      </p:pic>
      <p:pic>
        <p:nvPicPr>
          <p:cNvPr id="5" name="Picture 4">
            <a:extLst>
              <a:ext uri="{FF2B5EF4-FFF2-40B4-BE49-F238E27FC236}">
                <a16:creationId xmlns:a16="http://schemas.microsoft.com/office/drawing/2014/main" id="{B8289DFF-362F-B12C-4FF6-350990759653}"/>
              </a:ext>
            </a:extLst>
          </p:cNvPr>
          <p:cNvPicPr>
            <a:picLocks noChangeAspect="1"/>
          </p:cNvPicPr>
          <p:nvPr/>
        </p:nvPicPr>
        <p:blipFill>
          <a:blip r:embed="rId8"/>
          <a:stretch>
            <a:fillRect/>
          </a:stretch>
        </p:blipFill>
        <p:spPr>
          <a:xfrm>
            <a:off x="829144" y="8367002"/>
            <a:ext cx="814557" cy="787941"/>
          </a:xfrm>
          <a:prstGeom prst="rect">
            <a:avLst/>
          </a:prstGeom>
        </p:spPr>
      </p:pic>
      <p:pic>
        <p:nvPicPr>
          <p:cNvPr id="6" name="Picture 5">
            <a:extLst>
              <a:ext uri="{FF2B5EF4-FFF2-40B4-BE49-F238E27FC236}">
                <a16:creationId xmlns:a16="http://schemas.microsoft.com/office/drawing/2014/main" id="{BAC50CB3-9F78-2D15-1F16-19D58049056A}"/>
              </a:ext>
            </a:extLst>
          </p:cNvPr>
          <p:cNvPicPr>
            <a:picLocks noChangeAspect="1"/>
          </p:cNvPicPr>
          <p:nvPr/>
        </p:nvPicPr>
        <p:blipFill>
          <a:blip r:embed="rId9"/>
          <a:stretch>
            <a:fillRect/>
          </a:stretch>
        </p:blipFill>
        <p:spPr>
          <a:xfrm>
            <a:off x="414573" y="8005864"/>
            <a:ext cx="801184" cy="761190"/>
          </a:xfrm>
          <a:prstGeom prst="rect">
            <a:avLst/>
          </a:prstGeom>
        </p:spPr>
      </p:pic>
    </p:spTree>
    <p:extLst>
      <p:ext uri="{BB962C8B-B14F-4D97-AF65-F5344CB8AC3E}">
        <p14:creationId xmlns:p14="http://schemas.microsoft.com/office/powerpoint/2010/main" val="2496926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CBB1DA6D-D887-2B7B-DE9A-1CD9A124113E}"/>
              </a:ext>
            </a:extLst>
          </p:cNvPr>
          <p:cNvGraphicFramePr>
            <a:graphicFrameLocks noGrp="1"/>
          </p:cNvGraphicFramePr>
          <p:nvPr/>
        </p:nvGraphicFramePr>
        <p:xfrm>
          <a:off x="-3141749" y="2517236"/>
          <a:ext cx="2562225" cy="219456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846842309"/>
                    </a:ext>
                  </a:extLst>
                </a:gridCol>
              </a:tblGrid>
              <a:tr h="190500">
                <a:tc>
                  <a:txBody>
                    <a:bodyPr/>
                    <a:lstStyle/>
                    <a:p>
                      <a:pPr algn="ctr" rtl="0" fontAlgn="base"/>
                      <a:r>
                        <a:rPr lang="fr-CA" sz="1400" b="1" i="0">
                          <a:effectLst/>
                          <a:latin typeface="Calibri" panose="020F0502020204030204" pitchFamily="34" charset="0"/>
                        </a:rPr>
                        <a:t>METOCLOPRAMIDE</a:t>
                      </a:r>
                      <a:r>
                        <a:rPr lang="fr-CA" sz="1400" b="0" i="0">
                          <a:effectLst/>
                          <a:latin typeface="WordVisiCarriageReturn_MSFontService"/>
                        </a:rPr>
                        <a:t> </a:t>
                      </a:r>
                      <a:br>
                        <a:rPr lang="fr-CA" sz="1400" b="0" i="0">
                          <a:effectLst/>
                          <a:latin typeface="WordVisiCarriageReturn_MSFontService"/>
                        </a:rPr>
                      </a:br>
                      <a:r>
                        <a:rPr lang="fr-CA" sz="1400" b="1" i="0">
                          <a:effectLst/>
                          <a:latin typeface="Calibri" panose="020F0502020204030204" pitchFamily="34" charset="0"/>
                        </a:rPr>
                        <a:t>DOMPERIDONE</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86066803"/>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Nausea, discomfort after eating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48181417"/>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Diarrhea, abnormal movements, abnormal heart rhythm </a:t>
                      </a:r>
                      <a:endParaRPr lang="en-US" b="0" i="0">
                        <a:effectLst/>
                      </a:endParaRPr>
                    </a:p>
                    <a:p>
                      <a:pPr algn="ctr" rtl="0" fontAlgn="base"/>
                      <a:r>
                        <a:rPr lang="en-US" sz="1400" b="0" i="0">
                          <a:effectLst/>
                          <a:latin typeface="Calibri" panose="020F0502020204030204" pitchFamily="34" charset="0"/>
                        </a:rPr>
                        <a:t>** use small dose for &lt;6 weeks**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48384304"/>
                  </a:ext>
                </a:extLst>
              </a:tr>
            </a:tbl>
          </a:graphicData>
        </a:graphic>
      </p:graphicFrame>
      <p:sp>
        <p:nvSpPr>
          <p:cNvPr id="9" name="TextBox 23">
            <a:extLst>
              <a:ext uri="{FF2B5EF4-FFF2-40B4-BE49-F238E27FC236}">
                <a16:creationId xmlns:a16="http://schemas.microsoft.com/office/drawing/2014/main" id="{AE4B6809-412E-DD27-6CBF-5855260FE6E0}"/>
              </a:ext>
            </a:extLst>
          </p:cNvPr>
          <p:cNvSpPr txBox="1"/>
          <p:nvPr/>
        </p:nvSpPr>
        <p:spPr>
          <a:xfrm>
            <a:off x="1640029" y="168073"/>
            <a:ext cx="4387577"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DOMPERIDONE</a:t>
            </a:r>
          </a:p>
        </p:txBody>
      </p:sp>
      <p:sp>
        <p:nvSpPr>
          <p:cNvPr id="11" name="TextBox 2">
            <a:extLst>
              <a:ext uri="{FF2B5EF4-FFF2-40B4-BE49-F238E27FC236}">
                <a16:creationId xmlns:a16="http://schemas.microsoft.com/office/drawing/2014/main" id="{4FCEB8CA-C17B-5141-8E23-3E67761C990F}"/>
              </a:ext>
            </a:extLst>
          </p:cNvPr>
          <p:cNvSpPr txBox="1"/>
          <p:nvPr/>
        </p:nvSpPr>
        <p:spPr>
          <a:xfrm>
            <a:off x="419970" y="1142041"/>
            <a:ext cx="7298426" cy="892263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For: </a:t>
            </a:r>
            <a:r>
              <a:rPr lang="en-US" sz="2800" b="1">
                <a:latin typeface="Century Gothic"/>
                <a:cs typeface="Calibri"/>
              </a:rPr>
              <a:t> </a:t>
            </a:r>
            <a:r>
              <a:rPr lang="en-US" sz="2800" b="1" u="sng">
                <a:latin typeface="Century Gothic"/>
                <a:cs typeface="Calibri"/>
              </a:rPr>
              <a:t>Nausea</a:t>
            </a:r>
            <a:r>
              <a:rPr lang="en-US" sz="2800" b="1">
                <a:latin typeface="Century Gothic"/>
                <a:cs typeface="Calibri"/>
              </a:rPr>
              <a:t>, </a:t>
            </a:r>
            <a:r>
              <a:rPr lang="en-US" sz="2800" b="1" u="sng">
                <a:latin typeface="Century Gothic"/>
                <a:cs typeface="Calibri"/>
              </a:rPr>
              <a:t>Discomfort after Eating</a:t>
            </a:r>
            <a:endParaRPr lang="en-US" sz="2800" u="sng">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a:latin typeface="Century Gothic"/>
                <a:cs typeface="Calibri"/>
              </a:rPr>
              <a:t>  Possible </a:t>
            </a:r>
            <a:r>
              <a:rPr lang="en-US" sz="2800" b="1">
                <a:latin typeface="Century Gothic"/>
                <a:cs typeface="Calibri"/>
              </a:rPr>
              <a:t>side effects:</a:t>
            </a:r>
          </a:p>
          <a:p>
            <a:pPr>
              <a:lnSpc>
                <a:spcPct val="200000"/>
              </a:lnSpc>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Diarrhea</a:t>
            </a:r>
            <a:endParaRPr lang="en-US"/>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Abnormal Movements</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Abnormal Heart Rhythm</a:t>
            </a:r>
          </a:p>
          <a:p>
            <a:pPr lvl="4">
              <a:lnSpc>
                <a:spcPct val="150000"/>
              </a:lnSpc>
            </a:pPr>
            <a:r>
              <a:rPr lang="en-US" sz="2800" b="1">
                <a:latin typeface="Century Gothic"/>
                <a:cs typeface="Calibri"/>
              </a:rPr>
              <a:t>*</a:t>
            </a:r>
            <a:r>
              <a:rPr lang="en-US" sz="2800">
                <a:latin typeface="Century Gothic"/>
                <a:cs typeface="Calibri"/>
              </a:rPr>
              <a:t>small dose for 6 weeks</a:t>
            </a:r>
          </a:p>
        </p:txBody>
      </p:sp>
      <p:pic>
        <p:nvPicPr>
          <p:cNvPr id="13" name="Picture 12">
            <a:extLst>
              <a:ext uri="{FF2B5EF4-FFF2-40B4-BE49-F238E27FC236}">
                <a16:creationId xmlns:a16="http://schemas.microsoft.com/office/drawing/2014/main" id="{C17715C9-14DD-09A8-B7FE-D231A904C488}"/>
              </a:ext>
            </a:extLst>
          </p:cNvPr>
          <p:cNvPicPr>
            <a:picLocks noChangeAspect="1"/>
          </p:cNvPicPr>
          <p:nvPr/>
        </p:nvPicPr>
        <p:blipFill>
          <a:blip r:embed="rId3"/>
          <a:stretch>
            <a:fillRect/>
          </a:stretch>
        </p:blipFill>
        <p:spPr>
          <a:xfrm>
            <a:off x="891409" y="13501"/>
            <a:ext cx="935143" cy="949126"/>
          </a:xfrm>
          <a:prstGeom prst="rect">
            <a:avLst/>
          </a:prstGeom>
        </p:spPr>
      </p:pic>
      <p:pic>
        <p:nvPicPr>
          <p:cNvPr id="7" name="Picture 6" descr="diarrhea Icon 2745794">
            <a:extLst>
              <a:ext uri="{FF2B5EF4-FFF2-40B4-BE49-F238E27FC236}">
                <a16:creationId xmlns:a16="http://schemas.microsoft.com/office/drawing/2014/main" id="{1727362A-355F-5E41-B729-5B7CDFA2C6EE}"/>
              </a:ext>
            </a:extLst>
          </p:cNvPr>
          <p:cNvPicPr>
            <a:picLocks noChangeAspect="1"/>
          </p:cNvPicPr>
          <p:nvPr/>
        </p:nvPicPr>
        <p:blipFill>
          <a:blip r:embed="rId4"/>
          <a:stretch>
            <a:fillRect/>
          </a:stretch>
        </p:blipFill>
        <p:spPr>
          <a:xfrm>
            <a:off x="213096" y="5029868"/>
            <a:ext cx="1632792" cy="1619538"/>
          </a:xfrm>
          <a:prstGeom prst="rect">
            <a:avLst/>
          </a:prstGeom>
        </p:spPr>
      </p:pic>
      <p:pic>
        <p:nvPicPr>
          <p:cNvPr id="14" name="Picture 13">
            <a:extLst>
              <a:ext uri="{FF2B5EF4-FFF2-40B4-BE49-F238E27FC236}">
                <a16:creationId xmlns:a16="http://schemas.microsoft.com/office/drawing/2014/main" id="{F8EDDEF4-5710-4BEF-596F-752AF2CC6BE9}"/>
              </a:ext>
            </a:extLst>
          </p:cNvPr>
          <p:cNvPicPr>
            <a:picLocks noChangeAspect="1"/>
          </p:cNvPicPr>
          <p:nvPr/>
        </p:nvPicPr>
        <p:blipFill>
          <a:blip r:embed="rId5"/>
          <a:stretch>
            <a:fillRect/>
          </a:stretch>
        </p:blipFill>
        <p:spPr>
          <a:xfrm>
            <a:off x="1752300" y="1245437"/>
            <a:ext cx="1273352" cy="1106688"/>
          </a:xfrm>
          <a:prstGeom prst="rect">
            <a:avLst/>
          </a:prstGeom>
        </p:spPr>
      </p:pic>
      <p:pic>
        <p:nvPicPr>
          <p:cNvPr id="18" name="Picture 17">
            <a:extLst>
              <a:ext uri="{FF2B5EF4-FFF2-40B4-BE49-F238E27FC236}">
                <a16:creationId xmlns:a16="http://schemas.microsoft.com/office/drawing/2014/main" id="{5654E4B0-428C-E611-8F87-80A918F21C81}"/>
              </a:ext>
            </a:extLst>
          </p:cNvPr>
          <p:cNvPicPr>
            <a:picLocks noChangeAspect="1"/>
          </p:cNvPicPr>
          <p:nvPr/>
        </p:nvPicPr>
        <p:blipFill>
          <a:blip r:embed="rId6"/>
          <a:stretch>
            <a:fillRect/>
          </a:stretch>
        </p:blipFill>
        <p:spPr>
          <a:xfrm>
            <a:off x="4225532" y="1250041"/>
            <a:ext cx="1104387" cy="1094070"/>
          </a:xfrm>
          <a:prstGeom prst="rect">
            <a:avLst/>
          </a:prstGeom>
        </p:spPr>
      </p:pic>
      <p:pic>
        <p:nvPicPr>
          <p:cNvPr id="22" name="Picture 21">
            <a:extLst>
              <a:ext uri="{FF2B5EF4-FFF2-40B4-BE49-F238E27FC236}">
                <a16:creationId xmlns:a16="http://schemas.microsoft.com/office/drawing/2014/main" id="{3E852DD8-3092-F0F5-A5DF-28371540B673}"/>
              </a:ext>
            </a:extLst>
          </p:cNvPr>
          <p:cNvPicPr>
            <a:picLocks noChangeAspect="1"/>
          </p:cNvPicPr>
          <p:nvPr/>
        </p:nvPicPr>
        <p:blipFill>
          <a:blip r:embed="rId7"/>
          <a:stretch>
            <a:fillRect/>
          </a:stretch>
        </p:blipFill>
        <p:spPr>
          <a:xfrm>
            <a:off x="537722" y="8115449"/>
            <a:ext cx="984393" cy="1000170"/>
          </a:xfrm>
          <a:prstGeom prst="rect">
            <a:avLst/>
          </a:prstGeom>
        </p:spPr>
      </p:pic>
      <p:pic>
        <p:nvPicPr>
          <p:cNvPr id="2" name="Picture 1">
            <a:extLst>
              <a:ext uri="{FF2B5EF4-FFF2-40B4-BE49-F238E27FC236}">
                <a16:creationId xmlns:a16="http://schemas.microsoft.com/office/drawing/2014/main" id="{AECB0F44-101E-7C10-F8C2-E5B0E8B530D2}"/>
              </a:ext>
            </a:extLst>
          </p:cNvPr>
          <p:cNvPicPr>
            <a:picLocks noChangeAspect="1"/>
          </p:cNvPicPr>
          <p:nvPr/>
        </p:nvPicPr>
        <p:blipFill>
          <a:blip r:embed="rId8"/>
          <a:stretch>
            <a:fillRect/>
          </a:stretch>
        </p:blipFill>
        <p:spPr>
          <a:xfrm>
            <a:off x="79426" y="6392888"/>
            <a:ext cx="1644461" cy="1506109"/>
          </a:xfrm>
          <a:prstGeom prst="rect">
            <a:avLst/>
          </a:prstGeom>
        </p:spPr>
      </p:pic>
    </p:spTree>
    <p:extLst>
      <p:ext uri="{BB962C8B-B14F-4D97-AF65-F5344CB8AC3E}">
        <p14:creationId xmlns:p14="http://schemas.microsoft.com/office/powerpoint/2010/main" val="3451449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FBC23151-BDE8-0EAA-8647-81DCABF8DC1E}"/>
              </a:ext>
            </a:extLst>
          </p:cNvPr>
          <p:cNvGraphicFramePr>
            <a:graphicFrameLocks noGrp="1"/>
          </p:cNvGraphicFramePr>
          <p:nvPr>
            <p:extLst>
              <p:ext uri="{D42A27DB-BD31-4B8C-83A1-F6EECF244321}">
                <p14:modId xmlns:p14="http://schemas.microsoft.com/office/powerpoint/2010/main" val="2585134928"/>
              </p:ext>
            </p:extLst>
          </p:nvPr>
        </p:nvGraphicFramePr>
        <p:xfrm>
          <a:off x="-3042704" y="2978745"/>
          <a:ext cx="2562225" cy="155448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317008159"/>
                    </a:ext>
                  </a:extLst>
                </a:gridCol>
              </a:tblGrid>
              <a:tr h="190500">
                <a:tc>
                  <a:txBody>
                    <a:bodyPr/>
                    <a:lstStyle/>
                    <a:p>
                      <a:pPr algn="ctr" rtl="0" fontAlgn="base"/>
                      <a:r>
                        <a:rPr lang="fr-CA" sz="1400" b="1" i="0">
                          <a:effectLst/>
                          <a:latin typeface="Calibri" panose="020F0502020204030204" pitchFamily="34" charset="0"/>
                        </a:rPr>
                        <a:t>AMITRYPTILINE</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50534822"/>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Pain, dizziness post stroke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6833952"/>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Dizziness, dry mouth, weight gain (high doses), fatigue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48199279"/>
                  </a:ext>
                </a:extLst>
              </a:tr>
            </a:tbl>
          </a:graphicData>
        </a:graphic>
      </p:graphicFrame>
      <p:sp>
        <p:nvSpPr>
          <p:cNvPr id="9" name="TextBox 23">
            <a:extLst>
              <a:ext uri="{FF2B5EF4-FFF2-40B4-BE49-F238E27FC236}">
                <a16:creationId xmlns:a16="http://schemas.microsoft.com/office/drawing/2014/main" id="{EDA3F65B-2DB6-7692-0A6E-C5349E6F92A0}"/>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AMITRYPTILINE</a:t>
            </a:r>
            <a:endParaRPr lang="en-US" sz="3600"/>
          </a:p>
        </p:txBody>
      </p:sp>
      <p:sp>
        <p:nvSpPr>
          <p:cNvPr id="11" name="TextBox 2">
            <a:extLst>
              <a:ext uri="{FF2B5EF4-FFF2-40B4-BE49-F238E27FC236}">
                <a16:creationId xmlns:a16="http://schemas.microsoft.com/office/drawing/2014/main" id="{00BF6331-20F5-8520-17E1-91B23E185F7E}"/>
              </a:ext>
            </a:extLst>
          </p:cNvPr>
          <p:cNvSpPr txBox="1"/>
          <p:nvPr/>
        </p:nvSpPr>
        <p:spPr>
          <a:xfrm>
            <a:off x="763729" y="1155782"/>
            <a:ext cx="5620881" cy="87071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For: </a:t>
            </a:r>
            <a:r>
              <a:rPr lang="en-US" sz="2800" b="1">
                <a:latin typeface="Century Gothic"/>
                <a:cs typeface="Calibri"/>
              </a:rPr>
              <a:t> </a:t>
            </a:r>
            <a:r>
              <a:rPr lang="en-US" sz="2800" b="1" u="sng">
                <a:latin typeface="Century Gothic"/>
                <a:cs typeface="Calibri"/>
              </a:rPr>
              <a:t>Pain</a:t>
            </a:r>
            <a:r>
              <a:rPr lang="en-US" sz="2800" b="1">
                <a:latin typeface="Century Gothic"/>
                <a:cs typeface="Calibri"/>
              </a:rPr>
              <a:t>, </a:t>
            </a:r>
            <a:r>
              <a:rPr lang="en-US" sz="2800" b="1" u="sng">
                <a:latin typeface="Century Gothic"/>
                <a:cs typeface="Calibri"/>
              </a:rPr>
              <a:t>Dizziness</a:t>
            </a:r>
            <a:r>
              <a:rPr lang="en-US" sz="2800" b="1">
                <a:latin typeface="Century Gothic"/>
                <a:cs typeface="Calibri"/>
              </a:rPr>
              <a:t> </a:t>
            </a:r>
            <a:endParaRPr lang="en-US" sz="2800" b="1" u="sng">
              <a:latin typeface="Century Gothic"/>
              <a:cs typeface="Calibri"/>
            </a:endParaRPr>
          </a:p>
          <a:p>
            <a:pPr>
              <a:lnSpc>
                <a:spcPct val="200000"/>
              </a:lnSpc>
            </a:pPr>
            <a:endParaRPr lang="en-US" sz="2800" b="1">
              <a:latin typeface="Century Gothic"/>
              <a:cs typeface="Calibri"/>
            </a:endParaRPr>
          </a:p>
          <a:p>
            <a:pPr>
              <a:lnSpc>
                <a:spcPct val="200000"/>
              </a:lnSpc>
            </a:pPr>
            <a:r>
              <a:rPr lang="en-US" sz="2800">
                <a:latin typeface="Century Gothic"/>
                <a:cs typeface="Calibri"/>
              </a:rPr>
              <a:t>Possible </a:t>
            </a:r>
            <a:r>
              <a:rPr lang="en-US" sz="2800" b="1">
                <a:latin typeface="Century Gothic"/>
                <a:cs typeface="Calibri"/>
              </a:rPr>
              <a:t>side effects:</a:t>
            </a:r>
          </a:p>
          <a:p>
            <a:pPr marL="1371600" lvl="2" indent="-457200">
              <a:lnSpc>
                <a:spcPct val="150000"/>
              </a:lnSpc>
              <a:buFont typeface="Wingdings"/>
              <a:buChar char="§"/>
            </a:pPr>
            <a:r>
              <a:rPr lang="en-US" sz="2800" b="1">
                <a:latin typeface="Century Gothic"/>
                <a:cs typeface="Calibri"/>
              </a:rPr>
              <a:t>Dizziness</a:t>
            </a:r>
            <a:endParaRPr lang="en-US"/>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Dry Mouth</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Weight Gain</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Fatigue</a:t>
            </a:r>
          </a:p>
        </p:txBody>
      </p:sp>
      <p:pic>
        <p:nvPicPr>
          <p:cNvPr id="13" name="Picture 12">
            <a:extLst>
              <a:ext uri="{FF2B5EF4-FFF2-40B4-BE49-F238E27FC236}">
                <a16:creationId xmlns:a16="http://schemas.microsoft.com/office/drawing/2014/main" id="{BD92BFBD-9F03-9AC3-33C5-AA79333CCE6B}"/>
              </a:ext>
            </a:extLst>
          </p:cNvPr>
          <p:cNvPicPr>
            <a:picLocks noChangeAspect="1"/>
          </p:cNvPicPr>
          <p:nvPr/>
        </p:nvPicPr>
        <p:blipFill>
          <a:blip r:embed="rId3"/>
          <a:stretch>
            <a:fillRect/>
          </a:stretch>
        </p:blipFill>
        <p:spPr>
          <a:xfrm>
            <a:off x="891409" y="13501"/>
            <a:ext cx="935143" cy="949126"/>
          </a:xfrm>
          <a:prstGeom prst="rect">
            <a:avLst/>
          </a:prstGeom>
        </p:spPr>
      </p:pic>
      <p:pic>
        <p:nvPicPr>
          <p:cNvPr id="37" name="Picture 36">
            <a:extLst>
              <a:ext uri="{FF2B5EF4-FFF2-40B4-BE49-F238E27FC236}">
                <a16:creationId xmlns:a16="http://schemas.microsoft.com/office/drawing/2014/main" id="{1DF0919A-F159-B565-E6EA-67ACB68F6631}"/>
              </a:ext>
            </a:extLst>
          </p:cNvPr>
          <p:cNvPicPr>
            <a:picLocks noChangeAspect="1"/>
          </p:cNvPicPr>
          <p:nvPr/>
        </p:nvPicPr>
        <p:blipFill>
          <a:blip r:embed="rId4"/>
          <a:stretch>
            <a:fillRect/>
          </a:stretch>
        </p:blipFill>
        <p:spPr>
          <a:xfrm>
            <a:off x="873512" y="4578479"/>
            <a:ext cx="918240" cy="887936"/>
          </a:xfrm>
          <a:prstGeom prst="rect">
            <a:avLst/>
          </a:prstGeom>
        </p:spPr>
      </p:pic>
      <p:pic>
        <p:nvPicPr>
          <p:cNvPr id="7" name="Picture 6" descr="exhausted Icon 2758313">
            <a:extLst>
              <a:ext uri="{FF2B5EF4-FFF2-40B4-BE49-F238E27FC236}">
                <a16:creationId xmlns:a16="http://schemas.microsoft.com/office/drawing/2014/main" id="{D3969696-B8EC-D263-D1CF-CA8A8D7B8DA0}"/>
              </a:ext>
            </a:extLst>
          </p:cNvPr>
          <p:cNvPicPr>
            <a:picLocks noChangeAspect="1"/>
          </p:cNvPicPr>
          <p:nvPr/>
        </p:nvPicPr>
        <p:blipFill>
          <a:blip r:embed="rId5"/>
          <a:stretch>
            <a:fillRect/>
          </a:stretch>
        </p:blipFill>
        <p:spPr>
          <a:xfrm>
            <a:off x="766874" y="8222471"/>
            <a:ext cx="1148603" cy="1134036"/>
          </a:xfrm>
          <a:prstGeom prst="rect">
            <a:avLst/>
          </a:prstGeom>
        </p:spPr>
      </p:pic>
      <p:pic>
        <p:nvPicPr>
          <p:cNvPr id="16" name="Picture 15">
            <a:extLst>
              <a:ext uri="{FF2B5EF4-FFF2-40B4-BE49-F238E27FC236}">
                <a16:creationId xmlns:a16="http://schemas.microsoft.com/office/drawing/2014/main" id="{81C1A5ED-DD90-F569-DF78-9317CC14EC7D}"/>
              </a:ext>
            </a:extLst>
          </p:cNvPr>
          <p:cNvPicPr>
            <a:picLocks noChangeAspect="1"/>
          </p:cNvPicPr>
          <p:nvPr/>
        </p:nvPicPr>
        <p:blipFill>
          <a:blip r:embed="rId6"/>
          <a:stretch>
            <a:fillRect/>
          </a:stretch>
        </p:blipFill>
        <p:spPr>
          <a:xfrm>
            <a:off x="940229" y="7117700"/>
            <a:ext cx="969185" cy="878434"/>
          </a:xfrm>
          <a:prstGeom prst="rect">
            <a:avLst/>
          </a:prstGeom>
        </p:spPr>
      </p:pic>
      <p:pic>
        <p:nvPicPr>
          <p:cNvPr id="20" name="Picture 19">
            <a:extLst>
              <a:ext uri="{FF2B5EF4-FFF2-40B4-BE49-F238E27FC236}">
                <a16:creationId xmlns:a16="http://schemas.microsoft.com/office/drawing/2014/main" id="{3C02B2D0-CFC3-08EA-EA54-6DB924AE2949}"/>
              </a:ext>
            </a:extLst>
          </p:cNvPr>
          <p:cNvPicPr>
            <a:picLocks noChangeAspect="1"/>
          </p:cNvPicPr>
          <p:nvPr/>
        </p:nvPicPr>
        <p:blipFill>
          <a:blip r:embed="rId4"/>
          <a:stretch>
            <a:fillRect/>
          </a:stretch>
        </p:blipFill>
        <p:spPr>
          <a:xfrm>
            <a:off x="2957052" y="1161794"/>
            <a:ext cx="1298446" cy="1207490"/>
          </a:xfrm>
          <a:prstGeom prst="rect">
            <a:avLst/>
          </a:prstGeom>
        </p:spPr>
      </p:pic>
      <p:pic>
        <p:nvPicPr>
          <p:cNvPr id="26" name="Picture 25">
            <a:extLst>
              <a:ext uri="{FF2B5EF4-FFF2-40B4-BE49-F238E27FC236}">
                <a16:creationId xmlns:a16="http://schemas.microsoft.com/office/drawing/2014/main" id="{23A11F6A-4BF5-FCCE-3619-D233CDC5E8D6}"/>
              </a:ext>
            </a:extLst>
          </p:cNvPr>
          <p:cNvPicPr>
            <a:picLocks noChangeAspect="1"/>
          </p:cNvPicPr>
          <p:nvPr/>
        </p:nvPicPr>
        <p:blipFill>
          <a:blip r:embed="rId7"/>
          <a:stretch>
            <a:fillRect/>
          </a:stretch>
        </p:blipFill>
        <p:spPr>
          <a:xfrm>
            <a:off x="940227" y="5763391"/>
            <a:ext cx="847519" cy="1076252"/>
          </a:xfrm>
          <a:prstGeom prst="rect">
            <a:avLst/>
          </a:prstGeom>
        </p:spPr>
      </p:pic>
      <p:pic>
        <p:nvPicPr>
          <p:cNvPr id="5" name="Picture 4" descr="A black background with a black square&#10;&#10;Description automatically generated">
            <a:extLst>
              <a:ext uri="{FF2B5EF4-FFF2-40B4-BE49-F238E27FC236}">
                <a16:creationId xmlns:a16="http://schemas.microsoft.com/office/drawing/2014/main" id="{784339A9-896B-95C6-3087-2598B8281790}"/>
              </a:ext>
            </a:extLst>
          </p:cNvPr>
          <p:cNvPicPr>
            <a:picLocks noChangeAspect="1"/>
          </p:cNvPicPr>
          <p:nvPr/>
        </p:nvPicPr>
        <p:blipFill>
          <a:blip r:embed="rId8"/>
          <a:stretch>
            <a:fillRect/>
          </a:stretch>
        </p:blipFill>
        <p:spPr>
          <a:xfrm>
            <a:off x="1418347" y="1153264"/>
            <a:ext cx="1049715" cy="1095532"/>
          </a:xfrm>
          <a:prstGeom prst="rect">
            <a:avLst/>
          </a:prstGeom>
        </p:spPr>
      </p:pic>
    </p:spTree>
    <p:extLst>
      <p:ext uri="{BB962C8B-B14F-4D97-AF65-F5344CB8AC3E}">
        <p14:creationId xmlns:p14="http://schemas.microsoft.com/office/powerpoint/2010/main" val="4133381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08A72B91-DB88-0844-F5C8-6E35F9C43436}"/>
              </a:ext>
            </a:extLst>
          </p:cNvPr>
          <p:cNvGraphicFramePr>
            <a:graphicFrameLocks noGrp="1"/>
          </p:cNvGraphicFramePr>
          <p:nvPr>
            <p:extLst>
              <p:ext uri="{D42A27DB-BD31-4B8C-83A1-F6EECF244321}">
                <p14:modId xmlns:p14="http://schemas.microsoft.com/office/powerpoint/2010/main" val="1380542983"/>
              </p:ext>
            </p:extLst>
          </p:nvPr>
        </p:nvGraphicFramePr>
        <p:xfrm>
          <a:off x="-3919962" y="3125550"/>
          <a:ext cx="2562225" cy="219456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2130837569"/>
                    </a:ext>
                  </a:extLst>
                </a:gridCol>
              </a:tblGrid>
              <a:tr h="190500">
                <a:tc>
                  <a:txBody>
                    <a:bodyPr/>
                    <a:lstStyle/>
                    <a:p>
                      <a:pPr algn="ctr" rtl="0" fontAlgn="base"/>
                      <a:r>
                        <a:rPr lang="fr-CA" sz="1400" b="1" i="0" dirty="0">
                          <a:effectLst/>
                          <a:latin typeface="Calibri"/>
                        </a:rPr>
                        <a:t>DULOXETINE</a:t>
                      </a:r>
                      <a:r>
                        <a:rPr lang="fr-CA" sz="1400" b="0" i="0" dirty="0">
                          <a:effectLst/>
                          <a:latin typeface="WordVisiCarriageReturn_MSFontService"/>
                        </a:rPr>
                        <a:t> </a:t>
                      </a:r>
                      <a:br>
                        <a:rPr lang="fr-CA" sz="1400" b="0" i="0" dirty="0">
                          <a:effectLst/>
                          <a:latin typeface="WordVisiCarriageReturn_MSFontService"/>
                        </a:rPr>
                      </a:br>
                      <a:r>
                        <a:rPr lang="fr-CA" sz="1400" b="1" i="0" dirty="0">
                          <a:effectLst/>
                          <a:latin typeface="Calibri"/>
                        </a:rPr>
                        <a:t>VENLAFAXINE</a:t>
                      </a:r>
                      <a:r>
                        <a:rPr lang="fr-CA" sz="1400" b="0" i="0" dirty="0">
                          <a:effectLst/>
                          <a:latin typeface="Calibri"/>
                        </a:rPr>
                        <a:t> </a:t>
                      </a:r>
                      <a:endParaRPr lang="fr-CA" b="0" i="0" dirty="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09739404"/>
                  </a:ext>
                </a:extLst>
              </a:tr>
              <a:tr h="190500">
                <a:tc>
                  <a:txBody>
                    <a:bodyPr/>
                    <a:lstStyle/>
                    <a:p>
                      <a:pPr algn="ctr" rtl="0" fontAlgn="base"/>
                      <a:r>
                        <a:rPr lang="en-US" sz="1400" b="0" i="0" u="sng" dirty="0">
                          <a:effectLst/>
                          <a:latin typeface="Calibri"/>
                        </a:rPr>
                        <a:t>What is it for?</a:t>
                      </a:r>
                      <a:r>
                        <a:rPr lang="en-US" sz="1400" b="0" i="0" dirty="0">
                          <a:effectLst/>
                          <a:latin typeface="Calibri"/>
                        </a:rPr>
                        <a:t> </a:t>
                      </a:r>
                      <a:endParaRPr lang="en-US" b="0" i="0" dirty="0">
                        <a:effectLst/>
                        <a:latin typeface="Calibri"/>
                      </a:endParaRPr>
                    </a:p>
                    <a:p>
                      <a:pPr algn="ctr" rtl="0" fontAlgn="base"/>
                      <a:r>
                        <a:rPr lang="en-US" sz="1400" b="0" i="0" dirty="0">
                          <a:effectLst/>
                          <a:latin typeface="Calibri"/>
                        </a:rPr>
                        <a:t>Pain, mood </a:t>
                      </a:r>
                      <a:endParaRPr lang="en-US" b="0" i="0" dirty="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8448502"/>
                  </a:ext>
                </a:extLst>
              </a:tr>
              <a:tr h="190500">
                <a:tc>
                  <a:txBody>
                    <a:bodyPr/>
                    <a:lstStyle/>
                    <a:p>
                      <a:pPr algn="ctr" rtl="0" fontAlgn="base"/>
                      <a:r>
                        <a:rPr lang="fr-CA" sz="1400" b="0" i="0" u="sng" dirty="0">
                          <a:effectLst/>
                          <a:latin typeface="Calibri"/>
                        </a:rPr>
                        <a:t>Possible </a:t>
                      </a:r>
                      <a:r>
                        <a:rPr lang="fr-CA" sz="1400" b="0" i="0" u="sng" dirty="0" err="1">
                          <a:effectLst/>
                          <a:latin typeface="Calibri"/>
                        </a:rPr>
                        <a:t>side</a:t>
                      </a:r>
                      <a:r>
                        <a:rPr lang="fr-CA" sz="1400" b="0" i="0" u="sng" dirty="0">
                          <a:effectLst/>
                          <a:latin typeface="Calibri"/>
                        </a:rPr>
                        <a:t> </a:t>
                      </a:r>
                      <a:r>
                        <a:rPr lang="fr-CA" sz="1400" b="0" i="0" u="sng" dirty="0" err="1">
                          <a:effectLst/>
                          <a:latin typeface="Calibri"/>
                        </a:rPr>
                        <a:t>effect</a:t>
                      </a:r>
                      <a:r>
                        <a:rPr lang="fr-CA" sz="1400" b="0" i="0" u="sng" dirty="0">
                          <a:effectLst/>
                          <a:latin typeface="Calibri"/>
                        </a:rPr>
                        <a:t>?</a:t>
                      </a:r>
                      <a:r>
                        <a:rPr lang="fr-CA" sz="1400" b="0" i="0" dirty="0">
                          <a:effectLst/>
                          <a:latin typeface="Calibri"/>
                        </a:rPr>
                        <a:t> </a:t>
                      </a:r>
                      <a:endParaRPr lang="fr-CA" b="0" i="0" dirty="0">
                        <a:effectLst/>
                        <a:latin typeface="Calibri"/>
                      </a:endParaRPr>
                    </a:p>
                    <a:p>
                      <a:pPr algn="ctr" rtl="0" fontAlgn="base"/>
                      <a:r>
                        <a:rPr lang="fr-CA" sz="1400" b="0" i="0" dirty="0">
                          <a:effectLst/>
                          <a:latin typeface="Calibri"/>
                        </a:rPr>
                        <a:t>Fatigue, </a:t>
                      </a:r>
                      <a:r>
                        <a:rPr lang="fr-CA" sz="1400" b="0" i="0" dirty="0" err="1">
                          <a:effectLst/>
                          <a:latin typeface="Calibri"/>
                        </a:rPr>
                        <a:t>nausea</a:t>
                      </a:r>
                      <a:r>
                        <a:rPr lang="fr-CA" sz="1400" b="0" i="0" dirty="0">
                          <a:effectLst/>
                          <a:latin typeface="Calibri"/>
                        </a:rPr>
                        <a:t>, </a:t>
                      </a:r>
                      <a:r>
                        <a:rPr lang="fr-CA" sz="1400" b="0" i="0" dirty="0" err="1">
                          <a:effectLst/>
                          <a:latin typeface="Calibri"/>
                        </a:rPr>
                        <a:t>sweating</a:t>
                      </a:r>
                      <a:r>
                        <a:rPr lang="fr-CA" sz="1400" b="0" i="0" dirty="0">
                          <a:effectLst/>
                          <a:latin typeface="Calibri"/>
                        </a:rPr>
                        <a:t>, </a:t>
                      </a:r>
                      <a:r>
                        <a:rPr lang="fr-CA" sz="1400" b="0" i="0" dirty="0" err="1">
                          <a:effectLst/>
                          <a:latin typeface="Calibri"/>
                        </a:rPr>
                        <a:t>sexual</a:t>
                      </a:r>
                      <a:r>
                        <a:rPr lang="fr-CA" sz="1400" b="0" i="0" dirty="0">
                          <a:effectLst/>
                          <a:latin typeface="Calibri"/>
                        </a:rPr>
                        <a:t> </a:t>
                      </a:r>
                      <a:r>
                        <a:rPr lang="fr-CA" sz="1400" b="0" i="0" dirty="0" err="1">
                          <a:effectLst/>
                          <a:latin typeface="Calibri"/>
                        </a:rPr>
                        <a:t>dysfunction</a:t>
                      </a:r>
                      <a:r>
                        <a:rPr lang="fr-CA" sz="1400" b="0" i="0" dirty="0">
                          <a:effectLst/>
                          <a:latin typeface="Calibri"/>
                        </a:rPr>
                        <a:t>, </a:t>
                      </a:r>
                      <a:r>
                        <a:rPr lang="fr-CA" sz="1400" b="0" i="0" dirty="0" err="1">
                          <a:effectLst/>
                          <a:latin typeface="Calibri"/>
                        </a:rPr>
                        <a:t>bleeding</a:t>
                      </a:r>
                      <a:r>
                        <a:rPr lang="fr-CA" sz="1400" b="0" i="0" dirty="0">
                          <a:effectLst/>
                          <a:latin typeface="Calibri"/>
                        </a:rPr>
                        <a:t>, </a:t>
                      </a:r>
                      <a:r>
                        <a:rPr lang="fr-CA" sz="1400" b="0" i="0" dirty="0" err="1">
                          <a:effectLst/>
                          <a:latin typeface="Calibri"/>
                        </a:rPr>
                        <a:t>abnormal</a:t>
                      </a:r>
                      <a:r>
                        <a:rPr lang="fr-CA" sz="1400" b="0" i="0" dirty="0">
                          <a:effectLst/>
                          <a:latin typeface="Calibri"/>
                        </a:rPr>
                        <a:t> </a:t>
                      </a:r>
                      <a:r>
                        <a:rPr lang="fr-CA" sz="1400" b="0" i="0" dirty="0" err="1">
                          <a:effectLst/>
                          <a:latin typeface="Calibri"/>
                        </a:rPr>
                        <a:t>electrolytes</a:t>
                      </a:r>
                      <a:r>
                        <a:rPr lang="fr-CA" sz="1400" b="0" i="0" dirty="0">
                          <a:effectLst/>
                          <a:latin typeface="Calibri"/>
                        </a:rPr>
                        <a:t> (</a:t>
                      </a:r>
                      <a:r>
                        <a:rPr lang="fr-CA" sz="1400" b="0" i="0" dirty="0" err="1">
                          <a:effectLst/>
                          <a:latin typeface="Calibri"/>
                        </a:rPr>
                        <a:t>blood</a:t>
                      </a:r>
                      <a:r>
                        <a:rPr lang="fr-CA" sz="1400" b="0" i="0" dirty="0">
                          <a:effectLst/>
                          <a:latin typeface="Calibri"/>
                        </a:rPr>
                        <a:t> </a:t>
                      </a:r>
                      <a:r>
                        <a:rPr lang="fr-CA" sz="1400" b="0" i="0" dirty="0" err="1">
                          <a:effectLst/>
                          <a:latin typeface="Calibri"/>
                        </a:rPr>
                        <a:t>work</a:t>
                      </a:r>
                      <a:r>
                        <a:rPr lang="fr-CA" sz="1400" b="0" i="0" dirty="0">
                          <a:effectLst/>
                          <a:latin typeface="Calibri"/>
                        </a:rPr>
                        <a:t> </a:t>
                      </a:r>
                      <a:r>
                        <a:rPr lang="fr-CA" sz="1400" b="0" i="0" dirty="0" err="1">
                          <a:effectLst/>
                          <a:latin typeface="Calibri"/>
                        </a:rPr>
                        <a:t>monitored</a:t>
                      </a:r>
                      <a:r>
                        <a:rPr lang="fr-CA" sz="1400" b="0" i="0" dirty="0">
                          <a:effectLst/>
                          <a:latin typeface="Calibri"/>
                        </a:rPr>
                        <a:t>) </a:t>
                      </a:r>
                      <a:endParaRPr lang="fr-CA" b="0" i="0" dirty="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18877013"/>
                  </a:ext>
                </a:extLst>
              </a:tr>
            </a:tbl>
          </a:graphicData>
        </a:graphic>
      </p:graphicFrame>
      <p:sp>
        <p:nvSpPr>
          <p:cNvPr id="9" name="TextBox 23">
            <a:extLst>
              <a:ext uri="{FF2B5EF4-FFF2-40B4-BE49-F238E27FC236}">
                <a16:creationId xmlns:a16="http://schemas.microsoft.com/office/drawing/2014/main" id="{4D0E4B75-9C7D-D078-56CA-CAD51DF8F424}"/>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DULOXETINE</a:t>
            </a:r>
            <a:endParaRPr lang="en-US" sz="3600"/>
          </a:p>
        </p:txBody>
      </p:sp>
      <p:sp>
        <p:nvSpPr>
          <p:cNvPr id="11" name="TextBox 2">
            <a:extLst>
              <a:ext uri="{FF2B5EF4-FFF2-40B4-BE49-F238E27FC236}">
                <a16:creationId xmlns:a16="http://schemas.microsoft.com/office/drawing/2014/main" id="{3470D6C0-B824-5824-747F-2C44B9344912}"/>
              </a:ext>
            </a:extLst>
          </p:cNvPr>
          <p:cNvSpPr txBox="1"/>
          <p:nvPr/>
        </p:nvSpPr>
        <p:spPr>
          <a:xfrm>
            <a:off x="694977" y="963409"/>
            <a:ext cx="6157145" cy="91409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For: </a:t>
            </a:r>
            <a:r>
              <a:rPr lang="en-US" sz="2800" b="1" dirty="0">
                <a:latin typeface="Century Gothic"/>
                <a:cs typeface="Calibri"/>
              </a:rPr>
              <a:t> </a:t>
            </a:r>
            <a:r>
              <a:rPr lang="en-US" sz="2800" b="1" u="sng" dirty="0">
                <a:latin typeface="Century Gothic"/>
                <a:cs typeface="Calibri"/>
              </a:rPr>
              <a:t>Pain</a:t>
            </a:r>
            <a:r>
              <a:rPr lang="en-US" sz="2800" b="1" dirty="0">
                <a:latin typeface="Century Gothic"/>
                <a:cs typeface="Calibri"/>
              </a:rPr>
              <a:t>, </a:t>
            </a:r>
            <a:r>
              <a:rPr lang="en-US" sz="2800" b="1" u="sng" dirty="0">
                <a:latin typeface="Century Gothic"/>
                <a:cs typeface="Calibri"/>
              </a:rPr>
              <a:t>Mood</a:t>
            </a:r>
            <a:endParaRPr lang="en-US" sz="2800" u="sng">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dirty="0">
                <a:latin typeface="Century Gothic"/>
                <a:cs typeface="Calibri"/>
              </a:rPr>
              <a:t>Possible </a:t>
            </a:r>
            <a:r>
              <a:rPr lang="en-US" sz="2800" b="1" dirty="0">
                <a:latin typeface="Century Gothic"/>
                <a:cs typeface="Calibri"/>
              </a:rPr>
              <a:t>side effects:</a:t>
            </a:r>
          </a:p>
          <a:p>
            <a:pPr marL="1371600" lvl="2" indent="-457200">
              <a:buFont typeface="Wingdings"/>
              <a:buChar char="§"/>
            </a:pPr>
            <a:r>
              <a:rPr lang="en-US" sz="2800" b="1" dirty="0">
                <a:latin typeface="Century Gothic"/>
                <a:cs typeface="Calibri"/>
              </a:rPr>
              <a:t>Fatigue</a:t>
            </a:r>
          </a:p>
          <a:p>
            <a:pPr marL="1371600" lvl="2" indent="-457200">
              <a:buFont typeface="Wingdings"/>
              <a:buChar char="§"/>
            </a:pPr>
            <a:endParaRPr lang="en-US" sz="2800" b="1">
              <a:latin typeface="Century Gothic"/>
              <a:cs typeface="Calibri"/>
            </a:endParaRPr>
          </a:p>
          <a:p>
            <a:pPr marL="1371600" lvl="2" indent="-457200">
              <a:buFont typeface="Wingdings"/>
              <a:buChar char="§"/>
            </a:pPr>
            <a:r>
              <a:rPr lang="en-US" sz="2800" b="1" dirty="0">
                <a:latin typeface="Century Gothic"/>
                <a:cs typeface="Calibri"/>
              </a:rPr>
              <a:t>Nausea</a:t>
            </a:r>
            <a:endParaRPr lang="en-US"/>
          </a:p>
          <a:p>
            <a:pPr marL="1371600" lvl="2" indent="-457200">
              <a:buFont typeface="Wingdings"/>
              <a:buChar char="§"/>
            </a:pPr>
            <a:endParaRPr lang="en-US" sz="2800" b="1">
              <a:latin typeface="Century Gothic"/>
              <a:cs typeface="Calibri"/>
            </a:endParaRPr>
          </a:p>
          <a:p>
            <a:pPr marL="1371600" lvl="2" indent="-457200">
              <a:buFont typeface="Wingdings"/>
              <a:buChar char="§"/>
            </a:pPr>
            <a:r>
              <a:rPr lang="en-US" sz="2800" b="1" dirty="0">
                <a:latin typeface="Century Gothic"/>
                <a:cs typeface="Calibri"/>
              </a:rPr>
              <a:t>Sweating</a:t>
            </a:r>
          </a:p>
          <a:p>
            <a:pPr marL="1371600" lvl="2" indent="-457200">
              <a:buFont typeface="Wingdings"/>
              <a:buChar char="§"/>
            </a:pPr>
            <a:endParaRPr lang="en-US" sz="2800" b="1">
              <a:latin typeface="Century Gothic"/>
              <a:cs typeface="Calibri"/>
            </a:endParaRPr>
          </a:p>
          <a:p>
            <a:pPr marL="1371600" lvl="2" indent="-457200">
              <a:buFont typeface="Wingdings"/>
              <a:buChar char="§"/>
            </a:pPr>
            <a:r>
              <a:rPr lang="en-US" sz="2800" b="1" dirty="0">
                <a:latin typeface="Century Gothic"/>
                <a:cs typeface="Calibri"/>
              </a:rPr>
              <a:t>Sexual dysfunction</a:t>
            </a:r>
          </a:p>
          <a:p>
            <a:pPr marL="1371600" lvl="2" indent="-457200">
              <a:buFont typeface="Wingdings"/>
              <a:buChar char="§"/>
            </a:pPr>
            <a:endParaRPr lang="en-US" sz="2800" b="1">
              <a:latin typeface="Century Gothic"/>
              <a:cs typeface="Calibri"/>
            </a:endParaRPr>
          </a:p>
          <a:p>
            <a:pPr marL="1371600" lvl="2" indent="-457200">
              <a:buFont typeface="Wingdings"/>
              <a:buChar char="§"/>
            </a:pPr>
            <a:r>
              <a:rPr lang="en-US" sz="2800" b="1" dirty="0">
                <a:latin typeface="Century Gothic"/>
                <a:cs typeface="Calibri"/>
              </a:rPr>
              <a:t>Bleeding</a:t>
            </a:r>
          </a:p>
          <a:p>
            <a:pPr marL="1371600" lvl="2" indent="-457200">
              <a:buFont typeface="Wingdings"/>
              <a:buChar char="§"/>
            </a:pPr>
            <a:endParaRPr lang="en-US" sz="2800" b="1">
              <a:latin typeface="Century Gothic"/>
              <a:cs typeface="Calibri"/>
            </a:endParaRPr>
          </a:p>
          <a:p>
            <a:pPr marL="1371600" lvl="2" indent="-457200">
              <a:buFont typeface="Wingdings"/>
              <a:buChar char="§"/>
            </a:pPr>
            <a:r>
              <a:rPr lang="en-US" sz="2800" b="1" dirty="0">
                <a:latin typeface="Century Gothic"/>
                <a:cs typeface="Calibri"/>
              </a:rPr>
              <a:t>Abnormal electrolytes</a:t>
            </a:r>
          </a:p>
          <a:p>
            <a:pPr lvl="3"/>
            <a:r>
              <a:rPr lang="en-US" sz="2800" b="1" dirty="0">
                <a:latin typeface="Century Gothic"/>
                <a:cs typeface="Calibri"/>
              </a:rPr>
              <a:t>(blood work monitored by _____________)</a:t>
            </a:r>
          </a:p>
        </p:txBody>
      </p:sp>
      <p:pic>
        <p:nvPicPr>
          <p:cNvPr id="13" name="Picture 12">
            <a:extLst>
              <a:ext uri="{FF2B5EF4-FFF2-40B4-BE49-F238E27FC236}">
                <a16:creationId xmlns:a16="http://schemas.microsoft.com/office/drawing/2014/main" id="{810F3E4D-2256-DB9C-F995-D3FBC48945E7}"/>
              </a:ext>
            </a:extLst>
          </p:cNvPr>
          <p:cNvPicPr>
            <a:picLocks noChangeAspect="1"/>
          </p:cNvPicPr>
          <p:nvPr/>
        </p:nvPicPr>
        <p:blipFill>
          <a:blip r:embed="rId3"/>
          <a:stretch>
            <a:fillRect/>
          </a:stretch>
        </p:blipFill>
        <p:spPr>
          <a:xfrm>
            <a:off x="891409" y="13501"/>
            <a:ext cx="935143" cy="949126"/>
          </a:xfrm>
          <a:prstGeom prst="rect">
            <a:avLst/>
          </a:prstGeom>
        </p:spPr>
      </p:pic>
      <p:pic>
        <p:nvPicPr>
          <p:cNvPr id="37" name="Picture 36">
            <a:extLst>
              <a:ext uri="{FF2B5EF4-FFF2-40B4-BE49-F238E27FC236}">
                <a16:creationId xmlns:a16="http://schemas.microsoft.com/office/drawing/2014/main" id="{60499A95-145F-7096-F6C5-30340DC3745D}"/>
              </a:ext>
            </a:extLst>
          </p:cNvPr>
          <p:cNvPicPr>
            <a:picLocks noChangeAspect="1"/>
          </p:cNvPicPr>
          <p:nvPr/>
        </p:nvPicPr>
        <p:blipFill>
          <a:blip r:embed="rId4"/>
          <a:stretch>
            <a:fillRect/>
          </a:stretch>
        </p:blipFill>
        <p:spPr>
          <a:xfrm>
            <a:off x="2844928" y="1032781"/>
            <a:ext cx="1123950" cy="1047750"/>
          </a:xfrm>
          <a:prstGeom prst="rect">
            <a:avLst/>
          </a:prstGeom>
        </p:spPr>
      </p:pic>
      <p:pic>
        <p:nvPicPr>
          <p:cNvPr id="7" name="Picture 6">
            <a:extLst>
              <a:ext uri="{FF2B5EF4-FFF2-40B4-BE49-F238E27FC236}">
                <a16:creationId xmlns:a16="http://schemas.microsoft.com/office/drawing/2014/main" id="{096E9E6E-417E-6EF3-71F5-14EE55A6F3B3}"/>
              </a:ext>
            </a:extLst>
          </p:cNvPr>
          <p:cNvPicPr>
            <a:picLocks noChangeAspect="1"/>
          </p:cNvPicPr>
          <p:nvPr/>
        </p:nvPicPr>
        <p:blipFill>
          <a:blip r:embed="rId5"/>
          <a:stretch>
            <a:fillRect/>
          </a:stretch>
        </p:blipFill>
        <p:spPr>
          <a:xfrm>
            <a:off x="900157" y="7005314"/>
            <a:ext cx="666306" cy="680336"/>
          </a:xfrm>
          <a:prstGeom prst="rect">
            <a:avLst/>
          </a:prstGeom>
        </p:spPr>
      </p:pic>
      <p:pic>
        <p:nvPicPr>
          <p:cNvPr id="14" name="Picture 13" descr="exhausted Icon 2758313">
            <a:extLst>
              <a:ext uri="{FF2B5EF4-FFF2-40B4-BE49-F238E27FC236}">
                <a16:creationId xmlns:a16="http://schemas.microsoft.com/office/drawing/2014/main" id="{6E252907-9739-8FA3-014A-F1615488717C}"/>
              </a:ext>
            </a:extLst>
          </p:cNvPr>
          <p:cNvPicPr>
            <a:picLocks noChangeAspect="1"/>
          </p:cNvPicPr>
          <p:nvPr/>
        </p:nvPicPr>
        <p:blipFill>
          <a:blip r:embed="rId6"/>
          <a:stretch>
            <a:fillRect/>
          </a:stretch>
        </p:blipFill>
        <p:spPr>
          <a:xfrm>
            <a:off x="698122" y="4157614"/>
            <a:ext cx="1148603" cy="1134036"/>
          </a:xfrm>
          <a:prstGeom prst="rect">
            <a:avLst/>
          </a:prstGeom>
        </p:spPr>
      </p:pic>
      <p:pic>
        <p:nvPicPr>
          <p:cNvPr id="16" name="Picture 15">
            <a:extLst>
              <a:ext uri="{FF2B5EF4-FFF2-40B4-BE49-F238E27FC236}">
                <a16:creationId xmlns:a16="http://schemas.microsoft.com/office/drawing/2014/main" id="{2987B544-7DE3-F62E-DF4C-E1A2DED1FEE8}"/>
              </a:ext>
            </a:extLst>
          </p:cNvPr>
          <p:cNvPicPr>
            <a:picLocks noChangeAspect="1"/>
          </p:cNvPicPr>
          <p:nvPr/>
        </p:nvPicPr>
        <p:blipFill>
          <a:blip r:embed="rId7"/>
          <a:stretch>
            <a:fillRect/>
          </a:stretch>
        </p:blipFill>
        <p:spPr>
          <a:xfrm>
            <a:off x="780225" y="5137564"/>
            <a:ext cx="908353" cy="771916"/>
          </a:xfrm>
          <a:prstGeom prst="rect">
            <a:avLst/>
          </a:prstGeom>
        </p:spPr>
      </p:pic>
      <p:pic>
        <p:nvPicPr>
          <p:cNvPr id="22" name="Picture 21">
            <a:extLst>
              <a:ext uri="{FF2B5EF4-FFF2-40B4-BE49-F238E27FC236}">
                <a16:creationId xmlns:a16="http://schemas.microsoft.com/office/drawing/2014/main" id="{2C8A2D49-B40A-4FB8-D07F-2EEEA3C89926}"/>
              </a:ext>
            </a:extLst>
          </p:cNvPr>
          <p:cNvPicPr>
            <a:picLocks noChangeAspect="1"/>
          </p:cNvPicPr>
          <p:nvPr/>
        </p:nvPicPr>
        <p:blipFill>
          <a:blip r:embed="rId8"/>
          <a:stretch>
            <a:fillRect/>
          </a:stretch>
        </p:blipFill>
        <p:spPr>
          <a:xfrm>
            <a:off x="734601" y="5928845"/>
            <a:ext cx="999602" cy="1076255"/>
          </a:xfrm>
          <a:prstGeom prst="rect">
            <a:avLst/>
          </a:prstGeom>
        </p:spPr>
      </p:pic>
      <p:pic>
        <p:nvPicPr>
          <p:cNvPr id="24" name="Picture 23">
            <a:extLst>
              <a:ext uri="{FF2B5EF4-FFF2-40B4-BE49-F238E27FC236}">
                <a16:creationId xmlns:a16="http://schemas.microsoft.com/office/drawing/2014/main" id="{455F4E5A-B22D-27D1-87F6-6503F4E40742}"/>
              </a:ext>
            </a:extLst>
          </p:cNvPr>
          <p:cNvPicPr>
            <a:picLocks noChangeAspect="1"/>
          </p:cNvPicPr>
          <p:nvPr/>
        </p:nvPicPr>
        <p:blipFill>
          <a:blip r:embed="rId9"/>
          <a:stretch>
            <a:fillRect/>
          </a:stretch>
        </p:blipFill>
        <p:spPr>
          <a:xfrm>
            <a:off x="780226" y="8667895"/>
            <a:ext cx="984393" cy="1000170"/>
          </a:xfrm>
          <a:prstGeom prst="rect">
            <a:avLst/>
          </a:prstGeom>
        </p:spPr>
      </p:pic>
      <p:pic>
        <p:nvPicPr>
          <p:cNvPr id="26" name="Picture 25">
            <a:extLst>
              <a:ext uri="{FF2B5EF4-FFF2-40B4-BE49-F238E27FC236}">
                <a16:creationId xmlns:a16="http://schemas.microsoft.com/office/drawing/2014/main" id="{113963ED-A7E6-6C06-CE57-CA4A3AF4C1C8}"/>
              </a:ext>
            </a:extLst>
          </p:cNvPr>
          <p:cNvPicPr>
            <a:picLocks noChangeAspect="1"/>
          </p:cNvPicPr>
          <p:nvPr/>
        </p:nvPicPr>
        <p:blipFill>
          <a:blip r:embed="rId10"/>
          <a:stretch>
            <a:fillRect/>
          </a:stretch>
        </p:blipFill>
        <p:spPr>
          <a:xfrm>
            <a:off x="780226" y="7694011"/>
            <a:ext cx="877935" cy="1000168"/>
          </a:xfrm>
          <a:prstGeom prst="rect">
            <a:avLst/>
          </a:prstGeom>
        </p:spPr>
      </p:pic>
      <p:pic>
        <p:nvPicPr>
          <p:cNvPr id="5" name="Picture 4" descr="A black background with a black square&#10;&#10;Description automatically generated">
            <a:extLst>
              <a:ext uri="{FF2B5EF4-FFF2-40B4-BE49-F238E27FC236}">
                <a16:creationId xmlns:a16="http://schemas.microsoft.com/office/drawing/2014/main" id="{02A9DE12-8DDC-C18B-B128-438A2D12AF4D}"/>
              </a:ext>
            </a:extLst>
          </p:cNvPr>
          <p:cNvPicPr>
            <a:picLocks noChangeAspect="1"/>
          </p:cNvPicPr>
          <p:nvPr/>
        </p:nvPicPr>
        <p:blipFill>
          <a:blip r:embed="rId11"/>
          <a:stretch>
            <a:fillRect/>
          </a:stretch>
        </p:blipFill>
        <p:spPr>
          <a:xfrm>
            <a:off x="1544835" y="1026744"/>
            <a:ext cx="1049715" cy="1095532"/>
          </a:xfrm>
          <a:prstGeom prst="rect">
            <a:avLst/>
          </a:prstGeom>
        </p:spPr>
      </p:pic>
      <p:pic>
        <p:nvPicPr>
          <p:cNvPr id="6" name="Picture 5">
            <a:extLst>
              <a:ext uri="{FF2B5EF4-FFF2-40B4-BE49-F238E27FC236}">
                <a16:creationId xmlns:a16="http://schemas.microsoft.com/office/drawing/2014/main" id="{AF6E51A8-9186-0BB8-543B-FC9D3C9C38E2}"/>
              </a:ext>
            </a:extLst>
          </p:cNvPr>
          <p:cNvPicPr>
            <a:picLocks noChangeAspect="1"/>
          </p:cNvPicPr>
          <p:nvPr/>
        </p:nvPicPr>
        <p:blipFill>
          <a:blip r:embed="rId12"/>
          <a:stretch>
            <a:fillRect/>
          </a:stretch>
        </p:blipFill>
        <p:spPr>
          <a:xfrm>
            <a:off x="201336" y="7146115"/>
            <a:ext cx="680881" cy="667793"/>
          </a:xfrm>
          <a:prstGeom prst="rect">
            <a:avLst/>
          </a:prstGeom>
        </p:spPr>
      </p:pic>
    </p:spTree>
    <p:extLst>
      <p:ext uri="{BB962C8B-B14F-4D97-AF65-F5344CB8AC3E}">
        <p14:creationId xmlns:p14="http://schemas.microsoft.com/office/powerpoint/2010/main" val="3237261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08A72B91-DB88-0844-F5C8-6E35F9C43436}"/>
              </a:ext>
            </a:extLst>
          </p:cNvPr>
          <p:cNvGraphicFramePr>
            <a:graphicFrameLocks noGrp="1"/>
          </p:cNvGraphicFramePr>
          <p:nvPr>
            <p:extLst>
              <p:ext uri="{D42A27DB-BD31-4B8C-83A1-F6EECF244321}">
                <p14:modId xmlns:p14="http://schemas.microsoft.com/office/powerpoint/2010/main" val="3473872729"/>
              </p:ext>
            </p:extLst>
          </p:nvPr>
        </p:nvGraphicFramePr>
        <p:xfrm>
          <a:off x="-3919962" y="3125550"/>
          <a:ext cx="2562225" cy="219456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2130837569"/>
                    </a:ext>
                  </a:extLst>
                </a:gridCol>
              </a:tblGrid>
              <a:tr h="190500">
                <a:tc>
                  <a:txBody>
                    <a:bodyPr/>
                    <a:lstStyle/>
                    <a:p>
                      <a:pPr algn="ctr" rtl="0" fontAlgn="base"/>
                      <a:r>
                        <a:rPr lang="fr-CA" sz="1400" b="1" i="0" dirty="0">
                          <a:effectLst/>
                          <a:latin typeface="Calibri"/>
                        </a:rPr>
                        <a:t>DULOXETINE</a:t>
                      </a:r>
                      <a:r>
                        <a:rPr lang="fr-CA" sz="1400" b="0" i="0" dirty="0">
                          <a:effectLst/>
                          <a:latin typeface="WordVisiCarriageReturn_MSFontService"/>
                        </a:rPr>
                        <a:t> </a:t>
                      </a:r>
                      <a:br>
                        <a:rPr lang="fr-CA" sz="1400" b="0" i="0" dirty="0">
                          <a:effectLst/>
                          <a:latin typeface="WordVisiCarriageReturn_MSFontService"/>
                        </a:rPr>
                      </a:br>
                      <a:r>
                        <a:rPr lang="fr-CA" sz="1400" b="1" i="0" dirty="0">
                          <a:effectLst/>
                          <a:latin typeface="Calibri"/>
                        </a:rPr>
                        <a:t>VENLAFAXINE</a:t>
                      </a:r>
                      <a:r>
                        <a:rPr lang="fr-CA" sz="1400" b="0" i="0" dirty="0">
                          <a:effectLst/>
                          <a:latin typeface="Calibri"/>
                        </a:rPr>
                        <a:t> </a:t>
                      </a:r>
                      <a:endParaRPr lang="fr-CA" b="0" i="0" dirty="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09739404"/>
                  </a:ext>
                </a:extLst>
              </a:tr>
              <a:tr h="190500">
                <a:tc>
                  <a:txBody>
                    <a:bodyPr/>
                    <a:lstStyle/>
                    <a:p>
                      <a:pPr algn="ctr" rtl="0" fontAlgn="base"/>
                      <a:r>
                        <a:rPr lang="en-US" sz="1400" b="0" i="0" u="sng" dirty="0">
                          <a:effectLst/>
                          <a:latin typeface="Calibri"/>
                        </a:rPr>
                        <a:t>What is it for?</a:t>
                      </a:r>
                      <a:r>
                        <a:rPr lang="en-US" sz="1400" b="0" i="0" dirty="0">
                          <a:effectLst/>
                          <a:latin typeface="Calibri"/>
                        </a:rPr>
                        <a:t> </a:t>
                      </a:r>
                      <a:endParaRPr lang="en-US" b="0" i="0" dirty="0">
                        <a:effectLst/>
                        <a:latin typeface="Calibri"/>
                      </a:endParaRPr>
                    </a:p>
                    <a:p>
                      <a:pPr algn="ctr" rtl="0" fontAlgn="base"/>
                      <a:r>
                        <a:rPr lang="en-US" sz="1400" b="0" i="0" dirty="0">
                          <a:effectLst/>
                          <a:latin typeface="Calibri"/>
                        </a:rPr>
                        <a:t>Pain, mood </a:t>
                      </a:r>
                      <a:endParaRPr lang="en-US" b="0" i="0" dirty="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8448502"/>
                  </a:ext>
                </a:extLst>
              </a:tr>
              <a:tr h="190500">
                <a:tc>
                  <a:txBody>
                    <a:bodyPr/>
                    <a:lstStyle/>
                    <a:p>
                      <a:pPr algn="ctr" rtl="0" fontAlgn="base"/>
                      <a:r>
                        <a:rPr lang="fr-CA" sz="1400" b="0" i="0" u="sng" dirty="0">
                          <a:effectLst/>
                          <a:latin typeface="Calibri"/>
                        </a:rPr>
                        <a:t>Possible </a:t>
                      </a:r>
                      <a:r>
                        <a:rPr lang="fr-CA" sz="1400" b="0" i="0" u="sng" dirty="0" err="1">
                          <a:effectLst/>
                          <a:latin typeface="Calibri"/>
                        </a:rPr>
                        <a:t>side</a:t>
                      </a:r>
                      <a:r>
                        <a:rPr lang="fr-CA" sz="1400" b="0" i="0" u="sng" dirty="0">
                          <a:effectLst/>
                          <a:latin typeface="Calibri"/>
                        </a:rPr>
                        <a:t> </a:t>
                      </a:r>
                      <a:r>
                        <a:rPr lang="fr-CA" sz="1400" b="0" i="0" u="sng" dirty="0" err="1">
                          <a:effectLst/>
                          <a:latin typeface="Calibri"/>
                        </a:rPr>
                        <a:t>effect</a:t>
                      </a:r>
                      <a:r>
                        <a:rPr lang="fr-CA" sz="1400" b="0" i="0" u="sng" dirty="0">
                          <a:effectLst/>
                          <a:latin typeface="Calibri"/>
                        </a:rPr>
                        <a:t>?</a:t>
                      </a:r>
                      <a:r>
                        <a:rPr lang="fr-CA" sz="1400" b="0" i="0" dirty="0">
                          <a:effectLst/>
                          <a:latin typeface="Calibri"/>
                        </a:rPr>
                        <a:t> </a:t>
                      </a:r>
                      <a:endParaRPr lang="fr-CA" b="0" i="0" dirty="0">
                        <a:effectLst/>
                        <a:latin typeface="Calibri"/>
                      </a:endParaRPr>
                    </a:p>
                    <a:p>
                      <a:pPr algn="ctr" rtl="0" fontAlgn="base"/>
                      <a:r>
                        <a:rPr lang="fr-CA" sz="1400" b="0" i="0" dirty="0">
                          <a:effectLst/>
                          <a:latin typeface="Calibri"/>
                        </a:rPr>
                        <a:t>Fatigue, </a:t>
                      </a:r>
                      <a:r>
                        <a:rPr lang="fr-CA" sz="1400" b="0" i="0" dirty="0" err="1">
                          <a:effectLst/>
                          <a:latin typeface="Calibri"/>
                        </a:rPr>
                        <a:t>nausea</a:t>
                      </a:r>
                      <a:r>
                        <a:rPr lang="fr-CA" sz="1400" b="0" i="0" dirty="0">
                          <a:effectLst/>
                          <a:latin typeface="Calibri"/>
                        </a:rPr>
                        <a:t>, </a:t>
                      </a:r>
                      <a:r>
                        <a:rPr lang="fr-CA" sz="1400" b="0" i="0" dirty="0" err="1">
                          <a:effectLst/>
                          <a:latin typeface="Calibri"/>
                        </a:rPr>
                        <a:t>sweating</a:t>
                      </a:r>
                      <a:r>
                        <a:rPr lang="fr-CA" sz="1400" b="0" i="0" dirty="0">
                          <a:effectLst/>
                          <a:latin typeface="Calibri"/>
                        </a:rPr>
                        <a:t>, </a:t>
                      </a:r>
                      <a:r>
                        <a:rPr lang="fr-CA" sz="1400" b="0" i="0" dirty="0" err="1">
                          <a:effectLst/>
                          <a:latin typeface="Calibri"/>
                        </a:rPr>
                        <a:t>sexual</a:t>
                      </a:r>
                      <a:r>
                        <a:rPr lang="fr-CA" sz="1400" b="0" i="0" dirty="0">
                          <a:effectLst/>
                          <a:latin typeface="Calibri"/>
                        </a:rPr>
                        <a:t> </a:t>
                      </a:r>
                      <a:r>
                        <a:rPr lang="fr-CA" sz="1400" b="0" i="0" dirty="0" err="1">
                          <a:effectLst/>
                          <a:latin typeface="Calibri"/>
                        </a:rPr>
                        <a:t>dysfunction</a:t>
                      </a:r>
                      <a:r>
                        <a:rPr lang="fr-CA" sz="1400" b="0" i="0" dirty="0">
                          <a:effectLst/>
                          <a:latin typeface="Calibri"/>
                        </a:rPr>
                        <a:t>, </a:t>
                      </a:r>
                      <a:r>
                        <a:rPr lang="fr-CA" sz="1400" b="0" i="0" dirty="0" err="1">
                          <a:effectLst/>
                          <a:latin typeface="Calibri"/>
                        </a:rPr>
                        <a:t>bleeding</a:t>
                      </a:r>
                      <a:r>
                        <a:rPr lang="fr-CA" sz="1400" b="0" i="0" dirty="0">
                          <a:effectLst/>
                          <a:latin typeface="Calibri"/>
                        </a:rPr>
                        <a:t>, </a:t>
                      </a:r>
                      <a:r>
                        <a:rPr lang="fr-CA" sz="1400" b="0" i="0" dirty="0" err="1">
                          <a:effectLst/>
                          <a:latin typeface="Calibri"/>
                        </a:rPr>
                        <a:t>abnormal</a:t>
                      </a:r>
                      <a:r>
                        <a:rPr lang="fr-CA" sz="1400" b="0" i="0" dirty="0">
                          <a:effectLst/>
                          <a:latin typeface="Calibri"/>
                        </a:rPr>
                        <a:t> </a:t>
                      </a:r>
                      <a:r>
                        <a:rPr lang="fr-CA" sz="1400" b="0" i="0" dirty="0" err="1">
                          <a:effectLst/>
                          <a:latin typeface="Calibri"/>
                        </a:rPr>
                        <a:t>electrolytes</a:t>
                      </a:r>
                      <a:r>
                        <a:rPr lang="fr-CA" sz="1400" b="0" i="0" dirty="0">
                          <a:effectLst/>
                          <a:latin typeface="Calibri"/>
                        </a:rPr>
                        <a:t> (</a:t>
                      </a:r>
                      <a:r>
                        <a:rPr lang="fr-CA" sz="1400" b="0" i="0" dirty="0" err="1">
                          <a:effectLst/>
                          <a:latin typeface="Calibri"/>
                        </a:rPr>
                        <a:t>blood</a:t>
                      </a:r>
                      <a:r>
                        <a:rPr lang="fr-CA" sz="1400" b="0" i="0" dirty="0">
                          <a:effectLst/>
                          <a:latin typeface="Calibri"/>
                        </a:rPr>
                        <a:t> </a:t>
                      </a:r>
                      <a:r>
                        <a:rPr lang="fr-CA" sz="1400" b="0" i="0" dirty="0" err="1">
                          <a:effectLst/>
                          <a:latin typeface="Calibri"/>
                        </a:rPr>
                        <a:t>work</a:t>
                      </a:r>
                      <a:r>
                        <a:rPr lang="fr-CA" sz="1400" b="0" i="0" dirty="0">
                          <a:effectLst/>
                          <a:latin typeface="Calibri"/>
                        </a:rPr>
                        <a:t> </a:t>
                      </a:r>
                      <a:r>
                        <a:rPr lang="fr-CA" sz="1400" b="0" i="0" dirty="0" err="1">
                          <a:effectLst/>
                          <a:latin typeface="Calibri"/>
                        </a:rPr>
                        <a:t>monitored</a:t>
                      </a:r>
                      <a:r>
                        <a:rPr lang="fr-CA" sz="1400" b="0" i="0" dirty="0">
                          <a:effectLst/>
                          <a:latin typeface="Calibri"/>
                        </a:rPr>
                        <a:t>) </a:t>
                      </a:r>
                      <a:endParaRPr lang="fr-CA" b="0" i="0" dirty="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18877013"/>
                  </a:ext>
                </a:extLst>
              </a:tr>
            </a:tbl>
          </a:graphicData>
        </a:graphic>
      </p:graphicFrame>
      <p:sp>
        <p:nvSpPr>
          <p:cNvPr id="9" name="TextBox 23">
            <a:extLst>
              <a:ext uri="{FF2B5EF4-FFF2-40B4-BE49-F238E27FC236}">
                <a16:creationId xmlns:a16="http://schemas.microsoft.com/office/drawing/2014/main" id="{4D0E4B75-9C7D-D078-56CA-CAD51DF8F424}"/>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VENLAFAXINE</a:t>
            </a:r>
            <a:endParaRPr lang="en-US" sz="3600"/>
          </a:p>
        </p:txBody>
      </p:sp>
      <p:sp>
        <p:nvSpPr>
          <p:cNvPr id="11" name="TextBox 2">
            <a:extLst>
              <a:ext uri="{FF2B5EF4-FFF2-40B4-BE49-F238E27FC236}">
                <a16:creationId xmlns:a16="http://schemas.microsoft.com/office/drawing/2014/main" id="{3470D6C0-B824-5824-747F-2C44B9344912}"/>
              </a:ext>
            </a:extLst>
          </p:cNvPr>
          <p:cNvSpPr txBox="1"/>
          <p:nvPr/>
        </p:nvSpPr>
        <p:spPr>
          <a:xfrm>
            <a:off x="694977" y="963409"/>
            <a:ext cx="6157145" cy="91409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For: </a:t>
            </a:r>
            <a:r>
              <a:rPr lang="en-US" sz="2800" b="1" dirty="0">
                <a:latin typeface="Century Gothic"/>
                <a:cs typeface="Calibri"/>
              </a:rPr>
              <a:t> </a:t>
            </a:r>
            <a:r>
              <a:rPr lang="en-US" sz="2800" b="1" u="sng" dirty="0">
                <a:latin typeface="Century Gothic"/>
                <a:cs typeface="Calibri"/>
              </a:rPr>
              <a:t>Pain</a:t>
            </a:r>
            <a:r>
              <a:rPr lang="en-US" sz="2800" b="1" dirty="0">
                <a:latin typeface="Century Gothic"/>
                <a:cs typeface="Calibri"/>
              </a:rPr>
              <a:t>, </a:t>
            </a:r>
            <a:r>
              <a:rPr lang="en-US" sz="2800" b="1" u="sng" dirty="0">
                <a:latin typeface="Century Gothic"/>
                <a:cs typeface="Calibri"/>
              </a:rPr>
              <a:t>Mood</a:t>
            </a:r>
            <a:endParaRPr lang="en-US" sz="2800" u="sng" dirty="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dirty="0">
                <a:latin typeface="Century Gothic"/>
                <a:cs typeface="Calibri"/>
              </a:rPr>
              <a:t>Possible </a:t>
            </a:r>
            <a:r>
              <a:rPr lang="en-US" sz="2800" b="1" dirty="0">
                <a:latin typeface="Century Gothic"/>
                <a:cs typeface="Calibri"/>
              </a:rPr>
              <a:t>side effects:</a:t>
            </a:r>
          </a:p>
          <a:p>
            <a:pPr marL="1371600" lvl="2" indent="-457200">
              <a:buFont typeface="Wingdings"/>
              <a:buChar char="§"/>
            </a:pPr>
            <a:r>
              <a:rPr lang="en-US" sz="2800" b="1" dirty="0">
                <a:latin typeface="Century Gothic"/>
                <a:cs typeface="Calibri"/>
              </a:rPr>
              <a:t>Fatigue</a:t>
            </a:r>
          </a:p>
          <a:p>
            <a:pPr marL="1371600" lvl="2" indent="-457200">
              <a:buFont typeface="Wingdings"/>
              <a:buChar char="§"/>
            </a:pPr>
            <a:endParaRPr lang="en-US" sz="2800" b="1">
              <a:latin typeface="Century Gothic"/>
              <a:cs typeface="Calibri"/>
            </a:endParaRPr>
          </a:p>
          <a:p>
            <a:pPr marL="1371600" lvl="2" indent="-457200">
              <a:buFont typeface="Wingdings"/>
              <a:buChar char="§"/>
            </a:pPr>
            <a:r>
              <a:rPr lang="en-US" sz="2800" b="1" dirty="0">
                <a:latin typeface="Century Gothic"/>
                <a:cs typeface="Calibri"/>
              </a:rPr>
              <a:t>Nausea</a:t>
            </a:r>
            <a:endParaRPr lang="en-US" dirty="0"/>
          </a:p>
          <a:p>
            <a:pPr marL="1371600" lvl="2" indent="-457200">
              <a:buFont typeface="Wingdings"/>
              <a:buChar char="§"/>
            </a:pPr>
            <a:endParaRPr lang="en-US" sz="2800" b="1">
              <a:latin typeface="Century Gothic"/>
              <a:cs typeface="Calibri"/>
            </a:endParaRPr>
          </a:p>
          <a:p>
            <a:pPr marL="1371600" lvl="2" indent="-457200">
              <a:buFont typeface="Wingdings"/>
              <a:buChar char="§"/>
            </a:pPr>
            <a:r>
              <a:rPr lang="en-US" sz="2800" b="1" dirty="0">
                <a:latin typeface="Century Gothic"/>
                <a:cs typeface="Calibri"/>
              </a:rPr>
              <a:t>Sweating</a:t>
            </a:r>
          </a:p>
          <a:p>
            <a:pPr marL="1371600" lvl="2" indent="-457200">
              <a:buFont typeface="Wingdings"/>
              <a:buChar char="§"/>
            </a:pPr>
            <a:endParaRPr lang="en-US" sz="2800" b="1">
              <a:latin typeface="Century Gothic"/>
              <a:cs typeface="Calibri"/>
            </a:endParaRPr>
          </a:p>
          <a:p>
            <a:pPr marL="1371600" lvl="2" indent="-457200">
              <a:buFont typeface="Wingdings"/>
              <a:buChar char="§"/>
            </a:pPr>
            <a:r>
              <a:rPr lang="en-US" sz="2800" b="1" dirty="0">
                <a:latin typeface="Century Gothic"/>
                <a:cs typeface="Calibri"/>
              </a:rPr>
              <a:t>Sexual dysfunction</a:t>
            </a:r>
          </a:p>
          <a:p>
            <a:pPr marL="1371600" lvl="2" indent="-457200">
              <a:buFont typeface="Wingdings"/>
              <a:buChar char="§"/>
            </a:pPr>
            <a:endParaRPr lang="en-US" sz="2800" b="1">
              <a:latin typeface="Century Gothic"/>
              <a:cs typeface="Calibri"/>
            </a:endParaRPr>
          </a:p>
          <a:p>
            <a:pPr marL="1371600" lvl="2" indent="-457200">
              <a:buFont typeface="Wingdings"/>
              <a:buChar char="§"/>
            </a:pPr>
            <a:r>
              <a:rPr lang="en-US" sz="2800" b="1" dirty="0">
                <a:latin typeface="Century Gothic"/>
                <a:cs typeface="Calibri"/>
              </a:rPr>
              <a:t>Bleeding</a:t>
            </a:r>
          </a:p>
          <a:p>
            <a:pPr marL="1371600" lvl="2" indent="-457200">
              <a:buFont typeface="Wingdings"/>
              <a:buChar char="§"/>
            </a:pPr>
            <a:endParaRPr lang="en-US" sz="2800" b="1">
              <a:latin typeface="Century Gothic"/>
              <a:cs typeface="Calibri"/>
            </a:endParaRPr>
          </a:p>
          <a:p>
            <a:pPr marL="1371600" lvl="2" indent="-457200">
              <a:buFont typeface="Wingdings"/>
              <a:buChar char="§"/>
            </a:pPr>
            <a:r>
              <a:rPr lang="en-US" sz="2800" b="1" dirty="0">
                <a:latin typeface="Century Gothic"/>
                <a:cs typeface="Calibri"/>
              </a:rPr>
              <a:t>Abnormal electrolytes</a:t>
            </a:r>
          </a:p>
          <a:p>
            <a:pPr lvl="3"/>
            <a:r>
              <a:rPr lang="en-US" sz="2800" b="1" dirty="0">
                <a:latin typeface="Century Gothic"/>
                <a:cs typeface="Calibri"/>
              </a:rPr>
              <a:t>(blood work monitored by _____________)</a:t>
            </a:r>
          </a:p>
        </p:txBody>
      </p:sp>
      <p:pic>
        <p:nvPicPr>
          <p:cNvPr id="13" name="Picture 12">
            <a:extLst>
              <a:ext uri="{FF2B5EF4-FFF2-40B4-BE49-F238E27FC236}">
                <a16:creationId xmlns:a16="http://schemas.microsoft.com/office/drawing/2014/main" id="{810F3E4D-2256-DB9C-F995-D3FBC48945E7}"/>
              </a:ext>
            </a:extLst>
          </p:cNvPr>
          <p:cNvPicPr>
            <a:picLocks noChangeAspect="1"/>
          </p:cNvPicPr>
          <p:nvPr/>
        </p:nvPicPr>
        <p:blipFill>
          <a:blip r:embed="rId3"/>
          <a:stretch>
            <a:fillRect/>
          </a:stretch>
        </p:blipFill>
        <p:spPr>
          <a:xfrm>
            <a:off x="891409" y="13501"/>
            <a:ext cx="935143" cy="949126"/>
          </a:xfrm>
          <a:prstGeom prst="rect">
            <a:avLst/>
          </a:prstGeom>
        </p:spPr>
      </p:pic>
      <p:pic>
        <p:nvPicPr>
          <p:cNvPr id="37" name="Picture 36">
            <a:extLst>
              <a:ext uri="{FF2B5EF4-FFF2-40B4-BE49-F238E27FC236}">
                <a16:creationId xmlns:a16="http://schemas.microsoft.com/office/drawing/2014/main" id="{60499A95-145F-7096-F6C5-30340DC3745D}"/>
              </a:ext>
            </a:extLst>
          </p:cNvPr>
          <p:cNvPicPr>
            <a:picLocks noChangeAspect="1"/>
          </p:cNvPicPr>
          <p:nvPr/>
        </p:nvPicPr>
        <p:blipFill>
          <a:blip r:embed="rId4"/>
          <a:stretch>
            <a:fillRect/>
          </a:stretch>
        </p:blipFill>
        <p:spPr>
          <a:xfrm>
            <a:off x="2844928" y="1032781"/>
            <a:ext cx="1123950" cy="1047750"/>
          </a:xfrm>
          <a:prstGeom prst="rect">
            <a:avLst/>
          </a:prstGeom>
        </p:spPr>
      </p:pic>
      <p:pic>
        <p:nvPicPr>
          <p:cNvPr id="7" name="Picture 6">
            <a:extLst>
              <a:ext uri="{FF2B5EF4-FFF2-40B4-BE49-F238E27FC236}">
                <a16:creationId xmlns:a16="http://schemas.microsoft.com/office/drawing/2014/main" id="{096E9E6E-417E-6EF3-71F5-14EE55A6F3B3}"/>
              </a:ext>
            </a:extLst>
          </p:cNvPr>
          <p:cNvPicPr>
            <a:picLocks noChangeAspect="1"/>
          </p:cNvPicPr>
          <p:nvPr/>
        </p:nvPicPr>
        <p:blipFill>
          <a:blip r:embed="rId5"/>
          <a:stretch>
            <a:fillRect/>
          </a:stretch>
        </p:blipFill>
        <p:spPr>
          <a:xfrm>
            <a:off x="900157" y="7005314"/>
            <a:ext cx="666306" cy="680336"/>
          </a:xfrm>
          <a:prstGeom prst="rect">
            <a:avLst/>
          </a:prstGeom>
        </p:spPr>
      </p:pic>
      <p:pic>
        <p:nvPicPr>
          <p:cNvPr id="14" name="Picture 13" descr="exhausted Icon 2758313">
            <a:extLst>
              <a:ext uri="{FF2B5EF4-FFF2-40B4-BE49-F238E27FC236}">
                <a16:creationId xmlns:a16="http://schemas.microsoft.com/office/drawing/2014/main" id="{6E252907-9739-8FA3-014A-F1615488717C}"/>
              </a:ext>
            </a:extLst>
          </p:cNvPr>
          <p:cNvPicPr>
            <a:picLocks noChangeAspect="1"/>
          </p:cNvPicPr>
          <p:nvPr/>
        </p:nvPicPr>
        <p:blipFill>
          <a:blip r:embed="rId6"/>
          <a:stretch>
            <a:fillRect/>
          </a:stretch>
        </p:blipFill>
        <p:spPr>
          <a:xfrm>
            <a:off x="698122" y="4157614"/>
            <a:ext cx="1148603" cy="1134036"/>
          </a:xfrm>
          <a:prstGeom prst="rect">
            <a:avLst/>
          </a:prstGeom>
        </p:spPr>
      </p:pic>
      <p:pic>
        <p:nvPicPr>
          <p:cNvPr id="16" name="Picture 15">
            <a:extLst>
              <a:ext uri="{FF2B5EF4-FFF2-40B4-BE49-F238E27FC236}">
                <a16:creationId xmlns:a16="http://schemas.microsoft.com/office/drawing/2014/main" id="{2987B544-7DE3-F62E-DF4C-E1A2DED1FEE8}"/>
              </a:ext>
            </a:extLst>
          </p:cNvPr>
          <p:cNvPicPr>
            <a:picLocks noChangeAspect="1"/>
          </p:cNvPicPr>
          <p:nvPr/>
        </p:nvPicPr>
        <p:blipFill>
          <a:blip r:embed="rId7"/>
          <a:stretch>
            <a:fillRect/>
          </a:stretch>
        </p:blipFill>
        <p:spPr>
          <a:xfrm>
            <a:off x="780225" y="5137564"/>
            <a:ext cx="908353" cy="771916"/>
          </a:xfrm>
          <a:prstGeom prst="rect">
            <a:avLst/>
          </a:prstGeom>
        </p:spPr>
      </p:pic>
      <p:pic>
        <p:nvPicPr>
          <p:cNvPr id="22" name="Picture 21">
            <a:extLst>
              <a:ext uri="{FF2B5EF4-FFF2-40B4-BE49-F238E27FC236}">
                <a16:creationId xmlns:a16="http://schemas.microsoft.com/office/drawing/2014/main" id="{2C8A2D49-B40A-4FB8-D07F-2EEEA3C89926}"/>
              </a:ext>
            </a:extLst>
          </p:cNvPr>
          <p:cNvPicPr>
            <a:picLocks noChangeAspect="1"/>
          </p:cNvPicPr>
          <p:nvPr/>
        </p:nvPicPr>
        <p:blipFill>
          <a:blip r:embed="rId8"/>
          <a:stretch>
            <a:fillRect/>
          </a:stretch>
        </p:blipFill>
        <p:spPr>
          <a:xfrm>
            <a:off x="734601" y="5928845"/>
            <a:ext cx="999602" cy="1076255"/>
          </a:xfrm>
          <a:prstGeom prst="rect">
            <a:avLst/>
          </a:prstGeom>
        </p:spPr>
      </p:pic>
      <p:pic>
        <p:nvPicPr>
          <p:cNvPr id="24" name="Picture 23">
            <a:extLst>
              <a:ext uri="{FF2B5EF4-FFF2-40B4-BE49-F238E27FC236}">
                <a16:creationId xmlns:a16="http://schemas.microsoft.com/office/drawing/2014/main" id="{455F4E5A-B22D-27D1-87F6-6503F4E40742}"/>
              </a:ext>
            </a:extLst>
          </p:cNvPr>
          <p:cNvPicPr>
            <a:picLocks noChangeAspect="1"/>
          </p:cNvPicPr>
          <p:nvPr/>
        </p:nvPicPr>
        <p:blipFill>
          <a:blip r:embed="rId9"/>
          <a:stretch>
            <a:fillRect/>
          </a:stretch>
        </p:blipFill>
        <p:spPr>
          <a:xfrm>
            <a:off x="780226" y="8667895"/>
            <a:ext cx="984393" cy="1000170"/>
          </a:xfrm>
          <a:prstGeom prst="rect">
            <a:avLst/>
          </a:prstGeom>
        </p:spPr>
      </p:pic>
      <p:pic>
        <p:nvPicPr>
          <p:cNvPr id="26" name="Picture 25">
            <a:extLst>
              <a:ext uri="{FF2B5EF4-FFF2-40B4-BE49-F238E27FC236}">
                <a16:creationId xmlns:a16="http://schemas.microsoft.com/office/drawing/2014/main" id="{113963ED-A7E6-6C06-CE57-CA4A3AF4C1C8}"/>
              </a:ext>
            </a:extLst>
          </p:cNvPr>
          <p:cNvPicPr>
            <a:picLocks noChangeAspect="1"/>
          </p:cNvPicPr>
          <p:nvPr/>
        </p:nvPicPr>
        <p:blipFill>
          <a:blip r:embed="rId10"/>
          <a:stretch>
            <a:fillRect/>
          </a:stretch>
        </p:blipFill>
        <p:spPr>
          <a:xfrm>
            <a:off x="780226" y="7694011"/>
            <a:ext cx="877935" cy="1000168"/>
          </a:xfrm>
          <a:prstGeom prst="rect">
            <a:avLst/>
          </a:prstGeom>
        </p:spPr>
      </p:pic>
      <p:pic>
        <p:nvPicPr>
          <p:cNvPr id="5" name="Picture 4" descr="A black background with a black square&#10;&#10;Description automatically generated">
            <a:extLst>
              <a:ext uri="{FF2B5EF4-FFF2-40B4-BE49-F238E27FC236}">
                <a16:creationId xmlns:a16="http://schemas.microsoft.com/office/drawing/2014/main" id="{C34441CB-3085-82E7-D67E-E7B6C9D288AC}"/>
              </a:ext>
            </a:extLst>
          </p:cNvPr>
          <p:cNvPicPr>
            <a:picLocks noChangeAspect="1"/>
          </p:cNvPicPr>
          <p:nvPr/>
        </p:nvPicPr>
        <p:blipFill>
          <a:blip r:embed="rId11"/>
          <a:stretch>
            <a:fillRect/>
          </a:stretch>
        </p:blipFill>
        <p:spPr>
          <a:xfrm>
            <a:off x="1544835" y="1026744"/>
            <a:ext cx="1049715" cy="1095532"/>
          </a:xfrm>
          <a:prstGeom prst="rect">
            <a:avLst/>
          </a:prstGeom>
        </p:spPr>
      </p:pic>
      <p:pic>
        <p:nvPicPr>
          <p:cNvPr id="6" name="Picture 5">
            <a:extLst>
              <a:ext uri="{FF2B5EF4-FFF2-40B4-BE49-F238E27FC236}">
                <a16:creationId xmlns:a16="http://schemas.microsoft.com/office/drawing/2014/main" id="{1DF7D952-3495-5A60-89CA-5DCA5A248BDA}"/>
              </a:ext>
            </a:extLst>
          </p:cNvPr>
          <p:cNvPicPr>
            <a:picLocks noChangeAspect="1"/>
          </p:cNvPicPr>
          <p:nvPr/>
        </p:nvPicPr>
        <p:blipFill>
          <a:blip r:embed="rId12"/>
          <a:stretch>
            <a:fillRect/>
          </a:stretch>
        </p:blipFill>
        <p:spPr>
          <a:xfrm>
            <a:off x="201336" y="7186402"/>
            <a:ext cx="680881" cy="667793"/>
          </a:xfrm>
          <a:prstGeom prst="rect">
            <a:avLst/>
          </a:prstGeom>
        </p:spPr>
      </p:pic>
    </p:spTree>
    <p:extLst>
      <p:ext uri="{BB962C8B-B14F-4D97-AF65-F5344CB8AC3E}">
        <p14:creationId xmlns:p14="http://schemas.microsoft.com/office/powerpoint/2010/main" val="2411597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E1A4E8A2-AC77-5F66-BE45-0424B9400FA7}"/>
              </a:ext>
            </a:extLst>
          </p:cNvPr>
          <p:cNvGraphicFramePr>
            <a:graphicFrameLocks noGrp="1"/>
          </p:cNvGraphicFramePr>
          <p:nvPr>
            <p:extLst>
              <p:ext uri="{D42A27DB-BD31-4B8C-83A1-F6EECF244321}">
                <p14:modId xmlns:p14="http://schemas.microsoft.com/office/powerpoint/2010/main" val="3089546429"/>
              </p:ext>
            </p:extLst>
          </p:nvPr>
        </p:nvGraphicFramePr>
        <p:xfrm>
          <a:off x="-5037758" y="2518394"/>
          <a:ext cx="2562225" cy="176784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294434794"/>
                    </a:ext>
                  </a:extLst>
                </a:gridCol>
              </a:tblGrid>
              <a:tr h="190500">
                <a:tc>
                  <a:txBody>
                    <a:bodyPr/>
                    <a:lstStyle/>
                    <a:p>
                      <a:pPr algn="ctr" rtl="0" fontAlgn="base"/>
                      <a:r>
                        <a:rPr lang="fr-CA" sz="1400" b="1" i="0">
                          <a:effectLst/>
                          <a:latin typeface="Calibri" panose="020F0502020204030204" pitchFamily="34" charset="0"/>
                        </a:rPr>
                        <a:t>GABAPENTIN</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PREGABALIN</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81314593"/>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Pain, anxiety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02892258"/>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Fatigue, weight gain (high doses), leg swelling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48822691"/>
                  </a:ext>
                </a:extLst>
              </a:tr>
            </a:tbl>
          </a:graphicData>
        </a:graphic>
      </p:graphicFrame>
      <p:sp>
        <p:nvSpPr>
          <p:cNvPr id="9" name="TextBox 23">
            <a:extLst>
              <a:ext uri="{FF2B5EF4-FFF2-40B4-BE49-F238E27FC236}">
                <a16:creationId xmlns:a16="http://schemas.microsoft.com/office/drawing/2014/main" id="{CDADA849-04D6-386E-DA90-041F43E4CDA1}"/>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GABAPENTIN</a:t>
            </a:r>
            <a:endParaRPr lang="en-US" sz="3600"/>
          </a:p>
        </p:txBody>
      </p:sp>
      <p:sp>
        <p:nvSpPr>
          <p:cNvPr id="11" name="TextBox 2">
            <a:extLst>
              <a:ext uri="{FF2B5EF4-FFF2-40B4-BE49-F238E27FC236}">
                <a16:creationId xmlns:a16="http://schemas.microsoft.com/office/drawing/2014/main" id="{580288F6-2474-A9FD-00B9-DFCC2B9302E2}"/>
              </a:ext>
            </a:extLst>
          </p:cNvPr>
          <p:cNvSpPr txBox="1"/>
          <p:nvPr/>
        </p:nvSpPr>
        <p:spPr>
          <a:xfrm>
            <a:off x="887482" y="1183264"/>
            <a:ext cx="5442126" cy="74145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For: </a:t>
            </a:r>
            <a:r>
              <a:rPr lang="en-US" sz="2800" b="1">
                <a:latin typeface="Century Gothic"/>
                <a:cs typeface="Calibri"/>
              </a:rPr>
              <a:t> </a:t>
            </a:r>
            <a:r>
              <a:rPr lang="en-US" sz="2800" b="1" u="sng">
                <a:latin typeface="Century Gothic"/>
                <a:cs typeface="Calibri"/>
              </a:rPr>
              <a:t>Pain</a:t>
            </a:r>
            <a:r>
              <a:rPr lang="en-US" sz="2800" b="1">
                <a:latin typeface="Century Gothic"/>
                <a:cs typeface="Calibri"/>
              </a:rPr>
              <a:t>, </a:t>
            </a:r>
            <a:r>
              <a:rPr lang="en-US" sz="2800" b="1" u="sng">
                <a:latin typeface="Century Gothic"/>
                <a:cs typeface="Calibri"/>
              </a:rPr>
              <a:t>Anxiety</a:t>
            </a:r>
            <a:endParaRPr lang="en-US" sz="2800" u="sng">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a:latin typeface="Century Gothic"/>
                <a:cs typeface="Calibri"/>
              </a:rPr>
              <a:t>Possible </a:t>
            </a:r>
            <a:r>
              <a:rPr lang="en-US" sz="2800" b="1">
                <a:latin typeface="Century Gothic"/>
                <a:cs typeface="Calibri"/>
              </a:rPr>
              <a:t>side effects:</a:t>
            </a:r>
          </a:p>
          <a:p>
            <a:pPr marL="1371600" lvl="2" indent="-457200">
              <a:lnSpc>
                <a:spcPct val="150000"/>
              </a:lnSpc>
              <a:buFont typeface="Wingdings"/>
              <a:buChar char="§"/>
            </a:pPr>
            <a:r>
              <a:rPr lang="en-US" sz="2800" b="1">
                <a:latin typeface="Century Gothic"/>
                <a:cs typeface="Calibri"/>
              </a:rPr>
              <a:t>Fatigue</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Weight gain</a:t>
            </a:r>
            <a:endParaRPr lang="en-US"/>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Leg swelling</a:t>
            </a:r>
          </a:p>
        </p:txBody>
      </p:sp>
      <p:pic>
        <p:nvPicPr>
          <p:cNvPr id="13" name="Picture 12">
            <a:extLst>
              <a:ext uri="{FF2B5EF4-FFF2-40B4-BE49-F238E27FC236}">
                <a16:creationId xmlns:a16="http://schemas.microsoft.com/office/drawing/2014/main" id="{797A1B01-87ED-E101-D8AC-E11C63FB3350}"/>
              </a:ext>
            </a:extLst>
          </p:cNvPr>
          <p:cNvPicPr>
            <a:picLocks noChangeAspect="1"/>
          </p:cNvPicPr>
          <p:nvPr/>
        </p:nvPicPr>
        <p:blipFill>
          <a:blip r:embed="rId3"/>
          <a:stretch>
            <a:fillRect/>
          </a:stretch>
        </p:blipFill>
        <p:spPr>
          <a:xfrm>
            <a:off x="891409" y="13501"/>
            <a:ext cx="935143" cy="949126"/>
          </a:xfrm>
          <a:prstGeom prst="rect">
            <a:avLst/>
          </a:prstGeom>
        </p:spPr>
      </p:pic>
      <p:pic>
        <p:nvPicPr>
          <p:cNvPr id="7" name="Picture 6" descr="exhausted Icon 2758313">
            <a:extLst>
              <a:ext uri="{FF2B5EF4-FFF2-40B4-BE49-F238E27FC236}">
                <a16:creationId xmlns:a16="http://schemas.microsoft.com/office/drawing/2014/main" id="{55394AC8-EAEA-6A9F-5265-96C7FB33CB63}"/>
              </a:ext>
            </a:extLst>
          </p:cNvPr>
          <p:cNvPicPr>
            <a:picLocks noChangeAspect="1"/>
          </p:cNvPicPr>
          <p:nvPr/>
        </p:nvPicPr>
        <p:blipFill>
          <a:blip r:embed="rId4"/>
          <a:stretch>
            <a:fillRect/>
          </a:stretch>
        </p:blipFill>
        <p:spPr>
          <a:xfrm>
            <a:off x="998543" y="4476151"/>
            <a:ext cx="1148603" cy="1134036"/>
          </a:xfrm>
          <a:prstGeom prst="rect">
            <a:avLst/>
          </a:prstGeom>
        </p:spPr>
      </p:pic>
      <p:pic>
        <p:nvPicPr>
          <p:cNvPr id="14" name="Picture 13">
            <a:extLst>
              <a:ext uri="{FF2B5EF4-FFF2-40B4-BE49-F238E27FC236}">
                <a16:creationId xmlns:a16="http://schemas.microsoft.com/office/drawing/2014/main" id="{30DB543F-CEAB-CB24-DD87-F8C0D9D2074F}"/>
              </a:ext>
            </a:extLst>
          </p:cNvPr>
          <p:cNvPicPr>
            <a:picLocks noChangeAspect="1"/>
          </p:cNvPicPr>
          <p:nvPr/>
        </p:nvPicPr>
        <p:blipFill>
          <a:blip r:embed="rId5"/>
          <a:stretch>
            <a:fillRect/>
          </a:stretch>
        </p:blipFill>
        <p:spPr>
          <a:xfrm>
            <a:off x="1080648" y="5973478"/>
            <a:ext cx="969185" cy="878434"/>
          </a:xfrm>
          <a:prstGeom prst="rect">
            <a:avLst/>
          </a:prstGeom>
        </p:spPr>
      </p:pic>
      <p:pic>
        <p:nvPicPr>
          <p:cNvPr id="18" name="Picture 17">
            <a:extLst>
              <a:ext uri="{FF2B5EF4-FFF2-40B4-BE49-F238E27FC236}">
                <a16:creationId xmlns:a16="http://schemas.microsoft.com/office/drawing/2014/main" id="{D53F233C-72C3-A06C-2200-6FC1DB76C857}"/>
              </a:ext>
            </a:extLst>
          </p:cNvPr>
          <p:cNvPicPr>
            <a:picLocks noChangeAspect="1"/>
          </p:cNvPicPr>
          <p:nvPr/>
        </p:nvPicPr>
        <p:blipFill>
          <a:blip r:embed="rId6"/>
          <a:stretch>
            <a:fillRect/>
          </a:stretch>
        </p:blipFill>
        <p:spPr>
          <a:xfrm>
            <a:off x="3012103" y="1180140"/>
            <a:ext cx="1364600" cy="1197989"/>
          </a:xfrm>
          <a:prstGeom prst="rect">
            <a:avLst/>
          </a:prstGeom>
        </p:spPr>
      </p:pic>
      <p:pic>
        <p:nvPicPr>
          <p:cNvPr id="10" name="Picture 9" descr="A black background with a black square&#10;&#10;Description automatically generated">
            <a:extLst>
              <a:ext uri="{FF2B5EF4-FFF2-40B4-BE49-F238E27FC236}">
                <a16:creationId xmlns:a16="http://schemas.microsoft.com/office/drawing/2014/main" id="{8BE4EDA0-68B6-BBD7-1B00-ADE6801CD95C}"/>
              </a:ext>
            </a:extLst>
          </p:cNvPr>
          <p:cNvPicPr>
            <a:picLocks noChangeAspect="1"/>
          </p:cNvPicPr>
          <p:nvPr/>
        </p:nvPicPr>
        <p:blipFill>
          <a:blip r:embed="rId7"/>
          <a:stretch>
            <a:fillRect/>
          </a:stretch>
        </p:blipFill>
        <p:spPr>
          <a:xfrm>
            <a:off x="1966460" y="1279785"/>
            <a:ext cx="1049715" cy="1095532"/>
          </a:xfrm>
          <a:prstGeom prst="rect">
            <a:avLst/>
          </a:prstGeom>
        </p:spPr>
      </p:pic>
      <p:sp>
        <p:nvSpPr>
          <p:cNvPr id="20" name="Rectangle: Top Corners Snipped 9">
            <a:extLst>
              <a:ext uri="{FF2B5EF4-FFF2-40B4-BE49-F238E27FC236}">
                <a16:creationId xmlns:a16="http://schemas.microsoft.com/office/drawing/2014/main" id="{3455F27F-6FD7-8838-2226-182AD7952464}"/>
              </a:ext>
            </a:extLst>
          </p:cNvPr>
          <p:cNvSpPr/>
          <p:nvPr/>
        </p:nvSpPr>
        <p:spPr>
          <a:xfrm rot="5400000">
            <a:off x="1721796" y="7821608"/>
            <a:ext cx="68480" cy="371007"/>
          </a:xfrm>
          <a:prstGeom prst="flowChartDelay">
            <a:avLst/>
          </a:prstGeom>
          <a:solidFill>
            <a:schemeClr val="tx1">
              <a:lumMod val="75000"/>
              <a:lumOff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72AB9298-7B14-9642-7247-6E6B73B7CC03}"/>
              </a:ext>
            </a:extLst>
          </p:cNvPr>
          <p:cNvPicPr>
            <a:picLocks noChangeAspect="1"/>
          </p:cNvPicPr>
          <p:nvPr/>
        </p:nvPicPr>
        <p:blipFill>
          <a:blip r:embed="rId8"/>
          <a:stretch>
            <a:fillRect/>
          </a:stretch>
        </p:blipFill>
        <p:spPr>
          <a:xfrm>
            <a:off x="1223784" y="7238999"/>
            <a:ext cx="802523" cy="856938"/>
          </a:xfrm>
          <a:prstGeom prst="rect">
            <a:avLst/>
          </a:prstGeom>
        </p:spPr>
      </p:pic>
    </p:spTree>
    <p:extLst>
      <p:ext uri="{BB962C8B-B14F-4D97-AF65-F5344CB8AC3E}">
        <p14:creationId xmlns:p14="http://schemas.microsoft.com/office/powerpoint/2010/main" val="4171601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E1A4E8A2-AC77-5F66-BE45-0424B9400FA7}"/>
              </a:ext>
            </a:extLst>
          </p:cNvPr>
          <p:cNvGraphicFramePr>
            <a:graphicFrameLocks noGrp="1"/>
          </p:cNvGraphicFramePr>
          <p:nvPr/>
        </p:nvGraphicFramePr>
        <p:xfrm>
          <a:off x="-5037758" y="2518394"/>
          <a:ext cx="2562225" cy="176784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294434794"/>
                    </a:ext>
                  </a:extLst>
                </a:gridCol>
              </a:tblGrid>
              <a:tr h="190500">
                <a:tc>
                  <a:txBody>
                    <a:bodyPr/>
                    <a:lstStyle/>
                    <a:p>
                      <a:pPr algn="ctr" rtl="0" fontAlgn="base"/>
                      <a:r>
                        <a:rPr lang="fr-CA" sz="1400" b="1" i="0">
                          <a:effectLst/>
                          <a:latin typeface="Calibri" panose="020F0502020204030204" pitchFamily="34" charset="0"/>
                        </a:rPr>
                        <a:t>GABAPENTIN</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PREGABALIN</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81314593"/>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Pain, anxiety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02892258"/>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Fatigue, weight gain (high doses), leg swelling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48822691"/>
                  </a:ext>
                </a:extLst>
              </a:tr>
            </a:tbl>
          </a:graphicData>
        </a:graphic>
      </p:graphicFrame>
      <p:sp>
        <p:nvSpPr>
          <p:cNvPr id="9" name="TextBox 23">
            <a:extLst>
              <a:ext uri="{FF2B5EF4-FFF2-40B4-BE49-F238E27FC236}">
                <a16:creationId xmlns:a16="http://schemas.microsoft.com/office/drawing/2014/main" id="{CDADA849-04D6-386E-DA90-041F43E4CDA1}"/>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PREGABALIN</a:t>
            </a:r>
            <a:endParaRPr lang="en-US"/>
          </a:p>
        </p:txBody>
      </p:sp>
      <p:sp>
        <p:nvSpPr>
          <p:cNvPr id="11" name="TextBox 2">
            <a:extLst>
              <a:ext uri="{FF2B5EF4-FFF2-40B4-BE49-F238E27FC236}">
                <a16:creationId xmlns:a16="http://schemas.microsoft.com/office/drawing/2014/main" id="{580288F6-2474-A9FD-00B9-DFCC2B9302E2}"/>
              </a:ext>
            </a:extLst>
          </p:cNvPr>
          <p:cNvSpPr txBox="1"/>
          <p:nvPr/>
        </p:nvSpPr>
        <p:spPr>
          <a:xfrm>
            <a:off x="887482" y="1183264"/>
            <a:ext cx="5442126" cy="74145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For: </a:t>
            </a:r>
            <a:r>
              <a:rPr lang="en-US" sz="2800" b="1">
                <a:latin typeface="Century Gothic"/>
                <a:cs typeface="Calibri"/>
              </a:rPr>
              <a:t> </a:t>
            </a:r>
            <a:r>
              <a:rPr lang="en-US" sz="2800" b="1" u="sng">
                <a:latin typeface="Century Gothic"/>
                <a:cs typeface="Calibri"/>
              </a:rPr>
              <a:t>Pain</a:t>
            </a:r>
            <a:r>
              <a:rPr lang="en-US" sz="2800" b="1">
                <a:latin typeface="Century Gothic"/>
                <a:cs typeface="Calibri"/>
              </a:rPr>
              <a:t>, </a:t>
            </a:r>
            <a:r>
              <a:rPr lang="en-US" sz="2800" b="1" u="sng">
                <a:latin typeface="Century Gothic"/>
                <a:cs typeface="Calibri"/>
              </a:rPr>
              <a:t>Anxiety</a:t>
            </a:r>
            <a:endParaRPr lang="en-US" sz="2800" u="sng">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a:latin typeface="Century Gothic"/>
                <a:cs typeface="Calibri"/>
              </a:rPr>
              <a:t>Possible </a:t>
            </a:r>
            <a:r>
              <a:rPr lang="en-US" sz="2800" b="1">
                <a:latin typeface="Century Gothic"/>
                <a:cs typeface="Calibri"/>
              </a:rPr>
              <a:t>side effects:</a:t>
            </a:r>
          </a:p>
          <a:p>
            <a:pPr marL="1371600" lvl="2" indent="-457200">
              <a:lnSpc>
                <a:spcPct val="150000"/>
              </a:lnSpc>
              <a:buFont typeface="Wingdings"/>
              <a:buChar char="§"/>
            </a:pPr>
            <a:r>
              <a:rPr lang="en-US" sz="2800" b="1">
                <a:latin typeface="Century Gothic"/>
                <a:cs typeface="Calibri"/>
              </a:rPr>
              <a:t>Fatigue</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Weight gain</a:t>
            </a:r>
            <a:endParaRPr lang="en-US"/>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Leg swelling</a:t>
            </a:r>
          </a:p>
        </p:txBody>
      </p:sp>
      <p:pic>
        <p:nvPicPr>
          <p:cNvPr id="13" name="Picture 12">
            <a:extLst>
              <a:ext uri="{FF2B5EF4-FFF2-40B4-BE49-F238E27FC236}">
                <a16:creationId xmlns:a16="http://schemas.microsoft.com/office/drawing/2014/main" id="{797A1B01-87ED-E101-D8AC-E11C63FB3350}"/>
              </a:ext>
            </a:extLst>
          </p:cNvPr>
          <p:cNvPicPr>
            <a:picLocks noChangeAspect="1"/>
          </p:cNvPicPr>
          <p:nvPr/>
        </p:nvPicPr>
        <p:blipFill>
          <a:blip r:embed="rId3"/>
          <a:stretch>
            <a:fillRect/>
          </a:stretch>
        </p:blipFill>
        <p:spPr>
          <a:xfrm>
            <a:off x="891409" y="13501"/>
            <a:ext cx="935143" cy="949126"/>
          </a:xfrm>
          <a:prstGeom prst="rect">
            <a:avLst/>
          </a:prstGeom>
        </p:spPr>
      </p:pic>
      <p:pic>
        <p:nvPicPr>
          <p:cNvPr id="7" name="Picture 6" descr="exhausted Icon 2758313">
            <a:extLst>
              <a:ext uri="{FF2B5EF4-FFF2-40B4-BE49-F238E27FC236}">
                <a16:creationId xmlns:a16="http://schemas.microsoft.com/office/drawing/2014/main" id="{55394AC8-EAEA-6A9F-5265-96C7FB33CB63}"/>
              </a:ext>
            </a:extLst>
          </p:cNvPr>
          <p:cNvPicPr>
            <a:picLocks noChangeAspect="1"/>
          </p:cNvPicPr>
          <p:nvPr/>
        </p:nvPicPr>
        <p:blipFill>
          <a:blip r:embed="rId4"/>
          <a:stretch>
            <a:fillRect/>
          </a:stretch>
        </p:blipFill>
        <p:spPr>
          <a:xfrm>
            <a:off x="998543" y="4476151"/>
            <a:ext cx="1148603" cy="1134036"/>
          </a:xfrm>
          <a:prstGeom prst="rect">
            <a:avLst/>
          </a:prstGeom>
        </p:spPr>
      </p:pic>
      <p:pic>
        <p:nvPicPr>
          <p:cNvPr id="14" name="Picture 13">
            <a:extLst>
              <a:ext uri="{FF2B5EF4-FFF2-40B4-BE49-F238E27FC236}">
                <a16:creationId xmlns:a16="http://schemas.microsoft.com/office/drawing/2014/main" id="{30DB543F-CEAB-CB24-DD87-F8C0D9D2074F}"/>
              </a:ext>
            </a:extLst>
          </p:cNvPr>
          <p:cNvPicPr>
            <a:picLocks noChangeAspect="1"/>
          </p:cNvPicPr>
          <p:nvPr/>
        </p:nvPicPr>
        <p:blipFill>
          <a:blip r:embed="rId5"/>
          <a:stretch>
            <a:fillRect/>
          </a:stretch>
        </p:blipFill>
        <p:spPr>
          <a:xfrm>
            <a:off x="1080648" y="5973478"/>
            <a:ext cx="969185" cy="878434"/>
          </a:xfrm>
          <a:prstGeom prst="rect">
            <a:avLst/>
          </a:prstGeom>
        </p:spPr>
      </p:pic>
      <p:pic>
        <p:nvPicPr>
          <p:cNvPr id="18" name="Picture 17">
            <a:extLst>
              <a:ext uri="{FF2B5EF4-FFF2-40B4-BE49-F238E27FC236}">
                <a16:creationId xmlns:a16="http://schemas.microsoft.com/office/drawing/2014/main" id="{D53F233C-72C3-A06C-2200-6FC1DB76C857}"/>
              </a:ext>
            </a:extLst>
          </p:cNvPr>
          <p:cNvPicPr>
            <a:picLocks noChangeAspect="1"/>
          </p:cNvPicPr>
          <p:nvPr/>
        </p:nvPicPr>
        <p:blipFill>
          <a:blip r:embed="rId6"/>
          <a:stretch>
            <a:fillRect/>
          </a:stretch>
        </p:blipFill>
        <p:spPr>
          <a:xfrm>
            <a:off x="3012103" y="1180140"/>
            <a:ext cx="1364600" cy="1197989"/>
          </a:xfrm>
          <a:prstGeom prst="rect">
            <a:avLst/>
          </a:prstGeom>
        </p:spPr>
      </p:pic>
      <p:pic>
        <p:nvPicPr>
          <p:cNvPr id="10" name="Picture 9" descr="A black background with a black square&#10;&#10;Description automatically generated">
            <a:extLst>
              <a:ext uri="{FF2B5EF4-FFF2-40B4-BE49-F238E27FC236}">
                <a16:creationId xmlns:a16="http://schemas.microsoft.com/office/drawing/2014/main" id="{8BE4EDA0-68B6-BBD7-1B00-ADE6801CD95C}"/>
              </a:ext>
            </a:extLst>
          </p:cNvPr>
          <p:cNvPicPr>
            <a:picLocks noChangeAspect="1"/>
          </p:cNvPicPr>
          <p:nvPr/>
        </p:nvPicPr>
        <p:blipFill>
          <a:blip r:embed="rId7"/>
          <a:stretch>
            <a:fillRect/>
          </a:stretch>
        </p:blipFill>
        <p:spPr>
          <a:xfrm>
            <a:off x="1966460" y="1279785"/>
            <a:ext cx="1049715" cy="1095532"/>
          </a:xfrm>
          <a:prstGeom prst="rect">
            <a:avLst/>
          </a:prstGeom>
        </p:spPr>
      </p:pic>
      <p:sp>
        <p:nvSpPr>
          <p:cNvPr id="5" name="Rectangle: Top Corners Snipped 9">
            <a:extLst>
              <a:ext uri="{FF2B5EF4-FFF2-40B4-BE49-F238E27FC236}">
                <a16:creationId xmlns:a16="http://schemas.microsoft.com/office/drawing/2014/main" id="{9C5FF152-355A-C277-BBE6-4F1ED87DA446}"/>
              </a:ext>
            </a:extLst>
          </p:cNvPr>
          <p:cNvSpPr/>
          <p:nvPr/>
        </p:nvSpPr>
        <p:spPr>
          <a:xfrm rot="5400000">
            <a:off x="1735546" y="7849089"/>
            <a:ext cx="68480" cy="371007"/>
          </a:xfrm>
          <a:prstGeom prst="flowChartDelay">
            <a:avLst/>
          </a:prstGeom>
          <a:solidFill>
            <a:schemeClr val="tx1">
              <a:lumMod val="75000"/>
              <a:lumOff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2D638D1-3599-DB7C-8EC2-35CA4DE5BEDD}"/>
              </a:ext>
            </a:extLst>
          </p:cNvPr>
          <p:cNvPicPr>
            <a:picLocks noChangeAspect="1"/>
          </p:cNvPicPr>
          <p:nvPr/>
        </p:nvPicPr>
        <p:blipFill>
          <a:blip r:embed="rId8"/>
          <a:stretch>
            <a:fillRect/>
          </a:stretch>
        </p:blipFill>
        <p:spPr>
          <a:xfrm>
            <a:off x="1237534" y="7266481"/>
            <a:ext cx="802523" cy="856938"/>
          </a:xfrm>
          <a:prstGeom prst="rect">
            <a:avLst/>
          </a:prstGeom>
        </p:spPr>
      </p:pic>
    </p:spTree>
    <p:extLst>
      <p:ext uri="{BB962C8B-B14F-4D97-AF65-F5344CB8AC3E}">
        <p14:creationId xmlns:p14="http://schemas.microsoft.com/office/powerpoint/2010/main" val="2440639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1EE82FF1-B400-F028-D171-8CC73A754B68}"/>
              </a:ext>
            </a:extLst>
          </p:cNvPr>
          <p:cNvGraphicFramePr>
            <a:graphicFrameLocks noGrp="1"/>
          </p:cNvGraphicFramePr>
          <p:nvPr>
            <p:extLst>
              <p:ext uri="{D42A27DB-BD31-4B8C-83A1-F6EECF244321}">
                <p14:modId xmlns:p14="http://schemas.microsoft.com/office/powerpoint/2010/main" val="149475903"/>
              </p:ext>
            </p:extLst>
          </p:nvPr>
        </p:nvGraphicFramePr>
        <p:xfrm>
          <a:off x="-3905812" y="3035332"/>
          <a:ext cx="2562225" cy="155448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734795486"/>
                    </a:ext>
                  </a:extLst>
                </a:gridCol>
              </a:tblGrid>
              <a:tr h="190500">
                <a:tc>
                  <a:txBody>
                    <a:bodyPr/>
                    <a:lstStyle/>
                    <a:p>
                      <a:pPr algn="ctr" rtl="0" fontAlgn="base"/>
                      <a:r>
                        <a:rPr lang="fr-CA" sz="1400" b="1" i="0">
                          <a:effectLst/>
                          <a:latin typeface="Calibri" panose="020F0502020204030204" pitchFamily="34" charset="0"/>
                        </a:rPr>
                        <a:t>ALENDRONATE</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RISEDRONATE</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9488760"/>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Preventing fractures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91556691"/>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Stomach pain, nausea, diarrhea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69467622"/>
                  </a:ext>
                </a:extLst>
              </a:tr>
            </a:tbl>
          </a:graphicData>
        </a:graphic>
      </p:graphicFrame>
      <p:sp>
        <p:nvSpPr>
          <p:cNvPr id="9" name="TextBox 23">
            <a:extLst>
              <a:ext uri="{FF2B5EF4-FFF2-40B4-BE49-F238E27FC236}">
                <a16:creationId xmlns:a16="http://schemas.microsoft.com/office/drawing/2014/main" id="{5607554B-8243-D35A-9276-5D1156097BA6}"/>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ALENDRONATE</a:t>
            </a:r>
            <a:endParaRPr lang="en-US" sz="3600"/>
          </a:p>
        </p:txBody>
      </p:sp>
      <p:sp>
        <p:nvSpPr>
          <p:cNvPr id="11" name="TextBox 2">
            <a:extLst>
              <a:ext uri="{FF2B5EF4-FFF2-40B4-BE49-F238E27FC236}">
                <a16:creationId xmlns:a16="http://schemas.microsoft.com/office/drawing/2014/main" id="{D9530AEC-44C3-6D3A-2115-4698078070C3}"/>
              </a:ext>
            </a:extLst>
          </p:cNvPr>
          <p:cNvSpPr txBox="1"/>
          <p:nvPr/>
        </p:nvSpPr>
        <p:spPr>
          <a:xfrm>
            <a:off x="667476" y="1251969"/>
            <a:ext cx="5607131" cy="742827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For: </a:t>
            </a:r>
            <a:r>
              <a:rPr lang="en-US" sz="2800" b="1">
                <a:latin typeface="Century Gothic"/>
                <a:cs typeface="Calibri"/>
              </a:rPr>
              <a:t> </a:t>
            </a:r>
            <a:r>
              <a:rPr lang="en-US" sz="2800" b="1" u="sng">
                <a:latin typeface="Century Gothic"/>
                <a:cs typeface="Calibri"/>
              </a:rPr>
              <a:t>Preventing Fractures</a:t>
            </a:r>
            <a:endParaRPr lang="en-US" sz="2800" u="sng">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a:latin typeface="Century Gothic"/>
                <a:cs typeface="Calibri"/>
              </a:rPr>
              <a:t>Possible </a:t>
            </a:r>
            <a:r>
              <a:rPr lang="en-US" sz="2800" b="1">
                <a:latin typeface="Century Gothic"/>
                <a:cs typeface="Calibri"/>
              </a:rPr>
              <a:t>side effects:</a:t>
            </a:r>
          </a:p>
          <a:p>
            <a:pPr marL="1371600" lvl="2" indent="-457200">
              <a:lnSpc>
                <a:spcPct val="150000"/>
              </a:lnSpc>
              <a:buFont typeface="Wingdings"/>
              <a:buChar char="§"/>
            </a:pPr>
            <a:r>
              <a:rPr lang="en-US" sz="2800" b="1">
                <a:latin typeface="Century Gothic"/>
                <a:cs typeface="Calibri"/>
              </a:rPr>
              <a:t>Stomach pain</a:t>
            </a:r>
            <a:endParaRPr lang="en-US"/>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Nausea</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Diarrhea</a:t>
            </a:r>
          </a:p>
        </p:txBody>
      </p:sp>
      <p:pic>
        <p:nvPicPr>
          <p:cNvPr id="13" name="Picture 12">
            <a:extLst>
              <a:ext uri="{FF2B5EF4-FFF2-40B4-BE49-F238E27FC236}">
                <a16:creationId xmlns:a16="http://schemas.microsoft.com/office/drawing/2014/main" id="{846207D9-E35D-7174-F70A-C8AD8A733645}"/>
              </a:ext>
            </a:extLst>
          </p:cNvPr>
          <p:cNvPicPr>
            <a:picLocks noChangeAspect="1"/>
          </p:cNvPicPr>
          <p:nvPr/>
        </p:nvPicPr>
        <p:blipFill>
          <a:blip r:embed="rId3"/>
          <a:stretch>
            <a:fillRect/>
          </a:stretch>
        </p:blipFill>
        <p:spPr>
          <a:xfrm>
            <a:off x="891409" y="13501"/>
            <a:ext cx="935143" cy="949126"/>
          </a:xfrm>
          <a:prstGeom prst="rect">
            <a:avLst/>
          </a:prstGeom>
        </p:spPr>
      </p:pic>
      <p:pic>
        <p:nvPicPr>
          <p:cNvPr id="21" name="Picture 20">
            <a:extLst>
              <a:ext uri="{FF2B5EF4-FFF2-40B4-BE49-F238E27FC236}">
                <a16:creationId xmlns:a16="http://schemas.microsoft.com/office/drawing/2014/main" id="{5002A4FA-AA94-0EFA-BBFC-D6DC13988185}"/>
              </a:ext>
            </a:extLst>
          </p:cNvPr>
          <p:cNvPicPr>
            <a:picLocks noChangeAspect="1"/>
          </p:cNvPicPr>
          <p:nvPr/>
        </p:nvPicPr>
        <p:blipFill>
          <a:blip r:embed="rId4"/>
          <a:stretch>
            <a:fillRect/>
          </a:stretch>
        </p:blipFill>
        <p:spPr>
          <a:xfrm>
            <a:off x="3359763" y="1433337"/>
            <a:ext cx="1143000" cy="1123950"/>
          </a:xfrm>
          <a:prstGeom prst="rect">
            <a:avLst/>
          </a:prstGeom>
        </p:spPr>
      </p:pic>
      <p:pic>
        <p:nvPicPr>
          <p:cNvPr id="7" name="Picture 6" descr="diarrhea Icon 2745794">
            <a:extLst>
              <a:ext uri="{FF2B5EF4-FFF2-40B4-BE49-F238E27FC236}">
                <a16:creationId xmlns:a16="http://schemas.microsoft.com/office/drawing/2014/main" id="{111CC6FB-5E46-B08A-EA38-F9A4C5DA24B3}"/>
              </a:ext>
            </a:extLst>
          </p:cNvPr>
          <p:cNvPicPr>
            <a:picLocks noChangeAspect="1"/>
          </p:cNvPicPr>
          <p:nvPr/>
        </p:nvPicPr>
        <p:blipFill>
          <a:blip r:embed="rId5"/>
          <a:stretch>
            <a:fillRect/>
          </a:stretch>
        </p:blipFill>
        <p:spPr>
          <a:xfrm>
            <a:off x="547478" y="6913006"/>
            <a:ext cx="1344035" cy="1358460"/>
          </a:xfrm>
          <a:prstGeom prst="rect">
            <a:avLst/>
          </a:prstGeom>
        </p:spPr>
      </p:pic>
      <p:pic>
        <p:nvPicPr>
          <p:cNvPr id="10" name="Picture 9">
            <a:extLst>
              <a:ext uri="{FF2B5EF4-FFF2-40B4-BE49-F238E27FC236}">
                <a16:creationId xmlns:a16="http://schemas.microsoft.com/office/drawing/2014/main" id="{E863ED65-A374-15D5-4711-A8047B3B4CAC}"/>
              </a:ext>
            </a:extLst>
          </p:cNvPr>
          <p:cNvPicPr>
            <a:picLocks noChangeAspect="1"/>
          </p:cNvPicPr>
          <p:nvPr/>
        </p:nvPicPr>
        <p:blipFill>
          <a:blip r:embed="rId6"/>
          <a:stretch>
            <a:fillRect/>
          </a:stretch>
        </p:blipFill>
        <p:spPr>
          <a:xfrm>
            <a:off x="664392" y="5920447"/>
            <a:ext cx="1106060" cy="984953"/>
          </a:xfrm>
          <a:prstGeom prst="rect">
            <a:avLst/>
          </a:prstGeom>
        </p:spPr>
      </p:pic>
      <p:pic>
        <p:nvPicPr>
          <p:cNvPr id="16" name="Picture 15">
            <a:extLst>
              <a:ext uri="{FF2B5EF4-FFF2-40B4-BE49-F238E27FC236}">
                <a16:creationId xmlns:a16="http://schemas.microsoft.com/office/drawing/2014/main" id="{906D86FA-327B-00FB-7D5F-99627ACA91B3}"/>
              </a:ext>
            </a:extLst>
          </p:cNvPr>
          <p:cNvPicPr>
            <a:picLocks noChangeAspect="1"/>
          </p:cNvPicPr>
          <p:nvPr/>
        </p:nvPicPr>
        <p:blipFill>
          <a:blip r:embed="rId7"/>
          <a:stretch>
            <a:fillRect/>
          </a:stretch>
        </p:blipFill>
        <p:spPr>
          <a:xfrm>
            <a:off x="734709" y="4636497"/>
            <a:ext cx="980634" cy="1011624"/>
          </a:xfrm>
          <a:prstGeom prst="rect">
            <a:avLst/>
          </a:prstGeom>
        </p:spPr>
      </p:pic>
    </p:spTree>
    <p:extLst>
      <p:ext uri="{BB962C8B-B14F-4D97-AF65-F5344CB8AC3E}">
        <p14:creationId xmlns:p14="http://schemas.microsoft.com/office/powerpoint/2010/main" val="3292233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sp>
        <p:nvSpPr>
          <p:cNvPr id="16" name="TextBox 23">
            <a:extLst>
              <a:ext uri="{FF2B5EF4-FFF2-40B4-BE49-F238E27FC236}">
                <a16:creationId xmlns:a16="http://schemas.microsoft.com/office/drawing/2014/main" id="{B2092719-A5D1-0555-85D5-47838BFA94E9}"/>
              </a:ext>
            </a:extLst>
          </p:cNvPr>
          <p:cNvSpPr txBox="1"/>
          <p:nvPr/>
        </p:nvSpPr>
        <p:spPr>
          <a:xfrm>
            <a:off x="1724925" y="238807"/>
            <a:ext cx="3864052"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2000" b="1" u="sng">
                <a:latin typeface="Century Gothic"/>
              </a:rPr>
              <a:t>Medication Summary</a:t>
            </a:r>
            <a:endParaRPr lang="en-US" sz="2000"/>
          </a:p>
        </p:txBody>
      </p:sp>
      <p:pic>
        <p:nvPicPr>
          <p:cNvPr id="26" name="Picture 25">
            <a:extLst>
              <a:ext uri="{FF2B5EF4-FFF2-40B4-BE49-F238E27FC236}">
                <a16:creationId xmlns:a16="http://schemas.microsoft.com/office/drawing/2014/main" id="{7A3542A7-0658-4DC0-1FC6-26EBD91B35CA}"/>
              </a:ext>
            </a:extLst>
          </p:cNvPr>
          <p:cNvPicPr>
            <a:picLocks noChangeAspect="1"/>
          </p:cNvPicPr>
          <p:nvPr/>
        </p:nvPicPr>
        <p:blipFill>
          <a:blip r:embed="rId3"/>
          <a:stretch>
            <a:fillRect/>
          </a:stretch>
        </p:blipFill>
        <p:spPr>
          <a:xfrm>
            <a:off x="1565177" y="-240"/>
            <a:ext cx="825140" cy="743012"/>
          </a:xfrm>
          <a:prstGeom prst="rect">
            <a:avLst/>
          </a:prstGeom>
        </p:spPr>
      </p:pic>
      <p:graphicFrame>
        <p:nvGraphicFramePr>
          <p:cNvPr id="6" name="Table 5">
            <a:extLst>
              <a:ext uri="{FF2B5EF4-FFF2-40B4-BE49-F238E27FC236}">
                <a16:creationId xmlns:a16="http://schemas.microsoft.com/office/drawing/2014/main" id="{42BC3A85-90B7-C0E9-2ECC-18E7A496D52E}"/>
              </a:ext>
            </a:extLst>
          </p:cNvPr>
          <p:cNvGraphicFramePr>
            <a:graphicFrameLocks noGrp="1"/>
          </p:cNvGraphicFramePr>
          <p:nvPr>
            <p:extLst>
              <p:ext uri="{D42A27DB-BD31-4B8C-83A1-F6EECF244321}">
                <p14:modId xmlns:p14="http://schemas.microsoft.com/office/powerpoint/2010/main" val="3976113436"/>
              </p:ext>
            </p:extLst>
          </p:nvPr>
        </p:nvGraphicFramePr>
        <p:xfrm>
          <a:off x="1567542" y="934386"/>
          <a:ext cx="4400548" cy="9232515"/>
        </p:xfrm>
        <a:graphic>
          <a:graphicData uri="http://schemas.openxmlformats.org/drawingml/2006/table">
            <a:tbl>
              <a:tblPr firstRow="1" bandRow="1">
                <a:tableStyleId>{5940675A-B579-460E-94D1-54222C63F5DA}</a:tableStyleId>
              </a:tblPr>
              <a:tblGrid>
                <a:gridCol w="2305049">
                  <a:extLst>
                    <a:ext uri="{9D8B030D-6E8A-4147-A177-3AD203B41FA5}">
                      <a16:colId xmlns:a16="http://schemas.microsoft.com/office/drawing/2014/main" val="1803598194"/>
                    </a:ext>
                  </a:extLst>
                </a:gridCol>
                <a:gridCol w="1032782">
                  <a:extLst>
                    <a:ext uri="{9D8B030D-6E8A-4147-A177-3AD203B41FA5}">
                      <a16:colId xmlns:a16="http://schemas.microsoft.com/office/drawing/2014/main" val="2793128595"/>
                    </a:ext>
                  </a:extLst>
                </a:gridCol>
                <a:gridCol w="1062717">
                  <a:extLst>
                    <a:ext uri="{9D8B030D-6E8A-4147-A177-3AD203B41FA5}">
                      <a16:colId xmlns:a16="http://schemas.microsoft.com/office/drawing/2014/main" val="3816034247"/>
                    </a:ext>
                  </a:extLst>
                </a:gridCol>
              </a:tblGrid>
              <a:tr h="280454">
                <a:tc>
                  <a:txBody>
                    <a:bodyPr/>
                    <a:lstStyle/>
                    <a:p>
                      <a:r>
                        <a:rPr lang="en-US" b="1">
                          <a:latin typeface="Century Gothic"/>
                        </a:rPr>
                        <a:t>Medication</a:t>
                      </a:r>
                    </a:p>
                  </a:txBody>
                  <a:tcPr/>
                </a:tc>
                <a:tc>
                  <a:txBody>
                    <a:bodyPr/>
                    <a:lstStyle/>
                    <a:p>
                      <a:r>
                        <a:rPr lang="en-US" b="1">
                          <a:latin typeface="Century Gothic"/>
                        </a:rPr>
                        <a:t>English </a:t>
                      </a:r>
                    </a:p>
                  </a:txBody>
                  <a:tcPr/>
                </a:tc>
                <a:tc>
                  <a:txBody>
                    <a:bodyPr/>
                    <a:lstStyle/>
                    <a:p>
                      <a:r>
                        <a:rPr lang="en-US" b="1">
                          <a:latin typeface="Century Gothic"/>
                        </a:rPr>
                        <a:t>French </a:t>
                      </a:r>
                    </a:p>
                  </a:txBody>
                  <a:tcPr/>
                </a:tc>
                <a:extLst>
                  <a:ext uri="{0D108BD9-81ED-4DB2-BD59-A6C34878D82A}">
                    <a16:rowId xmlns:a16="http://schemas.microsoft.com/office/drawing/2014/main" val="3433121901"/>
                  </a:ext>
                </a:extLst>
              </a:tr>
              <a:tr h="269421">
                <a:tc>
                  <a:txBody>
                    <a:bodyPr/>
                    <a:lstStyle/>
                    <a:p>
                      <a:endParaRPr lang="en-US" sz="1200">
                        <a:latin typeface="Century Gothic"/>
                      </a:endParaRPr>
                    </a:p>
                  </a:txBody>
                  <a:tcPr/>
                </a:tc>
                <a:tc>
                  <a:txBody>
                    <a:bodyPr/>
                    <a:lstStyle/>
                    <a:p>
                      <a:endParaRPr lang="en-US" sz="1200">
                        <a:latin typeface="Century Gothic"/>
                      </a:endParaRPr>
                    </a:p>
                  </a:txBody>
                  <a:tcPr/>
                </a:tc>
                <a:tc>
                  <a:txBody>
                    <a:bodyPr/>
                    <a:lstStyle/>
                    <a:p>
                      <a:endParaRPr lang="en-US" sz="1200">
                        <a:latin typeface="Century Gothic"/>
                      </a:endParaRPr>
                    </a:p>
                  </a:txBody>
                  <a:tcPr/>
                </a:tc>
                <a:extLst>
                  <a:ext uri="{0D108BD9-81ED-4DB2-BD59-A6C34878D82A}">
                    <a16:rowId xmlns:a16="http://schemas.microsoft.com/office/drawing/2014/main" val="615212287"/>
                  </a:ext>
                </a:extLst>
              </a:tr>
              <a:tr h="210340">
                <a:tc>
                  <a:txBody>
                    <a:bodyPr/>
                    <a:lstStyle/>
                    <a:p>
                      <a:pPr lvl="0">
                        <a:buNone/>
                      </a:pPr>
                      <a:endParaRPr lang="en-US" sz="1200" b="0" i="0" u="none" strike="noStrike" noProof="0">
                        <a:solidFill>
                          <a:srgbClr val="000000"/>
                        </a:solidFill>
                        <a:latin typeface="Century Gothic"/>
                      </a:endParaRPr>
                    </a:p>
                  </a:txBody>
                  <a:tcPr/>
                </a:tc>
                <a:tc>
                  <a:txBody>
                    <a:bodyPr/>
                    <a:lstStyle/>
                    <a:p>
                      <a:endParaRPr lang="en-US" sz="1200">
                        <a:latin typeface="Century Gothic"/>
                      </a:endParaRPr>
                    </a:p>
                  </a:txBody>
                  <a:tcPr/>
                </a:tc>
                <a:tc>
                  <a:txBody>
                    <a:bodyPr/>
                    <a:lstStyle/>
                    <a:p>
                      <a:endParaRPr lang="en-US" sz="1200">
                        <a:latin typeface="Century Gothic"/>
                      </a:endParaRPr>
                    </a:p>
                  </a:txBody>
                  <a:tcPr/>
                </a:tc>
                <a:extLst>
                  <a:ext uri="{0D108BD9-81ED-4DB2-BD59-A6C34878D82A}">
                    <a16:rowId xmlns:a16="http://schemas.microsoft.com/office/drawing/2014/main" val="1711841526"/>
                  </a:ext>
                </a:extLst>
              </a:tr>
              <a:tr h="269421">
                <a:tc>
                  <a:txBody>
                    <a:bodyPr/>
                    <a:lstStyle/>
                    <a:p>
                      <a:pPr lvl="0">
                        <a:buNone/>
                      </a:pPr>
                      <a:endParaRPr lang="en-US" sz="1200" b="0" i="0" u="none" strike="noStrike" noProof="0">
                        <a:solidFill>
                          <a:srgbClr val="000000"/>
                        </a:solidFill>
                        <a:latin typeface="Century Gothic"/>
                      </a:endParaRPr>
                    </a:p>
                  </a:txBody>
                  <a:tcPr/>
                </a:tc>
                <a:tc>
                  <a:txBody>
                    <a:bodyPr/>
                    <a:lstStyle/>
                    <a:p>
                      <a:endParaRPr lang="en-US" sz="1200">
                        <a:latin typeface="Century Gothic"/>
                      </a:endParaRPr>
                    </a:p>
                  </a:txBody>
                  <a:tcPr/>
                </a:tc>
                <a:tc>
                  <a:txBody>
                    <a:bodyPr/>
                    <a:lstStyle/>
                    <a:p>
                      <a:endParaRPr lang="en-US" sz="1200">
                        <a:latin typeface="Century Gothic"/>
                      </a:endParaRPr>
                    </a:p>
                  </a:txBody>
                  <a:tcPr/>
                </a:tc>
                <a:extLst>
                  <a:ext uri="{0D108BD9-81ED-4DB2-BD59-A6C34878D82A}">
                    <a16:rowId xmlns:a16="http://schemas.microsoft.com/office/drawing/2014/main" val="4224551666"/>
                  </a:ext>
                </a:extLst>
              </a:tr>
              <a:tr h="210340">
                <a:tc>
                  <a:txBody>
                    <a:bodyPr/>
                    <a:lstStyle/>
                    <a:p>
                      <a:pPr lvl="0">
                        <a:buNone/>
                      </a:pPr>
                      <a:endParaRPr lang="en-US" sz="1200" b="0" i="0" u="none" strike="noStrike" noProof="0">
                        <a:solidFill>
                          <a:srgbClr val="000000"/>
                        </a:solidFill>
                        <a:latin typeface="Century Gothic"/>
                      </a:endParaRPr>
                    </a:p>
                  </a:txBody>
                  <a:tcPr/>
                </a:tc>
                <a:tc>
                  <a:txBody>
                    <a:bodyPr/>
                    <a:lstStyle/>
                    <a:p>
                      <a:endParaRPr lang="en-US" sz="1200">
                        <a:latin typeface="Century Gothic"/>
                      </a:endParaRPr>
                    </a:p>
                  </a:txBody>
                  <a:tcPr/>
                </a:tc>
                <a:tc>
                  <a:txBody>
                    <a:bodyPr/>
                    <a:lstStyle/>
                    <a:p>
                      <a:endParaRPr lang="en-US" sz="1200">
                        <a:latin typeface="Century Gothic"/>
                      </a:endParaRPr>
                    </a:p>
                  </a:txBody>
                  <a:tcPr/>
                </a:tc>
                <a:extLst>
                  <a:ext uri="{0D108BD9-81ED-4DB2-BD59-A6C34878D82A}">
                    <a16:rowId xmlns:a16="http://schemas.microsoft.com/office/drawing/2014/main" val="1695705098"/>
                  </a:ext>
                </a:extLst>
              </a:tr>
              <a:tr h="303825">
                <a:tc>
                  <a:txBody>
                    <a:bodyPr/>
                    <a:lstStyle/>
                    <a:p>
                      <a:pPr lvl="0">
                        <a:buNone/>
                      </a:pPr>
                      <a:endParaRPr lang="en-US" sz="1200" b="0" i="0" u="none" strike="noStrike" noProof="0">
                        <a:solidFill>
                          <a:srgbClr val="000000"/>
                        </a:solidFill>
                        <a:latin typeface="Century Gothic"/>
                      </a:endParaRPr>
                    </a:p>
                  </a:txBody>
                  <a:tcPr/>
                </a:tc>
                <a:tc>
                  <a:txBody>
                    <a:bodyPr/>
                    <a:lstStyle/>
                    <a:p>
                      <a:endParaRPr lang="en-US" sz="1200">
                        <a:latin typeface="Century Gothic"/>
                      </a:endParaRPr>
                    </a:p>
                  </a:txBody>
                  <a:tcPr/>
                </a:tc>
                <a:tc>
                  <a:txBody>
                    <a:bodyPr/>
                    <a:lstStyle/>
                    <a:p>
                      <a:endParaRPr lang="en-US" sz="1200">
                        <a:latin typeface="Century Gothic"/>
                      </a:endParaRPr>
                    </a:p>
                  </a:txBody>
                  <a:tcPr/>
                </a:tc>
                <a:extLst>
                  <a:ext uri="{0D108BD9-81ED-4DB2-BD59-A6C34878D82A}">
                    <a16:rowId xmlns:a16="http://schemas.microsoft.com/office/drawing/2014/main" val="999447440"/>
                  </a:ext>
                </a:extLst>
              </a:tr>
              <a:tr h="210340">
                <a:tc>
                  <a:txBody>
                    <a:bodyPr/>
                    <a:lstStyle/>
                    <a:p>
                      <a:pPr lvl="0">
                        <a:buNone/>
                      </a:pPr>
                      <a:endParaRPr lang="en-US" sz="1200" b="0" i="0" u="none" strike="noStrike" noProof="0">
                        <a:solidFill>
                          <a:srgbClr val="000000"/>
                        </a:solidFill>
                        <a:latin typeface="Century Gothic"/>
                      </a:endParaRPr>
                    </a:p>
                  </a:txBody>
                  <a:tcPr/>
                </a:tc>
                <a:tc>
                  <a:txBody>
                    <a:bodyPr/>
                    <a:lstStyle/>
                    <a:p>
                      <a:endParaRPr lang="en-US" sz="1200">
                        <a:latin typeface="Century Gothic"/>
                      </a:endParaRPr>
                    </a:p>
                  </a:txBody>
                  <a:tcPr/>
                </a:tc>
                <a:tc>
                  <a:txBody>
                    <a:bodyPr/>
                    <a:lstStyle/>
                    <a:p>
                      <a:endParaRPr lang="en-US" sz="1200">
                        <a:latin typeface="Century Gothic"/>
                      </a:endParaRPr>
                    </a:p>
                  </a:txBody>
                  <a:tcPr/>
                </a:tc>
                <a:extLst>
                  <a:ext uri="{0D108BD9-81ED-4DB2-BD59-A6C34878D82A}">
                    <a16:rowId xmlns:a16="http://schemas.microsoft.com/office/drawing/2014/main" val="3316841336"/>
                  </a:ext>
                </a:extLst>
              </a:tr>
              <a:tr h="210340">
                <a:tc>
                  <a:txBody>
                    <a:bodyPr/>
                    <a:lstStyle/>
                    <a:p>
                      <a:pPr lvl="0">
                        <a:buNone/>
                      </a:pPr>
                      <a:endParaRPr lang="en-US" sz="1200" b="0" i="0" u="none" strike="noStrike" noProof="0">
                        <a:solidFill>
                          <a:srgbClr val="000000"/>
                        </a:solidFill>
                        <a:latin typeface="Century Gothic"/>
                      </a:endParaRPr>
                    </a:p>
                  </a:txBody>
                  <a:tcPr/>
                </a:tc>
                <a:tc>
                  <a:txBody>
                    <a:bodyPr/>
                    <a:lstStyle/>
                    <a:p>
                      <a:endParaRPr lang="en-US" sz="1200">
                        <a:latin typeface="Century Gothic"/>
                      </a:endParaRPr>
                    </a:p>
                  </a:txBody>
                  <a:tcPr/>
                </a:tc>
                <a:tc>
                  <a:txBody>
                    <a:bodyPr/>
                    <a:lstStyle/>
                    <a:p>
                      <a:endParaRPr lang="en-US" sz="1200">
                        <a:latin typeface="Century Gothic"/>
                      </a:endParaRPr>
                    </a:p>
                  </a:txBody>
                  <a:tcPr/>
                </a:tc>
                <a:extLst>
                  <a:ext uri="{0D108BD9-81ED-4DB2-BD59-A6C34878D82A}">
                    <a16:rowId xmlns:a16="http://schemas.microsoft.com/office/drawing/2014/main" val="1656366185"/>
                  </a:ext>
                </a:extLst>
              </a:tr>
              <a:tr h="303825">
                <a:tc>
                  <a:txBody>
                    <a:bodyPr/>
                    <a:lstStyle/>
                    <a:p>
                      <a:pPr lvl="0">
                        <a:buNone/>
                      </a:pPr>
                      <a:endParaRPr lang="en-US" sz="1200" b="0" i="0" u="none" strike="noStrike" noProof="0">
                        <a:solidFill>
                          <a:srgbClr val="000000"/>
                        </a:solidFill>
                        <a:latin typeface="Century Gothic"/>
                      </a:endParaRPr>
                    </a:p>
                  </a:txBody>
                  <a:tcPr/>
                </a:tc>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extLst>
                  <a:ext uri="{0D108BD9-81ED-4DB2-BD59-A6C34878D82A}">
                    <a16:rowId xmlns:a16="http://schemas.microsoft.com/office/drawing/2014/main" val="2328476789"/>
                  </a:ext>
                </a:extLst>
              </a:tr>
              <a:tr h="269421">
                <a:tc>
                  <a:txBody>
                    <a:bodyPr/>
                    <a:lstStyle/>
                    <a:p>
                      <a:pPr lvl="0">
                        <a:buNone/>
                      </a:pPr>
                      <a:endParaRPr lang="en-US" sz="1200" b="0" i="0" u="none" strike="noStrike" noProof="0">
                        <a:solidFill>
                          <a:srgbClr val="000000"/>
                        </a:solidFill>
                        <a:latin typeface="Century Gothic"/>
                      </a:endParaRPr>
                    </a:p>
                  </a:txBody>
                  <a:tcPr/>
                </a:tc>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extLst>
                  <a:ext uri="{0D108BD9-81ED-4DB2-BD59-A6C34878D82A}">
                    <a16:rowId xmlns:a16="http://schemas.microsoft.com/office/drawing/2014/main" val="19623968"/>
                  </a:ext>
                </a:extLst>
              </a:tr>
              <a:tr h="269421">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extLst>
                  <a:ext uri="{0D108BD9-81ED-4DB2-BD59-A6C34878D82A}">
                    <a16:rowId xmlns:a16="http://schemas.microsoft.com/office/drawing/2014/main" val="2783534916"/>
                  </a:ext>
                </a:extLst>
              </a:tr>
              <a:tr h="210340">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extLst>
                  <a:ext uri="{0D108BD9-81ED-4DB2-BD59-A6C34878D82A}">
                    <a16:rowId xmlns:a16="http://schemas.microsoft.com/office/drawing/2014/main" val="1648719440"/>
                  </a:ext>
                </a:extLst>
              </a:tr>
              <a:tr h="210340">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extLst>
                  <a:ext uri="{0D108BD9-81ED-4DB2-BD59-A6C34878D82A}">
                    <a16:rowId xmlns:a16="http://schemas.microsoft.com/office/drawing/2014/main" val="1832471186"/>
                  </a:ext>
                </a:extLst>
              </a:tr>
              <a:tr h="303825">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extLst>
                  <a:ext uri="{0D108BD9-81ED-4DB2-BD59-A6C34878D82A}">
                    <a16:rowId xmlns:a16="http://schemas.microsoft.com/office/drawing/2014/main" val="247921209"/>
                  </a:ext>
                </a:extLst>
              </a:tr>
              <a:tr h="222025">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extLst>
                  <a:ext uri="{0D108BD9-81ED-4DB2-BD59-A6C34878D82A}">
                    <a16:rowId xmlns:a16="http://schemas.microsoft.com/office/drawing/2014/main" val="2627707153"/>
                  </a:ext>
                </a:extLst>
              </a:tr>
              <a:tr h="222025">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extLst>
                  <a:ext uri="{0D108BD9-81ED-4DB2-BD59-A6C34878D82A}">
                    <a16:rowId xmlns:a16="http://schemas.microsoft.com/office/drawing/2014/main" val="1287020070"/>
                  </a:ext>
                </a:extLst>
              </a:tr>
              <a:tr h="222025">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extLst>
                  <a:ext uri="{0D108BD9-81ED-4DB2-BD59-A6C34878D82A}">
                    <a16:rowId xmlns:a16="http://schemas.microsoft.com/office/drawing/2014/main" val="1009835995"/>
                  </a:ext>
                </a:extLst>
              </a:tr>
              <a:tr h="222025">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extLst>
                  <a:ext uri="{0D108BD9-81ED-4DB2-BD59-A6C34878D82A}">
                    <a16:rowId xmlns:a16="http://schemas.microsoft.com/office/drawing/2014/main" val="2669634404"/>
                  </a:ext>
                </a:extLst>
              </a:tr>
              <a:tr h="222025">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extLst>
                  <a:ext uri="{0D108BD9-81ED-4DB2-BD59-A6C34878D82A}">
                    <a16:rowId xmlns:a16="http://schemas.microsoft.com/office/drawing/2014/main" val="1591890777"/>
                  </a:ext>
                </a:extLst>
              </a:tr>
              <a:tr h="222025">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extLst>
                  <a:ext uri="{0D108BD9-81ED-4DB2-BD59-A6C34878D82A}">
                    <a16:rowId xmlns:a16="http://schemas.microsoft.com/office/drawing/2014/main" val="679600748"/>
                  </a:ext>
                </a:extLst>
              </a:tr>
              <a:tr h="222025">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extLst>
                  <a:ext uri="{0D108BD9-81ED-4DB2-BD59-A6C34878D82A}">
                    <a16:rowId xmlns:a16="http://schemas.microsoft.com/office/drawing/2014/main" val="1615158564"/>
                  </a:ext>
                </a:extLst>
              </a:tr>
              <a:tr h="222025">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extLst>
                  <a:ext uri="{0D108BD9-81ED-4DB2-BD59-A6C34878D82A}">
                    <a16:rowId xmlns:a16="http://schemas.microsoft.com/office/drawing/2014/main" val="3079605065"/>
                  </a:ext>
                </a:extLst>
              </a:tr>
              <a:tr h="222024">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extLst>
                  <a:ext uri="{0D108BD9-81ED-4DB2-BD59-A6C34878D82A}">
                    <a16:rowId xmlns:a16="http://schemas.microsoft.com/office/drawing/2014/main" val="903269439"/>
                  </a:ext>
                </a:extLst>
              </a:tr>
              <a:tr h="222024">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extLst>
                  <a:ext uri="{0D108BD9-81ED-4DB2-BD59-A6C34878D82A}">
                    <a16:rowId xmlns:a16="http://schemas.microsoft.com/office/drawing/2014/main" val="2169292467"/>
                  </a:ext>
                </a:extLst>
              </a:tr>
              <a:tr h="222024">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extLst>
                  <a:ext uri="{0D108BD9-81ED-4DB2-BD59-A6C34878D82A}">
                    <a16:rowId xmlns:a16="http://schemas.microsoft.com/office/drawing/2014/main" val="3163348846"/>
                  </a:ext>
                </a:extLst>
              </a:tr>
              <a:tr h="222024">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extLst>
                  <a:ext uri="{0D108BD9-81ED-4DB2-BD59-A6C34878D82A}">
                    <a16:rowId xmlns:a16="http://schemas.microsoft.com/office/drawing/2014/main" val="2797470059"/>
                  </a:ext>
                </a:extLst>
              </a:tr>
              <a:tr h="222024">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extLst>
                  <a:ext uri="{0D108BD9-81ED-4DB2-BD59-A6C34878D82A}">
                    <a16:rowId xmlns:a16="http://schemas.microsoft.com/office/drawing/2014/main" val="2501217256"/>
                  </a:ext>
                </a:extLst>
              </a:tr>
              <a:tr h="222024">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extLst>
                  <a:ext uri="{0D108BD9-81ED-4DB2-BD59-A6C34878D82A}">
                    <a16:rowId xmlns:a16="http://schemas.microsoft.com/office/drawing/2014/main" val="1428400992"/>
                  </a:ext>
                </a:extLst>
              </a:tr>
              <a:tr h="222024">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extLst>
                  <a:ext uri="{0D108BD9-81ED-4DB2-BD59-A6C34878D82A}">
                    <a16:rowId xmlns:a16="http://schemas.microsoft.com/office/drawing/2014/main" val="3411951335"/>
                  </a:ext>
                </a:extLst>
              </a:tr>
              <a:tr h="222024">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extLst>
                  <a:ext uri="{0D108BD9-81ED-4DB2-BD59-A6C34878D82A}">
                    <a16:rowId xmlns:a16="http://schemas.microsoft.com/office/drawing/2014/main" val="4156788265"/>
                  </a:ext>
                </a:extLst>
              </a:tr>
              <a:tr h="222024">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extLst>
                  <a:ext uri="{0D108BD9-81ED-4DB2-BD59-A6C34878D82A}">
                    <a16:rowId xmlns:a16="http://schemas.microsoft.com/office/drawing/2014/main" val="1288174209"/>
                  </a:ext>
                </a:extLst>
              </a:tr>
              <a:tr h="222023">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extLst>
                  <a:ext uri="{0D108BD9-81ED-4DB2-BD59-A6C34878D82A}">
                    <a16:rowId xmlns:a16="http://schemas.microsoft.com/office/drawing/2014/main" val="2778022980"/>
                  </a:ext>
                </a:extLst>
              </a:tr>
              <a:tr h="222023">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tc>
                  <a:txBody>
                    <a:bodyPr/>
                    <a:lstStyle/>
                    <a:p>
                      <a:pPr lvl="0">
                        <a:buNone/>
                      </a:pPr>
                      <a:endParaRPr lang="en-US" sz="1200">
                        <a:latin typeface="Century Gothic"/>
                      </a:endParaRPr>
                    </a:p>
                  </a:txBody>
                  <a:tcPr/>
                </a:tc>
                <a:extLst>
                  <a:ext uri="{0D108BD9-81ED-4DB2-BD59-A6C34878D82A}">
                    <a16:rowId xmlns:a16="http://schemas.microsoft.com/office/drawing/2014/main" val="1852746355"/>
                  </a:ext>
                </a:extLst>
              </a:tr>
            </a:tbl>
          </a:graphicData>
        </a:graphic>
      </p:graphicFrame>
    </p:spTree>
    <p:extLst>
      <p:ext uri="{BB962C8B-B14F-4D97-AF65-F5344CB8AC3E}">
        <p14:creationId xmlns:p14="http://schemas.microsoft.com/office/powerpoint/2010/main" val="2658088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1EE82FF1-B400-F028-D171-8CC73A754B68}"/>
              </a:ext>
            </a:extLst>
          </p:cNvPr>
          <p:cNvGraphicFramePr>
            <a:graphicFrameLocks noGrp="1"/>
          </p:cNvGraphicFramePr>
          <p:nvPr/>
        </p:nvGraphicFramePr>
        <p:xfrm>
          <a:off x="-3905812" y="3035332"/>
          <a:ext cx="2562225" cy="155448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734795486"/>
                    </a:ext>
                  </a:extLst>
                </a:gridCol>
              </a:tblGrid>
              <a:tr h="190500">
                <a:tc>
                  <a:txBody>
                    <a:bodyPr/>
                    <a:lstStyle/>
                    <a:p>
                      <a:pPr algn="ctr" rtl="0" fontAlgn="base"/>
                      <a:r>
                        <a:rPr lang="fr-CA" sz="1400" b="1" i="0">
                          <a:effectLst/>
                          <a:latin typeface="Calibri" panose="020F0502020204030204" pitchFamily="34" charset="0"/>
                        </a:rPr>
                        <a:t>ALENDRONATE</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RISEDRONATE</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9488760"/>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Preventing fractures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91556691"/>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Stomach pain, nausea, diarrhea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69467622"/>
                  </a:ext>
                </a:extLst>
              </a:tr>
            </a:tbl>
          </a:graphicData>
        </a:graphic>
      </p:graphicFrame>
      <p:sp>
        <p:nvSpPr>
          <p:cNvPr id="9" name="TextBox 23">
            <a:extLst>
              <a:ext uri="{FF2B5EF4-FFF2-40B4-BE49-F238E27FC236}">
                <a16:creationId xmlns:a16="http://schemas.microsoft.com/office/drawing/2014/main" id="{5607554B-8243-D35A-9276-5D1156097BA6}"/>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RISEDRONATE</a:t>
            </a:r>
            <a:endParaRPr lang="en-US"/>
          </a:p>
        </p:txBody>
      </p:sp>
      <p:sp>
        <p:nvSpPr>
          <p:cNvPr id="11" name="TextBox 2">
            <a:extLst>
              <a:ext uri="{FF2B5EF4-FFF2-40B4-BE49-F238E27FC236}">
                <a16:creationId xmlns:a16="http://schemas.microsoft.com/office/drawing/2014/main" id="{D9530AEC-44C3-6D3A-2115-4698078070C3}"/>
              </a:ext>
            </a:extLst>
          </p:cNvPr>
          <p:cNvSpPr txBox="1"/>
          <p:nvPr/>
        </p:nvSpPr>
        <p:spPr>
          <a:xfrm>
            <a:off x="667476" y="1251969"/>
            <a:ext cx="5607131" cy="742827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For: </a:t>
            </a:r>
            <a:r>
              <a:rPr lang="en-US" sz="2800" b="1">
                <a:latin typeface="Century Gothic"/>
                <a:cs typeface="Calibri"/>
              </a:rPr>
              <a:t> </a:t>
            </a:r>
            <a:r>
              <a:rPr lang="en-US" sz="2800" b="1" u="sng">
                <a:latin typeface="Century Gothic"/>
                <a:cs typeface="Calibri"/>
              </a:rPr>
              <a:t>Preventing Fractures</a:t>
            </a:r>
            <a:endParaRPr lang="en-US" sz="2800" u="sng">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a:latin typeface="Century Gothic"/>
                <a:cs typeface="Calibri"/>
              </a:rPr>
              <a:t>Possible </a:t>
            </a:r>
            <a:r>
              <a:rPr lang="en-US" sz="2800" b="1">
                <a:latin typeface="Century Gothic"/>
                <a:cs typeface="Calibri"/>
              </a:rPr>
              <a:t>side effects:</a:t>
            </a:r>
          </a:p>
          <a:p>
            <a:pPr marL="1371600" lvl="2" indent="-457200">
              <a:lnSpc>
                <a:spcPct val="150000"/>
              </a:lnSpc>
              <a:buFont typeface="Wingdings"/>
              <a:buChar char="§"/>
            </a:pPr>
            <a:r>
              <a:rPr lang="en-US" sz="2800" b="1">
                <a:latin typeface="Century Gothic"/>
                <a:cs typeface="Calibri"/>
              </a:rPr>
              <a:t>Stomach pain</a:t>
            </a:r>
            <a:endParaRPr lang="en-US"/>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Nausea</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Diarrhea</a:t>
            </a:r>
          </a:p>
        </p:txBody>
      </p:sp>
      <p:pic>
        <p:nvPicPr>
          <p:cNvPr id="13" name="Picture 12">
            <a:extLst>
              <a:ext uri="{FF2B5EF4-FFF2-40B4-BE49-F238E27FC236}">
                <a16:creationId xmlns:a16="http://schemas.microsoft.com/office/drawing/2014/main" id="{846207D9-E35D-7174-F70A-C8AD8A733645}"/>
              </a:ext>
            </a:extLst>
          </p:cNvPr>
          <p:cNvPicPr>
            <a:picLocks noChangeAspect="1"/>
          </p:cNvPicPr>
          <p:nvPr/>
        </p:nvPicPr>
        <p:blipFill>
          <a:blip r:embed="rId3"/>
          <a:stretch>
            <a:fillRect/>
          </a:stretch>
        </p:blipFill>
        <p:spPr>
          <a:xfrm>
            <a:off x="891409" y="13501"/>
            <a:ext cx="935143" cy="949126"/>
          </a:xfrm>
          <a:prstGeom prst="rect">
            <a:avLst/>
          </a:prstGeom>
        </p:spPr>
      </p:pic>
      <p:pic>
        <p:nvPicPr>
          <p:cNvPr id="21" name="Picture 20">
            <a:extLst>
              <a:ext uri="{FF2B5EF4-FFF2-40B4-BE49-F238E27FC236}">
                <a16:creationId xmlns:a16="http://schemas.microsoft.com/office/drawing/2014/main" id="{5002A4FA-AA94-0EFA-BBFC-D6DC13988185}"/>
              </a:ext>
            </a:extLst>
          </p:cNvPr>
          <p:cNvPicPr>
            <a:picLocks noChangeAspect="1"/>
          </p:cNvPicPr>
          <p:nvPr/>
        </p:nvPicPr>
        <p:blipFill>
          <a:blip r:embed="rId4"/>
          <a:stretch>
            <a:fillRect/>
          </a:stretch>
        </p:blipFill>
        <p:spPr>
          <a:xfrm>
            <a:off x="3359763" y="1433337"/>
            <a:ext cx="1143000" cy="1123950"/>
          </a:xfrm>
          <a:prstGeom prst="rect">
            <a:avLst/>
          </a:prstGeom>
        </p:spPr>
      </p:pic>
      <p:pic>
        <p:nvPicPr>
          <p:cNvPr id="7" name="Picture 6" descr="diarrhea Icon 2745794">
            <a:extLst>
              <a:ext uri="{FF2B5EF4-FFF2-40B4-BE49-F238E27FC236}">
                <a16:creationId xmlns:a16="http://schemas.microsoft.com/office/drawing/2014/main" id="{111CC6FB-5E46-B08A-EA38-F9A4C5DA24B3}"/>
              </a:ext>
            </a:extLst>
          </p:cNvPr>
          <p:cNvPicPr>
            <a:picLocks noChangeAspect="1"/>
          </p:cNvPicPr>
          <p:nvPr/>
        </p:nvPicPr>
        <p:blipFill>
          <a:blip r:embed="rId5"/>
          <a:stretch>
            <a:fillRect/>
          </a:stretch>
        </p:blipFill>
        <p:spPr>
          <a:xfrm>
            <a:off x="547478" y="6913006"/>
            <a:ext cx="1344035" cy="1358460"/>
          </a:xfrm>
          <a:prstGeom prst="rect">
            <a:avLst/>
          </a:prstGeom>
        </p:spPr>
      </p:pic>
      <p:pic>
        <p:nvPicPr>
          <p:cNvPr id="10" name="Picture 9">
            <a:extLst>
              <a:ext uri="{FF2B5EF4-FFF2-40B4-BE49-F238E27FC236}">
                <a16:creationId xmlns:a16="http://schemas.microsoft.com/office/drawing/2014/main" id="{E863ED65-A374-15D5-4711-A8047B3B4CAC}"/>
              </a:ext>
            </a:extLst>
          </p:cNvPr>
          <p:cNvPicPr>
            <a:picLocks noChangeAspect="1"/>
          </p:cNvPicPr>
          <p:nvPr/>
        </p:nvPicPr>
        <p:blipFill>
          <a:blip r:embed="rId6"/>
          <a:stretch>
            <a:fillRect/>
          </a:stretch>
        </p:blipFill>
        <p:spPr>
          <a:xfrm>
            <a:off x="664392" y="5920447"/>
            <a:ext cx="1106060" cy="984953"/>
          </a:xfrm>
          <a:prstGeom prst="rect">
            <a:avLst/>
          </a:prstGeom>
        </p:spPr>
      </p:pic>
      <p:pic>
        <p:nvPicPr>
          <p:cNvPr id="16" name="Picture 15">
            <a:extLst>
              <a:ext uri="{FF2B5EF4-FFF2-40B4-BE49-F238E27FC236}">
                <a16:creationId xmlns:a16="http://schemas.microsoft.com/office/drawing/2014/main" id="{906D86FA-327B-00FB-7D5F-99627ACA91B3}"/>
              </a:ext>
            </a:extLst>
          </p:cNvPr>
          <p:cNvPicPr>
            <a:picLocks noChangeAspect="1"/>
          </p:cNvPicPr>
          <p:nvPr/>
        </p:nvPicPr>
        <p:blipFill>
          <a:blip r:embed="rId7"/>
          <a:stretch>
            <a:fillRect/>
          </a:stretch>
        </p:blipFill>
        <p:spPr>
          <a:xfrm>
            <a:off x="734709" y="4636497"/>
            <a:ext cx="980634" cy="1011624"/>
          </a:xfrm>
          <a:prstGeom prst="rect">
            <a:avLst/>
          </a:prstGeom>
        </p:spPr>
      </p:pic>
    </p:spTree>
    <p:extLst>
      <p:ext uri="{BB962C8B-B14F-4D97-AF65-F5344CB8AC3E}">
        <p14:creationId xmlns:p14="http://schemas.microsoft.com/office/powerpoint/2010/main" val="1466881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1E0F5488-1CBD-9F14-5984-00E9660F1CCA}"/>
              </a:ext>
            </a:extLst>
          </p:cNvPr>
          <p:cNvGraphicFramePr>
            <a:graphicFrameLocks noGrp="1"/>
          </p:cNvGraphicFramePr>
          <p:nvPr>
            <p:extLst>
              <p:ext uri="{D42A27DB-BD31-4B8C-83A1-F6EECF244321}">
                <p14:modId xmlns:p14="http://schemas.microsoft.com/office/powerpoint/2010/main" val="200383184"/>
              </p:ext>
            </p:extLst>
          </p:nvPr>
        </p:nvGraphicFramePr>
        <p:xfrm>
          <a:off x="-3014405" y="4188878"/>
          <a:ext cx="2562225" cy="134112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172862305"/>
                    </a:ext>
                  </a:extLst>
                </a:gridCol>
              </a:tblGrid>
              <a:tr h="190500">
                <a:tc>
                  <a:txBody>
                    <a:bodyPr/>
                    <a:lstStyle/>
                    <a:p>
                      <a:pPr algn="ctr" rtl="0" fontAlgn="base"/>
                      <a:r>
                        <a:rPr lang="fr-CA" sz="1400" b="1" i="0">
                          <a:effectLst/>
                          <a:latin typeface="Calibri" panose="020F0502020204030204" pitchFamily="34" charset="0"/>
                        </a:rPr>
                        <a:t>COLCHICINE</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8583168"/>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Gout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3088755"/>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Nausea, diarrhea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77394618"/>
                  </a:ext>
                </a:extLst>
              </a:tr>
            </a:tbl>
          </a:graphicData>
        </a:graphic>
      </p:graphicFrame>
      <p:sp>
        <p:nvSpPr>
          <p:cNvPr id="11" name="TextBox 23">
            <a:extLst>
              <a:ext uri="{FF2B5EF4-FFF2-40B4-BE49-F238E27FC236}">
                <a16:creationId xmlns:a16="http://schemas.microsoft.com/office/drawing/2014/main" id="{64D755A1-BE93-36DD-585A-673F28C930F8}"/>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COLCHICINE</a:t>
            </a:r>
            <a:endParaRPr lang="en-US" sz="3600"/>
          </a:p>
        </p:txBody>
      </p:sp>
      <p:sp>
        <p:nvSpPr>
          <p:cNvPr id="13" name="TextBox 2">
            <a:extLst>
              <a:ext uri="{FF2B5EF4-FFF2-40B4-BE49-F238E27FC236}">
                <a16:creationId xmlns:a16="http://schemas.microsoft.com/office/drawing/2014/main" id="{AEFC1199-B396-BB9F-44F5-B4B0AC8C0BAA}"/>
              </a:ext>
            </a:extLst>
          </p:cNvPr>
          <p:cNvSpPr txBox="1"/>
          <p:nvPr/>
        </p:nvSpPr>
        <p:spPr>
          <a:xfrm>
            <a:off x="1052487" y="1389379"/>
            <a:ext cx="5222120" cy="61218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For: </a:t>
            </a:r>
            <a:r>
              <a:rPr lang="en-US" sz="2800" b="1">
                <a:latin typeface="Century Gothic"/>
                <a:cs typeface="Calibri"/>
              </a:rPr>
              <a:t> </a:t>
            </a:r>
            <a:r>
              <a:rPr lang="en-US" sz="2800" b="1" u="sng">
                <a:latin typeface="Century Gothic"/>
                <a:cs typeface="Calibri"/>
              </a:rPr>
              <a:t>Gout</a:t>
            </a:r>
            <a:endParaRPr lang="en-US" sz="2800" u="sng">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a:latin typeface="Century Gothic"/>
                <a:cs typeface="Calibri"/>
              </a:rPr>
              <a:t> Possible </a:t>
            </a:r>
            <a:r>
              <a:rPr lang="en-US" sz="2800" b="1">
                <a:latin typeface="Century Gothic"/>
                <a:cs typeface="Calibri"/>
              </a:rPr>
              <a:t>side effects:</a:t>
            </a:r>
          </a:p>
          <a:p>
            <a:pPr marL="1371600" lvl="2" indent="-457200">
              <a:lnSpc>
                <a:spcPct val="150000"/>
              </a:lnSpc>
              <a:buFont typeface="Wingdings"/>
              <a:buChar char="§"/>
            </a:pPr>
            <a:r>
              <a:rPr lang="en-US" sz="2800" b="1">
                <a:latin typeface="Century Gothic"/>
                <a:cs typeface="Calibri"/>
              </a:rPr>
              <a:t>Nausea</a:t>
            </a:r>
            <a:endParaRPr lang="en-US"/>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Diarrhea</a:t>
            </a:r>
          </a:p>
        </p:txBody>
      </p:sp>
      <p:pic>
        <p:nvPicPr>
          <p:cNvPr id="15" name="Picture 14">
            <a:extLst>
              <a:ext uri="{FF2B5EF4-FFF2-40B4-BE49-F238E27FC236}">
                <a16:creationId xmlns:a16="http://schemas.microsoft.com/office/drawing/2014/main" id="{8F313A21-C790-56B9-507C-290FFD705C9A}"/>
              </a:ext>
            </a:extLst>
          </p:cNvPr>
          <p:cNvPicPr>
            <a:picLocks noChangeAspect="1"/>
          </p:cNvPicPr>
          <p:nvPr/>
        </p:nvPicPr>
        <p:blipFill>
          <a:blip r:embed="rId3"/>
          <a:stretch>
            <a:fillRect/>
          </a:stretch>
        </p:blipFill>
        <p:spPr>
          <a:xfrm>
            <a:off x="891409" y="13501"/>
            <a:ext cx="935143" cy="949126"/>
          </a:xfrm>
          <a:prstGeom prst="rect">
            <a:avLst/>
          </a:prstGeom>
        </p:spPr>
      </p:pic>
      <p:pic>
        <p:nvPicPr>
          <p:cNvPr id="7" name="Picture 6" descr="diarrhea Icon 2745794">
            <a:extLst>
              <a:ext uri="{FF2B5EF4-FFF2-40B4-BE49-F238E27FC236}">
                <a16:creationId xmlns:a16="http://schemas.microsoft.com/office/drawing/2014/main" id="{FC1729ED-2CFB-3787-A321-D1C8D066017B}"/>
              </a:ext>
            </a:extLst>
          </p:cNvPr>
          <p:cNvPicPr>
            <a:picLocks noChangeAspect="1"/>
          </p:cNvPicPr>
          <p:nvPr/>
        </p:nvPicPr>
        <p:blipFill>
          <a:blip r:embed="rId4"/>
          <a:stretch>
            <a:fillRect/>
          </a:stretch>
        </p:blipFill>
        <p:spPr>
          <a:xfrm>
            <a:off x="929573" y="5817843"/>
            <a:ext cx="1344035" cy="1358460"/>
          </a:xfrm>
          <a:prstGeom prst="rect">
            <a:avLst/>
          </a:prstGeom>
        </p:spPr>
      </p:pic>
      <p:pic>
        <p:nvPicPr>
          <p:cNvPr id="12" name="Picture 11">
            <a:extLst>
              <a:ext uri="{FF2B5EF4-FFF2-40B4-BE49-F238E27FC236}">
                <a16:creationId xmlns:a16="http://schemas.microsoft.com/office/drawing/2014/main" id="{A122498B-3028-15BB-A96F-F635E4EA2FC0}"/>
              </a:ext>
            </a:extLst>
          </p:cNvPr>
          <p:cNvPicPr>
            <a:picLocks noChangeAspect="1"/>
          </p:cNvPicPr>
          <p:nvPr/>
        </p:nvPicPr>
        <p:blipFill>
          <a:blip r:embed="rId5"/>
          <a:stretch>
            <a:fillRect/>
          </a:stretch>
        </p:blipFill>
        <p:spPr>
          <a:xfrm>
            <a:off x="1046486" y="4825284"/>
            <a:ext cx="1106060" cy="984953"/>
          </a:xfrm>
          <a:prstGeom prst="rect">
            <a:avLst/>
          </a:prstGeom>
        </p:spPr>
      </p:pic>
      <p:pic>
        <p:nvPicPr>
          <p:cNvPr id="18" name="Picture 17">
            <a:extLst>
              <a:ext uri="{FF2B5EF4-FFF2-40B4-BE49-F238E27FC236}">
                <a16:creationId xmlns:a16="http://schemas.microsoft.com/office/drawing/2014/main" id="{1CE1D960-0F35-1570-096C-ECB0039E988C}"/>
              </a:ext>
            </a:extLst>
          </p:cNvPr>
          <p:cNvPicPr>
            <a:picLocks noChangeAspect="1"/>
          </p:cNvPicPr>
          <p:nvPr/>
        </p:nvPicPr>
        <p:blipFill>
          <a:blip r:embed="rId6"/>
          <a:stretch>
            <a:fillRect/>
          </a:stretch>
        </p:blipFill>
        <p:spPr>
          <a:xfrm>
            <a:off x="2308776" y="1618937"/>
            <a:ext cx="893143" cy="924085"/>
          </a:xfrm>
          <a:prstGeom prst="rect">
            <a:avLst/>
          </a:prstGeom>
        </p:spPr>
      </p:pic>
    </p:spTree>
    <p:extLst>
      <p:ext uri="{BB962C8B-B14F-4D97-AF65-F5344CB8AC3E}">
        <p14:creationId xmlns:p14="http://schemas.microsoft.com/office/powerpoint/2010/main" val="3952485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9" name="Table 8">
            <a:extLst>
              <a:ext uri="{FF2B5EF4-FFF2-40B4-BE49-F238E27FC236}">
                <a16:creationId xmlns:a16="http://schemas.microsoft.com/office/drawing/2014/main" id="{27265C68-F64D-A80C-68F5-6524245F7F28}"/>
              </a:ext>
            </a:extLst>
          </p:cNvPr>
          <p:cNvGraphicFramePr>
            <a:graphicFrameLocks noGrp="1"/>
          </p:cNvGraphicFramePr>
          <p:nvPr>
            <p:extLst>
              <p:ext uri="{D42A27DB-BD31-4B8C-83A1-F6EECF244321}">
                <p14:modId xmlns:p14="http://schemas.microsoft.com/office/powerpoint/2010/main" val="2142954120"/>
              </p:ext>
            </p:extLst>
          </p:nvPr>
        </p:nvGraphicFramePr>
        <p:xfrm>
          <a:off x="-3339839" y="3091920"/>
          <a:ext cx="2562225" cy="155448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321975003"/>
                    </a:ext>
                  </a:extLst>
                </a:gridCol>
              </a:tblGrid>
              <a:tr h="190500">
                <a:tc>
                  <a:txBody>
                    <a:bodyPr/>
                    <a:lstStyle/>
                    <a:p>
                      <a:pPr algn="ctr" rtl="0" fontAlgn="base"/>
                      <a:r>
                        <a:rPr lang="fr-CA" sz="1400" b="1">
                          <a:effectLst/>
                          <a:latin typeface="Calibri" panose="020F0502020204030204" pitchFamily="34" charset="0"/>
                        </a:rPr>
                        <a:t>LEVETIRACETAM (KEPPRA)</a:t>
                      </a:r>
                      <a:r>
                        <a:rPr lang="fr-CA" sz="1400">
                          <a:effectLst/>
                          <a:latin typeface="Calibri" panose="020F0502020204030204" pitchFamily="34" charset="0"/>
                        </a:rPr>
                        <a:t> </a:t>
                      </a:r>
                      <a:endParaRPr lang="fr-CA">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69808238"/>
                  </a:ext>
                </a:extLst>
              </a:tr>
              <a:tr h="190500">
                <a:tc>
                  <a:txBody>
                    <a:bodyPr/>
                    <a:lstStyle/>
                    <a:p>
                      <a:pPr algn="ctr" rtl="0" fontAlgn="base"/>
                      <a:r>
                        <a:rPr lang="en-US" sz="1400" u="sng">
                          <a:effectLst/>
                          <a:latin typeface="Calibri" panose="020F0502020204030204" pitchFamily="34" charset="0"/>
                        </a:rPr>
                        <a:t>What is it for?</a:t>
                      </a:r>
                      <a:r>
                        <a:rPr lang="en-US" sz="1400">
                          <a:effectLst/>
                          <a:latin typeface="Calibri" panose="020F0502020204030204" pitchFamily="34" charset="0"/>
                        </a:rPr>
                        <a:t> </a:t>
                      </a:r>
                      <a:endParaRPr lang="en-US">
                        <a:effectLst/>
                      </a:endParaRPr>
                    </a:p>
                    <a:p>
                      <a:pPr algn="ctr" rtl="0" fontAlgn="base"/>
                      <a:r>
                        <a:rPr lang="en-US" sz="1400">
                          <a:effectLst/>
                          <a:latin typeface="Calibri" panose="020F0502020204030204" pitchFamily="34" charset="0"/>
                        </a:rPr>
                        <a:t>Prevention of seizures </a:t>
                      </a:r>
                      <a:endParaRPr lang="en-US">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68398195"/>
                  </a:ext>
                </a:extLst>
              </a:tr>
              <a:tr h="190500">
                <a:tc>
                  <a:txBody>
                    <a:bodyPr/>
                    <a:lstStyle/>
                    <a:p>
                      <a:pPr algn="ctr" rtl="0" fontAlgn="base"/>
                      <a:r>
                        <a:rPr lang="en-US" sz="1400" u="sng">
                          <a:effectLst/>
                          <a:latin typeface="Calibri" panose="020F0502020204030204" pitchFamily="34" charset="0"/>
                        </a:rPr>
                        <a:t>Possible side effect?</a:t>
                      </a:r>
                      <a:r>
                        <a:rPr lang="en-US" sz="1400">
                          <a:effectLst/>
                          <a:latin typeface="Calibri" panose="020F0502020204030204" pitchFamily="34" charset="0"/>
                        </a:rPr>
                        <a:t> </a:t>
                      </a:r>
                      <a:endParaRPr lang="en-US">
                        <a:effectLst/>
                      </a:endParaRPr>
                    </a:p>
                    <a:p>
                      <a:pPr algn="ctr" rtl="0" fontAlgn="base"/>
                      <a:r>
                        <a:rPr lang="en-US" sz="1400">
                          <a:effectLst/>
                          <a:latin typeface="Calibri" panose="020F0502020204030204" pitchFamily="34" charset="0"/>
                        </a:rPr>
                        <a:t>Fatigue, headache, mood changes, dizziness </a:t>
                      </a:r>
                      <a:endParaRPr lang="en-US">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9005138"/>
                  </a:ext>
                </a:extLst>
              </a:tr>
            </a:tbl>
          </a:graphicData>
        </a:graphic>
      </p:graphicFrame>
      <p:sp>
        <p:nvSpPr>
          <p:cNvPr id="7" name="TextBox 23">
            <a:extLst>
              <a:ext uri="{FF2B5EF4-FFF2-40B4-BE49-F238E27FC236}">
                <a16:creationId xmlns:a16="http://schemas.microsoft.com/office/drawing/2014/main" id="{B46AF831-F0F8-485C-422E-79342A6D725A}"/>
              </a:ext>
            </a:extLst>
          </p:cNvPr>
          <p:cNvSpPr txBox="1"/>
          <p:nvPr/>
        </p:nvSpPr>
        <p:spPr>
          <a:xfrm>
            <a:off x="1724925" y="238807"/>
            <a:ext cx="3864052"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LEVETIRACETAM (KEPPRA)</a:t>
            </a:r>
            <a:endParaRPr lang="en-US" sz="3600"/>
          </a:p>
        </p:txBody>
      </p:sp>
      <p:sp>
        <p:nvSpPr>
          <p:cNvPr id="11" name="TextBox 2">
            <a:extLst>
              <a:ext uri="{FF2B5EF4-FFF2-40B4-BE49-F238E27FC236}">
                <a16:creationId xmlns:a16="http://schemas.microsoft.com/office/drawing/2014/main" id="{AC71B901-2209-E3D8-FD1D-51871461983C}"/>
              </a:ext>
            </a:extLst>
          </p:cNvPr>
          <p:cNvSpPr txBox="1"/>
          <p:nvPr/>
        </p:nvSpPr>
        <p:spPr>
          <a:xfrm>
            <a:off x="626226" y="1443589"/>
            <a:ext cx="5937139" cy="806283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For: </a:t>
            </a:r>
            <a:r>
              <a:rPr lang="en-US" sz="2800" b="1">
                <a:latin typeface="Century Gothic"/>
                <a:cs typeface="Calibri"/>
              </a:rPr>
              <a:t> </a:t>
            </a:r>
            <a:r>
              <a:rPr lang="en-US" sz="2800" b="1" u="sng">
                <a:latin typeface="Century Gothic"/>
                <a:cs typeface="Calibri"/>
              </a:rPr>
              <a:t>Prevention of Seizures</a:t>
            </a:r>
            <a:endParaRPr lang="en-US" sz="2800" u="sng">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a:latin typeface="Century Gothic"/>
                <a:cs typeface="Calibri"/>
              </a:rPr>
              <a:t>Possible </a:t>
            </a:r>
            <a:r>
              <a:rPr lang="en-US" sz="2800" b="1">
                <a:latin typeface="Century Gothic"/>
                <a:cs typeface="Calibri"/>
              </a:rPr>
              <a:t>side effects:</a:t>
            </a:r>
          </a:p>
          <a:p>
            <a:pPr marL="1371600" lvl="2" indent="-457200">
              <a:lnSpc>
                <a:spcPct val="150000"/>
              </a:lnSpc>
              <a:buFont typeface="Wingdings"/>
              <a:buChar char="§"/>
            </a:pPr>
            <a:r>
              <a:rPr lang="en-US" sz="2800" b="1">
                <a:latin typeface="Century Gothic"/>
                <a:cs typeface="Calibri"/>
              </a:rPr>
              <a:t>Fatigue</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Headache</a:t>
            </a:r>
            <a:endParaRPr lang="en-US"/>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Mood changes</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Dizziness</a:t>
            </a:r>
          </a:p>
        </p:txBody>
      </p:sp>
      <p:pic>
        <p:nvPicPr>
          <p:cNvPr id="13" name="Picture 12">
            <a:extLst>
              <a:ext uri="{FF2B5EF4-FFF2-40B4-BE49-F238E27FC236}">
                <a16:creationId xmlns:a16="http://schemas.microsoft.com/office/drawing/2014/main" id="{478D4BAA-4B61-7E47-5138-60C5FC8BC86F}"/>
              </a:ext>
            </a:extLst>
          </p:cNvPr>
          <p:cNvPicPr>
            <a:picLocks noChangeAspect="1"/>
          </p:cNvPicPr>
          <p:nvPr/>
        </p:nvPicPr>
        <p:blipFill>
          <a:blip r:embed="rId3"/>
          <a:stretch>
            <a:fillRect/>
          </a:stretch>
        </p:blipFill>
        <p:spPr>
          <a:xfrm>
            <a:off x="891409" y="13501"/>
            <a:ext cx="935143" cy="949126"/>
          </a:xfrm>
          <a:prstGeom prst="rect">
            <a:avLst/>
          </a:prstGeom>
        </p:spPr>
      </p:pic>
      <p:pic>
        <p:nvPicPr>
          <p:cNvPr id="12" name="Picture 11">
            <a:extLst>
              <a:ext uri="{FF2B5EF4-FFF2-40B4-BE49-F238E27FC236}">
                <a16:creationId xmlns:a16="http://schemas.microsoft.com/office/drawing/2014/main" id="{7254915A-57DB-1092-611B-AE0A42EE5921}"/>
              </a:ext>
            </a:extLst>
          </p:cNvPr>
          <p:cNvPicPr>
            <a:picLocks noChangeAspect="1"/>
          </p:cNvPicPr>
          <p:nvPr/>
        </p:nvPicPr>
        <p:blipFill>
          <a:blip r:embed="rId4"/>
          <a:stretch>
            <a:fillRect/>
          </a:stretch>
        </p:blipFill>
        <p:spPr>
          <a:xfrm>
            <a:off x="4255069" y="1763083"/>
            <a:ext cx="1095375" cy="1123950"/>
          </a:xfrm>
          <a:prstGeom prst="rect">
            <a:avLst/>
          </a:prstGeom>
        </p:spPr>
      </p:pic>
      <p:pic>
        <p:nvPicPr>
          <p:cNvPr id="23" name="Picture 22">
            <a:extLst>
              <a:ext uri="{FF2B5EF4-FFF2-40B4-BE49-F238E27FC236}">
                <a16:creationId xmlns:a16="http://schemas.microsoft.com/office/drawing/2014/main" id="{6EEEDCFA-49A0-03D7-ABDC-2195F7DCA905}"/>
              </a:ext>
            </a:extLst>
          </p:cNvPr>
          <p:cNvPicPr>
            <a:picLocks noChangeAspect="1"/>
          </p:cNvPicPr>
          <p:nvPr/>
        </p:nvPicPr>
        <p:blipFill>
          <a:blip r:embed="rId5"/>
          <a:stretch>
            <a:fillRect/>
          </a:stretch>
        </p:blipFill>
        <p:spPr>
          <a:xfrm>
            <a:off x="690392" y="7375022"/>
            <a:ext cx="1002283" cy="880364"/>
          </a:xfrm>
          <a:prstGeom prst="rect">
            <a:avLst/>
          </a:prstGeom>
        </p:spPr>
      </p:pic>
      <p:pic>
        <p:nvPicPr>
          <p:cNvPr id="37" name="Picture 36">
            <a:extLst>
              <a:ext uri="{FF2B5EF4-FFF2-40B4-BE49-F238E27FC236}">
                <a16:creationId xmlns:a16="http://schemas.microsoft.com/office/drawing/2014/main" id="{E1A94203-9049-F7C2-5D51-66B3AFEC39CB}"/>
              </a:ext>
            </a:extLst>
          </p:cNvPr>
          <p:cNvPicPr>
            <a:picLocks noChangeAspect="1"/>
          </p:cNvPicPr>
          <p:nvPr/>
        </p:nvPicPr>
        <p:blipFill>
          <a:blip r:embed="rId6"/>
          <a:stretch>
            <a:fillRect/>
          </a:stretch>
        </p:blipFill>
        <p:spPr>
          <a:xfrm>
            <a:off x="766426" y="8681458"/>
            <a:ext cx="872614" cy="842284"/>
          </a:xfrm>
          <a:prstGeom prst="rect">
            <a:avLst/>
          </a:prstGeom>
        </p:spPr>
      </p:pic>
      <p:pic>
        <p:nvPicPr>
          <p:cNvPr id="2" name="Picture 1">
            <a:extLst>
              <a:ext uri="{FF2B5EF4-FFF2-40B4-BE49-F238E27FC236}">
                <a16:creationId xmlns:a16="http://schemas.microsoft.com/office/drawing/2014/main" id="{38245A6C-E2C8-0EE1-1B2D-D6A22907809F}"/>
              </a:ext>
            </a:extLst>
          </p:cNvPr>
          <p:cNvPicPr>
            <a:picLocks noChangeAspect="1"/>
          </p:cNvPicPr>
          <p:nvPr/>
        </p:nvPicPr>
        <p:blipFill>
          <a:blip r:embed="rId7"/>
          <a:stretch>
            <a:fillRect/>
          </a:stretch>
        </p:blipFill>
        <p:spPr>
          <a:xfrm flipH="1">
            <a:off x="631286" y="5978924"/>
            <a:ext cx="1129563" cy="1121904"/>
          </a:xfrm>
          <a:prstGeom prst="rect">
            <a:avLst/>
          </a:prstGeom>
        </p:spPr>
      </p:pic>
      <p:pic>
        <p:nvPicPr>
          <p:cNvPr id="10" name="Picture 9" descr="exhausted Icon 2758313">
            <a:extLst>
              <a:ext uri="{FF2B5EF4-FFF2-40B4-BE49-F238E27FC236}">
                <a16:creationId xmlns:a16="http://schemas.microsoft.com/office/drawing/2014/main" id="{97EF4708-9104-3796-9E1D-2D4F7B503AAE}"/>
              </a:ext>
            </a:extLst>
          </p:cNvPr>
          <p:cNvPicPr>
            <a:picLocks noChangeAspect="1"/>
          </p:cNvPicPr>
          <p:nvPr/>
        </p:nvPicPr>
        <p:blipFill>
          <a:blip r:embed="rId8"/>
          <a:stretch>
            <a:fillRect/>
          </a:stretch>
        </p:blipFill>
        <p:spPr>
          <a:xfrm>
            <a:off x="690204" y="4664201"/>
            <a:ext cx="1148603" cy="1134036"/>
          </a:xfrm>
          <a:prstGeom prst="rect">
            <a:avLst/>
          </a:prstGeom>
        </p:spPr>
      </p:pic>
    </p:spTree>
    <p:extLst>
      <p:ext uri="{BB962C8B-B14F-4D97-AF65-F5344CB8AC3E}">
        <p14:creationId xmlns:p14="http://schemas.microsoft.com/office/powerpoint/2010/main" val="2966909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11D0A6F2-375F-FAA8-463A-0647474300A6}"/>
              </a:ext>
            </a:extLst>
          </p:cNvPr>
          <p:cNvGraphicFramePr>
            <a:graphicFrameLocks noGrp="1"/>
          </p:cNvGraphicFramePr>
          <p:nvPr>
            <p:extLst>
              <p:ext uri="{D42A27DB-BD31-4B8C-83A1-F6EECF244321}">
                <p14:modId xmlns:p14="http://schemas.microsoft.com/office/powerpoint/2010/main" val="1197654242"/>
              </p:ext>
            </p:extLst>
          </p:nvPr>
        </p:nvGraphicFramePr>
        <p:xfrm>
          <a:off x="-2674821" y="3473884"/>
          <a:ext cx="2562225" cy="155448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4044497252"/>
                    </a:ext>
                  </a:extLst>
                </a:gridCol>
              </a:tblGrid>
              <a:tr h="190500">
                <a:tc>
                  <a:txBody>
                    <a:bodyPr/>
                    <a:lstStyle/>
                    <a:p>
                      <a:pPr algn="ctr" rtl="0" fontAlgn="base"/>
                      <a:r>
                        <a:rPr lang="fr-CA" sz="1400" b="1" dirty="0">
                          <a:effectLst/>
                          <a:latin typeface="Calibri"/>
                        </a:rPr>
                        <a:t>MIRTAZAPINE</a:t>
                      </a:r>
                      <a:r>
                        <a:rPr lang="fr-CA" sz="1400" dirty="0">
                          <a:effectLst/>
                          <a:latin typeface="Calibri"/>
                        </a:rPr>
                        <a:t> </a:t>
                      </a:r>
                      <a:endParaRPr lang="fr-CA" dirty="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9804333"/>
                  </a:ext>
                </a:extLst>
              </a:tr>
              <a:tr h="190500">
                <a:tc>
                  <a:txBody>
                    <a:bodyPr/>
                    <a:lstStyle/>
                    <a:p>
                      <a:pPr algn="ctr" rtl="0" fontAlgn="base"/>
                      <a:r>
                        <a:rPr lang="en-US" sz="1400" u="sng" dirty="0">
                          <a:effectLst/>
                          <a:latin typeface="Calibri"/>
                        </a:rPr>
                        <a:t>What is it for?</a:t>
                      </a:r>
                      <a:r>
                        <a:rPr lang="en-US" sz="1400" dirty="0">
                          <a:effectLst/>
                          <a:latin typeface="Calibri"/>
                        </a:rPr>
                        <a:t> </a:t>
                      </a:r>
                      <a:endParaRPr lang="en-US" dirty="0">
                        <a:effectLst/>
                        <a:latin typeface="Calibri"/>
                      </a:endParaRPr>
                    </a:p>
                    <a:p>
                      <a:pPr algn="ctr" rtl="0" fontAlgn="base"/>
                      <a:r>
                        <a:rPr lang="en-US" sz="1400" dirty="0">
                          <a:effectLst/>
                          <a:latin typeface="Calibri"/>
                        </a:rPr>
                        <a:t>Mood: depressed, anxious </a:t>
                      </a:r>
                      <a:endParaRPr lang="en-US" dirty="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92899046"/>
                  </a:ext>
                </a:extLst>
              </a:tr>
              <a:tr h="190500">
                <a:tc>
                  <a:txBody>
                    <a:bodyPr/>
                    <a:lstStyle/>
                    <a:p>
                      <a:pPr algn="ctr" rtl="0" fontAlgn="base"/>
                      <a:r>
                        <a:rPr lang="en-US" sz="1400" u="sng" dirty="0">
                          <a:effectLst/>
                          <a:latin typeface="Calibri"/>
                        </a:rPr>
                        <a:t>Possible side effect?</a:t>
                      </a:r>
                      <a:r>
                        <a:rPr lang="en-US" sz="1400" dirty="0">
                          <a:effectLst/>
                          <a:latin typeface="Calibri"/>
                        </a:rPr>
                        <a:t> </a:t>
                      </a:r>
                      <a:endParaRPr lang="en-US" dirty="0">
                        <a:effectLst/>
                        <a:latin typeface="Calibri"/>
                      </a:endParaRPr>
                    </a:p>
                    <a:p>
                      <a:pPr algn="ctr" rtl="0" fontAlgn="base"/>
                      <a:r>
                        <a:rPr lang="en-US" sz="1400" dirty="0">
                          <a:effectLst/>
                          <a:latin typeface="Calibri"/>
                        </a:rPr>
                        <a:t>Fatigue, weight gain, sexual dysfunction </a:t>
                      </a:r>
                      <a:endParaRPr lang="en-US" dirty="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7279433"/>
                  </a:ext>
                </a:extLst>
              </a:tr>
            </a:tbl>
          </a:graphicData>
        </a:graphic>
      </p:graphicFrame>
      <p:sp>
        <p:nvSpPr>
          <p:cNvPr id="10" name="TextBox 23">
            <a:extLst>
              <a:ext uri="{FF2B5EF4-FFF2-40B4-BE49-F238E27FC236}">
                <a16:creationId xmlns:a16="http://schemas.microsoft.com/office/drawing/2014/main" id="{0E71E64A-83E6-10ED-1E52-22B87BC19857}"/>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MIRTAZAPINE</a:t>
            </a:r>
            <a:endParaRPr lang="en-US" sz="3600"/>
          </a:p>
        </p:txBody>
      </p:sp>
      <p:sp>
        <p:nvSpPr>
          <p:cNvPr id="12" name="TextBox 2">
            <a:extLst>
              <a:ext uri="{FF2B5EF4-FFF2-40B4-BE49-F238E27FC236}">
                <a16:creationId xmlns:a16="http://schemas.microsoft.com/office/drawing/2014/main" id="{1998721D-5A0D-4EBF-CDFA-8323641897AD}"/>
              </a:ext>
            </a:extLst>
          </p:cNvPr>
          <p:cNvSpPr txBox="1"/>
          <p:nvPr/>
        </p:nvSpPr>
        <p:spPr>
          <a:xfrm>
            <a:off x="598725" y="1265710"/>
            <a:ext cx="6033392" cy="664650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For: </a:t>
            </a:r>
            <a:r>
              <a:rPr lang="en-US" sz="2800" b="1">
                <a:latin typeface="Century Gothic"/>
                <a:cs typeface="Calibri"/>
              </a:rPr>
              <a:t> </a:t>
            </a:r>
            <a:r>
              <a:rPr lang="en-US" sz="2800" b="1" u="sng">
                <a:latin typeface="Century Gothic"/>
                <a:cs typeface="Calibri"/>
              </a:rPr>
              <a:t>Mood</a:t>
            </a:r>
            <a:r>
              <a:rPr lang="en-US" sz="2800" b="1">
                <a:latin typeface="Century Gothic"/>
                <a:cs typeface="Calibri"/>
              </a:rPr>
              <a:t>, </a:t>
            </a:r>
            <a:r>
              <a:rPr lang="en-US" sz="2800" b="1" u="sng">
                <a:latin typeface="Century Gothic"/>
                <a:cs typeface="Calibri"/>
              </a:rPr>
              <a:t>Depression</a:t>
            </a:r>
            <a:r>
              <a:rPr lang="en-US" sz="2800" b="1">
                <a:latin typeface="Century Gothic"/>
                <a:cs typeface="Calibri"/>
              </a:rPr>
              <a:t>, </a:t>
            </a:r>
            <a:r>
              <a:rPr lang="en-US" sz="2800" b="1" u="sng">
                <a:latin typeface="Century Gothic"/>
                <a:cs typeface="Calibri"/>
              </a:rPr>
              <a:t>Anxiety</a:t>
            </a:r>
            <a:endParaRPr lang="en-US" u="sng"/>
          </a:p>
          <a:p>
            <a:pPr>
              <a:lnSpc>
                <a:spcPct val="200000"/>
              </a:lnSpc>
            </a:pPr>
            <a:endParaRPr lang="en-US" sz="2800" b="1">
              <a:latin typeface="Century Gothic"/>
              <a:cs typeface="Calibri"/>
            </a:endParaRPr>
          </a:p>
          <a:p>
            <a:pPr>
              <a:lnSpc>
                <a:spcPct val="200000"/>
              </a:lnSpc>
            </a:pPr>
            <a:r>
              <a:rPr lang="en-US" sz="2800">
                <a:latin typeface="Century Gothic"/>
                <a:cs typeface="Calibri"/>
              </a:rPr>
              <a:t> Possible </a:t>
            </a:r>
            <a:r>
              <a:rPr lang="en-US" sz="2800" b="1">
                <a:latin typeface="Century Gothic"/>
                <a:cs typeface="Calibri"/>
              </a:rPr>
              <a:t>side effects:</a:t>
            </a:r>
          </a:p>
          <a:p>
            <a:pPr marL="1371600" lvl="2" indent="-457200">
              <a:lnSpc>
                <a:spcPct val="150000"/>
              </a:lnSpc>
              <a:buFont typeface="Wingdings"/>
              <a:buChar char="§"/>
            </a:pPr>
            <a:r>
              <a:rPr lang="en-US" sz="2800" b="1">
                <a:latin typeface="Century Gothic"/>
                <a:cs typeface="Calibri"/>
              </a:rPr>
              <a:t>Fatigue</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Weight gain</a:t>
            </a:r>
            <a:endParaRPr lang="en-US">
              <a:latin typeface="Aptos" panose="020B0004020202020204"/>
              <a:cs typeface="Calibri"/>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Sexual dysfunction</a:t>
            </a:r>
          </a:p>
        </p:txBody>
      </p:sp>
      <p:pic>
        <p:nvPicPr>
          <p:cNvPr id="14" name="Picture 13">
            <a:extLst>
              <a:ext uri="{FF2B5EF4-FFF2-40B4-BE49-F238E27FC236}">
                <a16:creationId xmlns:a16="http://schemas.microsoft.com/office/drawing/2014/main" id="{99A62CA0-CB2F-6D3C-1E43-864EBF585A28}"/>
              </a:ext>
            </a:extLst>
          </p:cNvPr>
          <p:cNvPicPr>
            <a:picLocks noChangeAspect="1"/>
          </p:cNvPicPr>
          <p:nvPr/>
        </p:nvPicPr>
        <p:blipFill>
          <a:blip r:embed="rId3"/>
          <a:stretch>
            <a:fillRect/>
          </a:stretch>
        </p:blipFill>
        <p:spPr>
          <a:xfrm>
            <a:off x="891409" y="13501"/>
            <a:ext cx="935143" cy="949126"/>
          </a:xfrm>
          <a:prstGeom prst="rect">
            <a:avLst/>
          </a:prstGeom>
        </p:spPr>
      </p:pic>
      <p:pic>
        <p:nvPicPr>
          <p:cNvPr id="37" name="Picture 36">
            <a:extLst>
              <a:ext uri="{FF2B5EF4-FFF2-40B4-BE49-F238E27FC236}">
                <a16:creationId xmlns:a16="http://schemas.microsoft.com/office/drawing/2014/main" id="{48942492-6AB3-6B5E-08A1-7B70685ABC01}"/>
              </a:ext>
            </a:extLst>
          </p:cNvPr>
          <p:cNvPicPr>
            <a:picLocks noChangeAspect="1"/>
          </p:cNvPicPr>
          <p:nvPr/>
        </p:nvPicPr>
        <p:blipFill>
          <a:blip r:embed="rId4"/>
          <a:stretch>
            <a:fillRect/>
          </a:stretch>
        </p:blipFill>
        <p:spPr>
          <a:xfrm>
            <a:off x="1748011" y="1266377"/>
            <a:ext cx="1123950" cy="1047750"/>
          </a:xfrm>
          <a:prstGeom prst="rect">
            <a:avLst/>
          </a:prstGeom>
        </p:spPr>
      </p:pic>
      <p:pic>
        <p:nvPicPr>
          <p:cNvPr id="2" name="Picture 1" descr="exhausted Icon 2758313">
            <a:extLst>
              <a:ext uri="{FF2B5EF4-FFF2-40B4-BE49-F238E27FC236}">
                <a16:creationId xmlns:a16="http://schemas.microsoft.com/office/drawing/2014/main" id="{C862A8A8-EBF6-759B-3D68-DE280F00005D}"/>
              </a:ext>
            </a:extLst>
          </p:cNvPr>
          <p:cNvPicPr>
            <a:picLocks noChangeAspect="1"/>
          </p:cNvPicPr>
          <p:nvPr/>
        </p:nvPicPr>
        <p:blipFill>
          <a:blip r:embed="rId5"/>
          <a:stretch>
            <a:fillRect/>
          </a:stretch>
        </p:blipFill>
        <p:spPr>
          <a:xfrm>
            <a:off x="601869" y="4586537"/>
            <a:ext cx="1163812" cy="1194904"/>
          </a:xfrm>
          <a:prstGeom prst="rect">
            <a:avLst/>
          </a:prstGeom>
        </p:spPr>
      </p:pic>
      <p:pic>
        <p:nvPicPr>
          <p:cNvPr id="9" name="Picture 8">
            <a:extLst>
              <a:ext uri="{FF2B5EF4-FFF2-40B4-BE49-F238E27FC236}">
                <a16:creationId xmlns:a16="http://schemas.microsoft.com/office/drawing/2014/main" id="{C3FA23FE-A08F-F51E-55B5-534063F2CCD8}"/>
              </a:ext>
            </a:extLst>
          </p:cNvPr>
          <p:cNvPicPr>
            <a:picLocks noChangeAspect="1"/>
          </p:cNvPicPr>
          <p:nvPr/>
        </p:nvPicPr>
        <p:blipFill>
          <a:blip r:embed="rId6"/>
          <a:stretch>
            <a:fillRect/>
          </a:stretch>
        </p:blipFill>
        <p:spPr>
          <a:xfrm>
            <a:off x="699183" y="5995056"/>
            <a:ext cx="969185" cy="878434"/>
          </a:xfrm>
          <a:prstGeom prst="rect">
            <a:avLst/>
          </a:prstGeom>
        </p:spPr>
      </p:pic>
      <p:pic>
        <p:nvPicPr>
          <p:cNvPr id="16" name="Picture 15">
            <a:extLst>
              <a:ext uri="{FF2B5EF4-FFF2-40B4-BE49-F238E27FC236}">
                <a16:creationId xmlns:a16="http://schemas.microsoft.com/office/drawing/2014/main" id="{4102BEAE-4357-70BD-322F-DC6DD95AC240}"/>
              </a:ext>
            </a:extLst>
          </p:cNvPr>
          <p:cNvPicPr>
            <a:picLocks noChangeAspect="1"/>
          </p:cNvPicPr>
          <p:nvPr/>
        </p:nvPicPr>
        <p:blipFill>
          <a:blip r:embed="rId7"/>
          <a:stretch>
            <a:fillRect/>
          </a:stretch>
        </p:blipFill>
        <p:spPr>
          <a:xfrm>
            <a:off x="803905" y="7238911"/>
            <a:ext cx="666306" cy="680336"/>
          </a:xfrm>
          <a:prstGeom prst="rect">
            <a:avLst/>
          </a:prstGeom>
        </p:spPr>
      </p:pic>
      <p:pic>
        <p:nvPicPr>
          <p:cNvPr id="20" name="Picture 19">
            <a:extLst>
              <a:ext uri="{FF2B5EF4-FFF2-40B4-BE49-F238E27FC236}">
                <a16:creationId xmlns:a16="http://schemas.microsoft.com/office/drawing/2014/main" id="{284E8874-E80E-956A-44E1-6C1DFDBE0DD4}"/>
              </a:ext>
            </a:extLst>
          </p:cNvPr>
          <p:cNvPicPr>
            <a:picLocks noChangeAspect="1"/>
          </p:cNvPicPr>
          <p:nvPr/>
        </p:nvPicPr>
        <p:blipFill>
          <a:blip r:embed="rId8"/>
          <a:stretch>
            <a:fillRect/>
          </a:stretch>
        </p:blipFill>
        <p:spPr>
          <a:xfrm>
            <a:off x="3497514" y="1764745"/>
            <a:ext cx="862726" cy="711048"/>
          </a:xfrm>
          <a:prstGeom prst="rect">
            <a:avLst/>
          </a:prstGeom>
        </p:spPr>
      </p:pic>
      <p:pic>
        <p:nvPicPr>
          <p:cNvPr id="24" name="Picture 23">
            <a:extLst>
              <a:ext uri="{FF2B5EF4-FFF2-40B4-BE49-F238E27FC236}">
                <a16:creationId xmlns:a16="http://schemas.microsoft.com/office/drawing/2014/main" id="{D34D270F-4D86-E84C-67C4-AAD98031CBA4}"/>
              </a:ext>
            </a:extLst>
          </p:cNvPr>
          <p:cNvPicPr>
            <a:picLocks noChangeAspect="1"/>
          </p:cNvPicPr>
          <p:nvPr/>
        </p:nvPicPr>
        <p:blipFill>
          <a:blip r:embed="rId9"/>
          <a:stretch>
            <a:fillRect/>
          </a:stretch>
        </p:blipFill>
        <p:spPr>
          <a:xfrm>
            <a:off x="5170427" y="1369105"/>
            <a:ext cx="1364600" cy="1197989"/>
          </a:xfrm>
          <a:prstGeom prst="rect">
            <a:avLst/>
          </a:prstGeom>
        </p:spPr>
      </p:pic>
      <p:pic>
        <p:nvPicPr>
          <p:cNvPr id="6" name="Picture 5">
            <a:extLst>
              <a:ext uri="{FF2B5EF4-FFF2-40B4-BE49-F238E27FC236}">
                <a16:creationId xmlns:a16="http://schemas.microsoft.com/office/drawing/2014/main" id="{6A46E8C6-0D4D-7468-6BF0-B1FDC5A37885}"/>
              </a:ext>
            </a:extLst>
          </p:cNvPr>
          <p:cNvPicPr>
            <a:picLocks noChangeAspect="1"/>
          </p:cNvPicPr>
          <p:nvPr/>
        </p:nvPicPr>
        <p:blipFill>
          <a:blip r:embed="rId10"/>
          <a:stretch>
            <a:fillRect/>
          </a:stretch>
        </p:blipFill>
        <p:spPr>
          <a:xfrm>
            <a:off x="120801" y="7374410"/>
            <a:ext cx="680881" cy="667793"/>
          </a:xfrm>
          <a:prstGeom prst="rect">
            <a:avLst/>
          </a:prstGeom>
        </p:spPr>
      </p:pic>
    </p:spTree>
    <p:extLst>
      <p:ext uri="{BB962C8B-B14F-4D97-AF65-F5344CB8AC3E}">
        <p14:creationId xmlns:p14="http://schemas.microsoft.com/office/powerpoint/2010/main" val="11766303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18D3CBD6-F465-3AE4-372A-EC1157F93E87}"/>
              </a:ext>
            </a:extLst>
          </p:cNvPr>
          <p:cNvGraphicFramePr>
            <a:graphicFrameLocks noGrp="1"/>
          </p:cNvGraphicFramePr>
          <p:nvPr>
            <p:extLst>
              <p:ext uri="{D42A27DB-BD31-4B8C-83A1-F6EECF244321}">
                <p14:modId xmlns:p14="http://schemas.microsoft.com/office/powerpoint/2010/main" val="2165691487"/>
              </p:ext>
            </p:extLst>
          </p:nvPr>
        </p:nvGraphicFramePr>
        <p:xfrm>
          <a:off x="-2887061" y="3918931"/>
          <a:ext cx="2562225" cy="176784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2426320442"/>
                    </a:ext>
                  </a:extLst>
                </a:gridCol>
              </a:tblGrid>
              <a:tr h="190500">
                <a:tc>
                  <a:txBody>
                    <a:bodyPr/>
                    <a:lstStyle/>
                    <a:p>
                      <a:pPr algn="ctr" rtl="0" fontAlgn="base"/>
                      <a:r>
                        <a:rPr lang="fr-CA" sz="1400" b="1" i="0" dirty="0">
                          <a:effectLst/>
                          <a:latin typeface="Calibri"/>
                        </a:rPr>
                        <a:t>SERTRALINE</a:t>
                      </a:r>
                      <a:r>
                        <a:rPr lang="fr-CA" sz="1400" b="0" i="0" dirty="0">
                          <a:effectLst/>
                          <a:latin typeface="Calibri"/>
                        </a:rPr>
                        <a:t> </a:t>
                      </a:r>
                      <a:endParaRPr lang="fr-CA" b="0" i="0" dirty="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51589461"/>
                  </a:ext>
                </a:extLst>
              </a:tr>
              <a:tr h="190500">
                <a:tc>
                  <a:txBody>
                    <a:bodyPr/>
                    <a:lstStyle/>
                    <a:p>
                      <a:pPr algn="ctr" rtl="0" fontAlgn="base"/>
                      <a:r>
                        <a:rPr lang="en-US" sz="1400" b="0" i="0" u="sng" dirty="0">
                          <a:effectLst/>
                          <a:latin typeface="Calibri"/>
                        </a:rPr>
                        <a:t>What is it for?</a:t>
                      </a:r>
                      <a:r>
                        <a:rPr lang="en-US" sz="1400" b="0" i="0" dirty="0">
                          <a:effectLst/>
                          <a:latin typeface="Calibri"/>
                        </a:rPr>
                        <a:t> </a:t>
                      </a:r>
                      <a:endParaRPr lang="en-US" b="0" i="0" dirty="0">
                        <a:effectLst/>
                        <a:latin typeface="Calibri"/>
                      </a:endParaRPr>
                    </a:p>
                    <a:p>
                      <a:pPr algn="ctr" rtl="0" fontAlgn="base"/>
                      <a:r>
                        <a:rPr lang="en-US" sz="1400" b="0" i="0" dirty="0">
                          <a:effectLst/>
                          <a:latin typeface="Calibri"/>
                        </a:rPr>
                        <a:t>Mood: depressed, anxious </a:t>
                      </a:r>
                      <a:endParaRPr lang="en-US" b="0" i="0" dirty="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35359457"/>
                  </a:ext>
                </a:extLst>
              </a:tr>
              <a:tr h="190500">
                <a:tc>
                  <a:txBody>
                    <a:bodyPr/>
                    <a:lstStyle/>
                    <a:p>
                      <a:pPr algn="ctr" rtl="0" fontAlgn="base"/>
                      <a:r>
                        <a:rPr lang="en-US" sz="1400" b="0" i="0" u="sng" dirty="0">
                          <a:effectLst/>
                          <a:latin typeface="Calibri"/>
                        </a:rPr>
                        <a:t>Possible side effect?</a:t>
                      </a:r>
                      <a:r>
                        <a:rPr lang="en-US" sz="1400" b="0" i="0" dirty="0">
                          <a:effectLst/>
                          <a:latin typeface="Calibri"/>
                        </a:rPr>
                        <a:t> </a:t>
                      </a:r>
                      <a:endParaRPr lang="en-US" b="0" i="0" dirty="0">
                        <a:effectLst/>
                        <a:latin typeface="Calibri"/>
                      </a:endParaRPr>
                    </a:p>
                    <a:p>
                      <a:pPr algn="ctr" rtl="0" fontAlgn="base"/>
                      <a:r>
                        <a:rPr lang="en-US" sz="1400" b="0" i="0" dirty="0">
                          <a:effectLst/>
                          <a:latin typeface="Calibri"/>
                        </a:rPr>
                        <a:t>Dizziness, diarrhea, </a:t>
                      </a:r>
                      <a:r>
                        <a:rPr lang="en-US" sz="1400" b="0" i="0" u="none" strike="noStrike" noProof="0" dirty="0">
                          <a:solidFill>
                            <a:srgbClr val="000000"/>
                          </a:solidFill>
                          <a:effectLst/>
                          <a:latin typeface="Calibri"/>
                        </a:rPr>
                        <a:t>sexu</a:t>
                      </a:r>
                      <a:r>
                        <a:rPr lang="en-US" sz="1400" b="0" i="0" dirty="0">
                          <a:effectLst/>
                          <a:latin typeface="Calibri"/>
                        </a:rPr>
                        <a:t>al dysfunction,  rare: fractures, bleeding. </a:t>
                      </a:r>
                      <a:endParaRPr lang="en-US" b="0" i="0" dirty="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89904680"/>
                  </a:ext>
                </a:extLst>
              </a:tr>
            </a:tbl>
          </a:graphicData>
        </a:graphic>
      </p:graphicFrame>
      <p:sp>
        <p:nvSpPr>
          <p:cNvPr id="9" name="TextBox 23">
            <a:extLst>
              <a:ext uri="{FF2B5EF4-FFF2-40B4-BE49-F238E27FC236}">
                <a16:creationId xmlns:a16="http://schemas.microsoft.com/office/drawing/2014/main" id="{39FCA52C-29B4-805D-6515-9209B51C7153}"/>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SERTRALINE</a:t>
            </a:r>
            <a:endParaRPr lang="en-US" sz="3600"/>
          </a:p>
        </p:txBody>
      </p:sp>
      <p:sp>
        <p:nvSpPr>
          <p:cNvPr id="11" name="TextBox 2">
            <a:extLst>
              <a:ext uri="{FF2B5EF4-FFF2-40B4-BE49-F238E27FC236}">
                <a16:creationId xmlns:a16="http://schemas.microsoft.com/office/drawing/2014/main" id="{88D7EA3C-7C2E-AB99-FD7B-491C7A102A47}"/>
              </a:ext>
            </a:extLst>
          </p:cNvPr>
          <p:cNvSpPr txBox="1"/>
          <p:nvPr/>
        </p:nvSpPr>
        <p:spPr>
          <a:xfrm>
            <a:off x="529973" y="1087077"/>
            <a:ext cx="6528405" cy="84112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For: </a:t>
            </a:r>
            <a:r>
              <a:rPr lang="en-US" sz="2800" b="1">
                <a:latin typeface="Century Gothic"/>
                <a:cs typeface="Calibri"/>
              </a:rPr>
              <a:t> </a:t>
            </a:r>
            <a:r>
              <a:rPr lang="en-US" sz="2800" b="1" u="sng">
                <a:latin typeface="Century Gothic"/>
                <a:cs typeface="Calibri"/>
              </a:rPr>
              <a:t>Mood</a:t>
            </a:r>
            <a:r>
              <a:rPr lang="en-US" sz="2800" b="1">
                <a:latin typeface="Century Gothic"/>
                <a:cs typeface="Calibri"/>
              </a:rPr>
              <a:t>, </a:t>
            </a:r>
            <a:r>
              <a:rPr lang="en-US" sz="2800" b="1" u="sng">
                <a:latin typeface="Century Gothic"/>
                <a:cs typeface="Calibri"/>
              </a:rPr>
              <a:t>Depression</a:t>
            </a:r>
            <a:r>
              <a:rPr lang="en-US" sz="2800" b="1">
                <a:latin typeface="Century Gothic"/>
                <a:cs typeface="Calibri"/>
              </a:rPr>
              <a:t>, </a:t>
            </a:r>
            <a:r>
              <a:rPr lang="en-US" sz="2800" b="1" u="sng">
                <a:latin typeface="Century Gothic"/>
                <a:cs typeface="Calibri"/>
              </a:rPr>
              <a:t>Anxiety</a:t>
            </a:r>
            <a:endParaRPr lang="en-US" sz="2800" u="sng">
              <a:latin typeface="Aptos" panose="020B0004020202020204"/>
              <a:cs typeface="Calibri"/>
            </a:endParaRPr>
          </a:p>
          <a:p>
            <a:pPr>
              <a:lnSpc>
                <a:spcPct val="200000"/>
              </a:lnSpc>
            </a:pPr>
            <a:r>
              <a:rPr lang="en-US" sz="2800">
                <a:latin typeface="Century Gothic"/>
                <a:cs typeface="Calibri"/>
              </a:rPr>
              <a:t>Possible </a:t>
            </a:r>
            <a:r>
              <a:rPr lang="en-US" sz="2800" b="1">
                <a:latin typeface="Century Gothic"/>
                <a:cs typeface="Calibri"/>
              </a:rPr>
              <a:t>side effects:</a:t>
            </a:r>
          </a:p>
          <a:p>
            <a:pPr marL="1371600" lvl="2" indent="-457200">
              <a:lnSpc>
                <a:spcPct val="150000"/>
              </a:lnSpc>
              <a:buFont typeface="Wingdings"/>
              <a:buChar char="§"/>
            </a:pPr>
            <a:r>
              <a:rPr lang="en-US" sz="2800" b="1">
                <a:latin typeface="Century Gothic"/>
                <a:cs typeface="Calibri"/>
              </a:rPr>
              <a:t>Dizziness</a:t>
            </a:r>
            <a:endParaRPr lang="en-US"/>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Diarrhea</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Sexual Dysfunction</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Fractures (rare)</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Bleeding (rare)</a:t>
            </a:r>
          </a:p>
        </p:txBody>
      </p:sp>
      <p:pic>
        <p:nvPicPr>
          <p:cNvPr id="13" name="Picture 12">
            <a:extLst>
              <a:ext uri="{FF2B5EF4-FFF2-40B4-BE49-F238E27FC236}">
                <a16:creationId xmlns:a16="http://schemas.microsoft.com/office/drawing/2014/main" id="{A1191FD1-D4E8-51C8-FCB2-499B0BF5644A}"/>
              </a:ext>
            </a:extLst>
          </p:cNvPr>
          <p:cNvPicPr>
            <a:picLocks noChangeAspect="1"/>
          </p:cNvPicPr>
          <p:nvPr/>
        </p:nvPicPr>
        <p:blipFill>
          <a:blip r:embed="rId3"/>
          <a:stretch>
            <a:fillRect/>
          </a:stretch>
        </p:blipFill>
        <p:spPr>
          <a:xfrm>
            <a:off x="891409" y="13501"/>
            <a:ext cx="935143" cy="949126"/>
          </a:xfrm>
          <a:prstGeom prst="rect">
            <a:avLst/>
          </a:prstGeom>
        </p:spPr>
      </p:pic>
      <p:pic>
        <p:nvPicPr>
          <p:cNvPr id="21" name="Picture 20">
            <a:extLst>
              <a:ext uri="{FF2B5EF4-FFF2-40B4-BE49-F238E27FC236}">
                <a16:creationId xmlns:a16="http://schemas.microsoft.com/office/drawing/2014/main" id="{8A68240D-7182-85C1-3CC5-9C94AB96BEBE}"/>
              </a:ext>
            </a:extLst>
          </p:cNvPr>
          <p:cNvPicPr>
            <a:picLocks noChangeAspect="1"/>
          </p:cNvPicPr>
          <p:nvPr/>
        </p:nvPicPr>
        <p:blipFill>
          <a:blip r:embed="rId4"/>
          <a:stretch>
            <a:fillRect/>
          </a:stretch>
        </p:blipFill>
        <p:spPr>
          <a:xfrm>
            <a:off x="535685" y="7347549"/>
            <a:ext cx="1143000" cy="1123950"/>
          </a:xfrm>
          <a:prstGeom prst="rect">
            <a:avLst/>
          </a:prstGeom>
        </p:spPr>
      </p:pic>
      <p:pic>
        <p:nvPicPr>
          <p:cNvPr id="37" name="Picture 36">
            <a:extLst>
              <a:ext uri="{FF2B5EF4-FFF2-40B4-BE49-F238E27FC236}">
                <a16:creationId xmlns:a16="http://schemas.microsoft.com/office/drawing/2014/main" id="{228D2606-CE7F-17BF-8D9D-CD952DC90938}"/>
              </a:ext>
            </a:extLst>
          </p:cNvPr>
          <p:cNvPicPr>
            <a:picLocks noChangeAspect="1"/>
          </p:cNvPicPr>
          <p:nvPr/>
        </p:nvPicPr>
        <p:blipFill>
          <a:blip r:embed="rId5"/>
          <a:stretch>
            <a:fillRect/>
          </a:stretch>
        </p:blipFill>
        <p:spPr>
          <a:xfrm>
            <a:off x="715797" y="3756002"/>
            <a:ext cx="690115" cy="690115"/>
          </a:xfrm>
          <a:prstGeom prst="rect">
            <a:avLst/>
          </a:prstGeom>
        </p:spPr>
      </p:pic>
      <p:pic>
        <p:nvPicPr>
          <p:cNvPr id="39" name="Picture 38">
            <a:extLst>
              <a:ext uri="{FF2B5EF4-FFF2-40B4-BE49-F238E27FC236}">
                <a16:creationId xmlns:a16="http://schemas.microsoft.com/office/drawing/2014/main" id="{4EA42D78-A56B-6EBD-B13E-82FEEAFCCF28}"/>
              </a:ext>
            </a:extLst>
          </p:cNvPr>
          <p:cNvPicPr>
            <a:picLocks noChangeAspect="1"/>
          </p:cNvPicPr>
          <p:nvPr/>
        </p:nvPicPr>
        <p:blipFill>
          <a:blip r:embed="rId6"/>
          <a:stretch>
            <a:fillRect/>
          </a:stretch>
        </p:blipFill>
        <p:spPr>
          <a:xfrm>
            <a:off x="1679259" y="1191261"/>
            <a:ext cx="1123950" cy="1047750"/>
          </a:xfrm>
          <a:prstGeom prst="rect">
            <a:avLst/>
          </a:prstGeom>
        </p:spPr>
      </p:pic>
      <p:pic>
        <p:nvPicPr>
          <p:cNvPr id="7" name="Picture 6" descr="diarrhea Icon 2745794">
            <a:extLst>
              <a:ext uri="{FF2B5EF4-FFF2-40B4-BE49-F238E27FC236}">
                <a16:creationId xmlns:a16="http://schemas.microsoft.com/office/drawing/2014/main" id="{F0F7CF97-0981-1698-7BF2-66E004109FD1}"/>
              </a:ext>
            </a:extLst>
          </p:cNvPr>
          <p:cNvPicPr>
            <a:picLocks noChangeAspect="1"/>
          </p:cNvPicPr>
          <p:nvPr/>
        </p:nvPicPr>
        <p:blipFill>
          <a:blip r:embed="rId7"/>
          <a:stretch>
            <a:fillRect/>
          </a:stretch>
        </p:blipFill>
        <p:spPr>
          <a:xfrm>
            <a:off x="513517" y="4617741"/>
            <a:ext cx="1344035" cy="1358460"/>
          </a:xfrm>
          <a:prstGeom prst="rect">
            <a:avLst/>
          </a:prstGeom>
        </p:spPr>
      </p:pic>
      <p:pic>
        <p:nvPicPr>
          <p:cNvPr id="14" name="Picture 13">
            <a:extLst>
              <a:ext uri="{FF2B5EF4-FFF2-40B4-BE49-F238E27FC236}">
                <a16:creationId xmlns:a16="http://schemas.microsoft.com/office/drawing/2014/main" id="{F78C69CD-4297-8A1A-427C-EAC7A977AA9D}"/>
              </a:ext>
            </a:extLst>
          </p:cNvPr>
          <p:cNvPicPr>
            <a:picLocks noChangeAspect="1"/>
          </p:cNvPicPr>
          <p:nvPr/>
        </p:nvPicPr>
        <p:blipFill>
          <a:blip r:embed="rId8"/>
          <a:stretch>
            <a:fillRect/>
          </a:stretch>
        </p:blipFill>
        <p:spPr>
          <a:xfrm>
            <a:off x="856820" y="6268997"/>
            <a:ext cx="666306" cy="680336"/>
          </a:xfrm>
          <a:prstGeom prst="rect">
            <a:avLst/>
          </a:prstGeom>
        </p:spPr>
      </p:pic>
      <p:pic>
        <p:nvPicPr>
          <p:cNvPr id="22" name="Picture 21">
            <a:extLst>
              <a:ext uri="{FF2B5EF4-FFF2-40B4-BE49-F238E27FC236}">
                <a16:creationId xmlns:a16="http://schemas.microsoft.com/office/drawing/2014/main" id="{23BCD75D-A8A9-24BF-EC92-9B0971825843}"/>
              </a:ext>
            </a:extLst>
          </p:cNvPr>
          <p:cNvPicPr>
            <a:picLocks noChangeAspect="1"/>
          </p:cNvPicPr>
          <p:nvPr/>
        </p:nvPicPr>
        <p:blipFill>
          <a:blip r:embed="rId9"/>
          <a:stretch>
            <a:fillRect/>
          </a:stretch>
        </p:blipFill>
        <p:spPr>
          <a:xfrm>
            <a:off x="3428762" y="1586112"/>
            <a:ext cx="862726" cy="711048"/>
          </a:xfrm>
          <a:prstGeom prst="rect">
            <a:avLst/>
          </a:prstGeom>
        </p:spPr>
      </p:pic>
      <p:pic>
        <p:nvPicPr>
          <p:cNvPr id="24" name="Picture 23">
            <a:extLst>
              <a:ext uri="{FF2B5EF4-FFF2-40B4-BE49-F238E27FC236}">
                <a16:creationId xmlns:a16="http://schemas.microsoft.com/office/drawing/2014/main" id="{79062E28-314A-095D-B358-C27186579748}"/>
              </a:ext>
            </a:extLst>
          </p:cNvPr>
          <p:cNvPicPr>
            <a:picLocks noChangeAspect="1"/>
          </p:cNvPicPr>
          <p:nvPr/>
        </p:nvPicPr>
        <p:blipFill>
          <a:blip r:embed="rId10"/>
          <a:stretch>
            <a:fillRect/>
          </a:stretch>
        </p:blipFill>
        <p:spPr>
          <a:xfrm>
            <a:off x="5101675" y="1190472"/>
            <a:ext cx="1364600" cy="1197989"/>
          </a:xfrm>
          <a:prstGeom prst="rect">
            <a:avLst/>
          </a:prstGeom>
        </p:spPr>
      </p:pic>
      <p:pic>
        <p:nvPicPr>
          <p:cNvPr id="32" name="Picture 31">
            <a:extLst>
              <a:ext uri="{FF2B5EF4-FFF2-40B4-BE49-F238E27FC236}">
                <a16:creationId xmlns:a16="http://schemas.microsoft.com/office/drawing/2014/main" id="{9B08CB1C-F84F-58F2-6F1F-5825667B6EB5}"/>
              </a:ext>
            </a:extLst>
          </p:cNvPr>
          <p:cNvPicPr>
            <a:picLocks noChangeAspect="1"/>
          </p:cNvPicPr>
          <p:nvPr/>
        </p:nvPicPr>
        <p:blipFill>
          <a:blip r:embed="rId11"/>
          <a:stretch>
            <a:fillRect/>
          </a:stretch>
        </p:blipFill>
        <p:spPr>
          <a:xfrm>
            <a:off x="660847" y="8646775"/>
            <a:ext cx="877935" cy="1000168"/>
          </a:xfrm>
          <a:prstGeom prst="rect">
            <a:avLst/>
          </a:prstGeom>
        </p:spPr>
      </p:pic>
      <p:pic>
        <p:nvPicPr>
          <p:cNvPr id="5" name="Picture 4">
            <a:extLst>
              <a:ext uri="{FF2B5EF4-FFF2-40B4-BE49-F238E27FC236}">
                <a16:creationId xmlns:a16="http://schemas.microsoft.com/office/drawing/2014/main" id="{90283C56-117D-7AB9-B0A1-4F03FBCCD177}"/>
              </a:ext>
            </a:extLst>
          </p:cNvPr>
          <p:cNvPicPr>
            <a:picLocks noChangeAspect="1"/>
          </p:cNvPicPr>
          <p:nvPr/>
        </p:nvPicPr>
        <p:blipFill>
          <a:blip r:embed="rId12"/>
          <a:stretch>
            <a:fillRect/>
          </a:stretch>
        </p:blipFill>
        <p:spPr>
          <a:xfrm>
            <a:off x="174491" y="6447802"/>
            <a:ext cx="680881" cy="667793"/>
          </a:xfrm>
          <a:prstGeom prst="rect">
            <a:avLst/>
          </a:prstGeom>
        </p:spPr>
      </p:pic>
    </p:spTree>
    <p:extLst>
      <p:ext uri="{BB962C8B-B14F-4D97-AF65-F5344CB8AC3E}">
        <p14:creationId xmlns:p14="http://schemas.microsoft.com/office/powerpoint/2010/main" val="5558430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18D3CBD6-F465-3AE4-372A-EC1157F93E87}"/>
              </a:ext>
            </a:extLst>
          </p:cNvPr>
          <p:cNvGraphicFramePr>
            <a:graphicFrameLocks noGrp="1"/>
          </p:cNvGraphicFramePr>
          <p:nvPr>
            <p:extLst>
              <p:ext uri="{D42A27DB-BD31-4B8C-83A1-F6EECF244321}">
                <p14:modId xmlns:p14="http://schemas.microsoft.com/office/powerpoint/2010/main" val="1401163662"/>
              </p:ext>
            </p:extLst>
          </p:nvPr>
        </p:nvGraphicFramePr>
        <p:xfrm>
          <a:off x="-2887061" y="3918931"/>
          <a:ext cx="2562225" cy="176784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2426320442"/>
                    </a:ext>
                  </a:extLst>
                </a:gridCol>
              </a:tblGrid>
              <a:tr h="190500">
                <a:tc>
                  <a:txBody>
                    <a:bodyPr/>
                    <a:lstStyle/>
                    <a:p>
                      <a:pPr algn="ctr" rtl="0" fontAlgn="base"/>
                      <a:r>
                        <a:rPr lang="fr-CA" sz="1400" b="1" i="0" dirty="0">
                          <a:effectLst/>
                          <a:latin typeface="Calibri"/>
                        </a:rPr>
                        <a:t>SERTRALINE</a:t>
                      </a:r>
                      <a:r>
                        <a:rPr lang="fr-CA" sz="1400" b="0" i="0" dirty="0">
                          <a:effectLst/>
                          <a:latin typeface="Calibri"/>
                        </a:rPr>
                        <a:t> </a:t>
                      </a:r>
                      <a:endParaRPr lang="fr-CA" b="0" i="0" dirty="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51589461"/>
                  </a:ext>
                </a:extLst>
              </a:tr>
              <a:tr h="190500">
                <a:tc>
                  <a:txBody>
                    <a:bodyPr/>
                    <a:lstStyle/>
                    <a:p>
                      <a:pPr algn="ctr" rtl="0" fontAlgn="base"/>
                      <a:r>
                        <a:rPr lang="en-US" sz="1400" b="0" i="0" u="sng" dirty="0">
                          <a:effectLst/>
                          <a:latin typeface="Calibri"/>
                        </a:rPr>
                        <a:t>What is it for?</a:t>
                      </a:r>
                      <a:r>
                        <a:rPr lang="en-US" sz="1400" b="0" i="0" dirty="0">
                          <a:effectLst/>
                          <a:latin typeface="Calibri"/>
                        </a:rPr>
                        <a:t> </a:t>
                      </a:r>
                      <a:endParaRPr lang="en-US" b="0" i="0" dirty="0">
                        <a:effectLst/>
                        <a:latin typeface="Calibri"/>
                      </a:endParaRPr>
                    </a:p>
                    <a:p>
                      <a:pPr algn="ctr" rtl="0" fontAlgn="base"/>
                      <a:r>
                        <a:rPr lang="en-US" sz="1400" b="0" i="0" dirty="0">
                          <a:effectLst/>
                          <a:latin typeface="Calibri"/>
                        </a:rPr>
                        <a:t>Mood: depressed, anxious </a:t>
                      </a:r>
                      <a:endParaRPr lang="en-US" b="0" i="0" dirty="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35359457"/>
                  </a:ext>
                </a:extLst>
              </a:tr>
              <a:tr h="190500">
                <a:tc>
                  <a:txBody>
                    <a:bodyPr/>
                    <a:lstStyle/>
                    <a:p>
                      <a:pPr algn="ctr" rtl="0" fontAlgn="base"/>
                      <a:r>
                        <a:rPr lang="en-US" sz="1400" b="0" i="0" u="sng" dirty="0">
                          <a:effectLst/>
                          <a:latin typeface="Calibri"/>
                        </a:rPr>
                        <a:t>Possible side effect?</a:t>
                      </a:r>
                      <a:r>
                        <a:rPr lang="en-US" sz="1400" b="0" i="0" dirty="0">
                          <a:effectLst/>
                          <a:latin typeface="Calibri"/>
                        </a:rPr>
                        <a:t> </a:t>
                      </a:r>
                      <a:endParaRPr lang="en-US" b="0" i="0" dirty="0">
                        <a:effectLst/>
                        <a:latin typeface="Calibri"/>
                      </a:endParaRPr>
                    </a:p>
                    <a:p>
                      <a:pPr algn="ctr" rtl="0" fontAlgn="base"/>
                      <a:r>
                        <a:rPr lang="en-US" sz="1400" b="0" i="0" dirty="0">
                          <a:effectLst/>
                          <a:latin typeface="Calibri"/>
                        </a:rPr>
                        <a:t>Dizziness, diarrhea, </a:t>
                      </a:r>
                      <a:r>
                        <a:rPr lang="en-US" sz="1400" b="0" i="0" u="none" strike="noStrike" noProof="0" dirty="0">
                          <a:solidFill>
                            <a:srgbClr val="000000"/>
                          </a:solidFill>
                          <a:effectLst/>
                          <a:latin typeface="Calibri"/>
                        </a:rPr>
                        <a:t>sexu</a:t>
                      </a:r>
                      <a:r>
                        <a:rPr lang="en-US" sz="1400" b="0" i="0" dirty="0">
                          <a:effectLst/>
                          <a:latin typeface="Calibri"/>
                        </a:rPr>
                        <a:t>al dysfunction,  rare: fractures, bleeding. </a:t>
                      </a:r>
                      <a:endParaRPr lang="en-US" b="0" i="0" dirty="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89904680"/>
                  </a:ext>
                </a:extLst>
              </a:tr>
            </a:tbl>
          </a:graphicData>
        </a:graphic>
      </p:graphicFrame>
      <p:sp>
        <p:nvSpPr>
          <p:cNvPr id="9" name="TextBox 23">
            <a:extLst>
              <a:ext uri="{FF2B5EF4-FFF2-40B4-BE49-F238E27FC236}">
                <a16:creationId xmlns:a16="http://schemas.microsoft.com/office/drawing/2014/main" id="{39FCA52C-29B4-805D-6515-9209B51C7153}"/>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dirty="0">
                <a:latin typeface="Century Gothic"/>
              </a:rPr>
              <a:t>CITALOPRAM</a:t>
            </a:r>
          </a:p>
        </p:txBody>
      </p:sp>
      <p:sp>
        <p:nvSpPr>
          <p:cNvPr id="11" name="TextBox 2">
            <a:extLst>
              <a:ext uri="{FF2B5EF4-FFF2-40B4-BE49-F238E27FC236}">
                <a16:creationId xmlns:a16="http://schemas.microsoft.com/office/drawing/2014/main" id="{88D7EA3C-7C2E-AB99-FD7B-491C7A102A47}"/>
              </a:ext>
            </a:extLst>
          </p:cNvPr>
          <p:cNvSpPr txBox="1"/>
          <p:nvPr/>
        </p:nvSpPr>
        <p:spPr>
          <a:xfrm>
            <a:off x="529973" y="1087077"/>
            <a:ext cx="6528405" cy="84112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For: </a:t>
            </a:r>
            <a:r>
              <a:rPr lang="en-US" sz="2800" b="1">
                <a:latin typeface="Century Gothic"/>
                <a:cs typeface="Calibri"/>
              </a:rPr>
              <a:t> </a:t>
            </a:r>
            <a:r>
              <a:rPr lang="en-US" sz="2800" b="1" u="sng">
                <a:latin typeface="Century Gothic"/>
                <a:cs typeface="Calibri"/>
              </a:rPr>
              <a:t>Mood</a:t>
            </a:r>
            <a:r>
              <a:rPr lang="en-US" sz="2800" b="1">
                <a:latin typeface="Century Gothic"/>
                <a:cs typeface="Calibri"/>
              </a:rPr>
              <a:t>, </a:t>
            </a:r>
            <a:r>
              <a:rPr lang="en-US" sz="2800" b="1" u="sng">
                <a:latin typeface="Century Gothic"/>
                <a:cs typeface="Calibri"/>
              </a:rPr>
              <a:t>Depression</a:t>
            </a:r>
            <a:r>
              <a:rPr lang="en-US" sz="2800" b="1">
                <a:latin typeface="Century Gothic"/>
                <a:cs typeface="Calibri"/>
              </a:rPr>
              <a:t>, </a:t>
            </a:r>
            <a:r>
              <a:rPr lang="en-US" sz="2800" b="1" u="sng">
                <a:latin typeface="Century Gothic"/>
                <a:cs typeface="Calibri"/>
              </a:rPr>
              <a:t>Anxiety</a:t>
            </a:r>
            <a:endParaRPr lang="en-US" sz="2800" u="sng">
              <a:latin typeface="Aptos" panose="020B0004020202020204"/>
              <a:cs typeface="Calibri"/>
            </a:endParaRPr>
          </a:p>
          <a:p>
            <a:pPr>
              <a:lnSpc>
                <a:spcPct val="200000"/>
              </a:lnSpc>
            </a:pPr>
            <a:r>
              <a:rPr lang="en-US" sz="2800">
                <a:latin typeface="Century Gothic"/>
                <a:cs typeface="Calibri"/>
              </a:rPr>
              <a:t>Possible </a:t>
            </a:r>
            <a:r>
              <a:rPr lang="en-US" sz="2800" b="1">
                <a:latin typeface="Century Gothic"/>
                <a:cs typeface="Calibri"/>
              </a:rPr>
              <a:t>side effects:</a:t>
            </a:r>
          </a:p>
          <a:p>
            <a:pPr marL="1371600" lvl="2" indent="-457200">
              <a:lnSpc>
                <a:spcPct val="150000"/>
              </a:lnSpc>
              <a:buFont typeface="Wingdings"/>
              <a:buChar char="§"/>
            </a:pPr>
            <a:r>
              <a:rPr lang="en-US" sz="2800" b="1">
                <a:latin typeface="Century Gothic"/>
                <a:cs typeface="Calibri"/>
              </a:rPr>
              <a:t>Dizziness</a:t>
            </a:r>
            <a:endParaRPr lang="en-US"/>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Diarrhea</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Sexual Dysfunction</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Fractures (rare)</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Bleeding (rare)</a:t>
            </a:r>
          </a:p>
        </p:txBody>
      </p:sp>
      <p:pic>
        <p:nvPicPr>
          <p:cNvPr id="13" name="Picture 12">
            <a:extLst>
              <a:ext uri="{FF2B5EF4-FFF2-40B4-BE49-F238E27FC236}">
                <a16:creationId xmlns:a16="http://schemas.microsoft.com/office/drawing/2014/main" id="{A1191FD1-D4E8-51C8-FCB2-499B0BF5644A}"/>
              </a:ext>
            </a:extLst>
          </p:cNvPr>
          <p:cNvPicPr>
            <a:picLocks noChangeAspect="1"/>
          </p:cNvPicPr>
          <p:nvPr/>
        </p:nvPicPr>
        <p:blipFill>
          <a:blip r:embed="rId3"/>
          <a:stretch>
            <a:fillRect/>
          </a:stretch>
        </p:blipFill>
        <p:spPr>
          <a:xfrm>
            <a:off x="891409" y="13501"/>
            <a:ext cx="935143" cy="949126"/>
          </a:xfrm>
          <a:prstGeom prst="rect">
            <a:avLst/>
          </a:prstGeom>
        </p:spPr>
      </p:pic>
      <p:pic>
        <p:nvPicPr>
          <p:cNvPr id="21" name="Picture 20">
            <a:extLst>
              <a:ext uri="{FF2B5EF4-FFF2-40B4-BE49-F238E27FC236}">
                <a16:creationId xmlns:a16="http://schemas.microsoft.com/office/drawing/2014/main" id="{8A68240D-7182-85C1-3CC5-9C94AB96BEBE}"/>
              </a:ext>
            </a:extLst>
          </p:cNvPr>
          <p:cNvPicPr>
            <a:picLocks noChangeAspect="1"/>
          </p:cNvPicPr>
          <p:nvPr/>
        </p:nvPicPr>
        <p:blipFill>
          <a:blip r:embed="rId4"/>
          <a:stretch>
            <a:fillRect/>
          </a:stretch>
        </p:blipFill>
        <p:spPr>
          <a:xfrm>
            <a:off x="535685" y="7347549"/>
            <a:ext cx="1143000" cy="1123950"/>
          </a:xfrm>
          <a:prstGeom prst="rect">
            <a:avLst/>
          </a:prstGeom>
        </p:spPr>
      </p:pic>
      <p:pic>
        <p:nvPicPr>
          <p:cNvPr id="37" name="Picture 36">
            <a:extLst>
              <a:ext uri="{FF2B5EF4-FFF2-40B4-BE49-F238E27FC236}">
                <a16:creationId xmlns:a16="http://schemas.microsoft.com/office/drawing/2014/main" id="{228D2606-CE7F-17BF-8D9D-CD952DC90938}"/>
              </a:ext>
            </a:extLst>
          </p:cNvPr>
          <p:cNvPicPr>
            <a:picLocks noChangeAspect="1"/>
          </p:cNvPicPr>
          <p:nvPr/>
        </p:nvPicPr>
        <p:blipFill>
          <a:blip r:embed="rId5"/>
          <a:stretch>
            <a:fillRect/>
          </a:stretch>
        </p:blipFill>
        <p:spPr>
          <a:xfrm>
            <a:off x="715797" y="3756002"/>
            <a:ext cx="690115" cy="690115"/>
          </a:xfrm>
          <a:prstGeom prst="rect">
            <a:avLst/>
          </a:prstGeom>
        </p:spPr>
      </p:pic>
      <p:pic>
        <p:nvPicPr>
          <p:cNvPr id="39" name="Picture 38">
            <a:extLst>
              <a:ext uri="{FF2B5EF4-FFF2-40B4-BE49-F238E27FC236}">
                <a16:creationId xmlns:a16="http://schemas.microsoft.com/office/drawing/2014/main" id="{4EA42D78-A56B-6EBD-B13E-82FEEAFCCF28}"/>
              </a:ext>
            </a:extLst>
          </p:cNvPr>
          <p:cNvPicPr>
            <a:picLocks noChangeAspect="1"/>
          </p:cNvPicPr>
          <p:nvPr/>
        </p:nvPicPr>
        <p:blipFill>
          <a:blip r:embed="rId6"/>
          <a:stretch>
            <a:fillRect/>
          </a:stretch>
        </p:blipFill>
        <p:spPr>
          <a:xfrm>
            <a:off x="1679259" y="1191261"/>
            <a:ext cx="1123950" cy="1047750"/>
          </a:xfrm>
          <a:prstGeom prst="rect">
            <a:avLst/>
          </a:prstGeom>
        </p:spPr>
      </p:pic>
      <p:pic>
        <p:nvPicPr>
          <p:cNvPr id="7" name="Picture 6" descr="diarrhea Icon 2745794">
            <a:extLst>
              <a:ext uri="{FF2B5EF4-FFF2-40B4-BE49-F238E27FC236}">
                <a16:creationId xmlns:a16="http://schemas.microsoft.com/office/drawing/2014/main" id="{F0F7CF97-0981-1698-7BF2-66E004109FD1}"/>
              </a:ext>
            </a:extLst>
          </p:cNvPr>
          <p:cNvPicPr>
            <a:picLocks noChangeAspect="1"/>
          </p:cNvPicPr>
          <p:nvPr/>
        </p:nvPicPr>
        <p:blipFill>
          <a:blip r:embed="rId7"/>
          <a:stretch>
            <a:fillRect/>
          </a:stretch>
        </p:blipFill>
        <p:spPr>
          <a:xfrm>
            <a:off x="513517" y="4617741"/>
            <a:ext cx="1344035" cy="1358460"/>
          </a:xfrm>
          <a:prstGeom prst="rect">
            <a:avLst/>
          </a:prstGeom>
        </p:spPr>
      </p:pic>
      <p:pic>
        <p:nvPicPr>
          <p:cNvPr id="14" name="Picture 13">
            <a:extLst>
              <a:ext uri="{FF2B5EF4-FFF2-40B4-BE49-F238E27FC236}">
                <a16:creationId xmlns:a16="http://schemas.microsoft.com/office/drawing/2014/main" id="{F78C69CD-4297-8A1A-427C-EAC7A977AA9D}"/>
              </a:ext>
            </a:extLst>
          </p:cNvPr>
          <p:cNvPicPr>
            <a:picLocks noChangeAspect="1"/>
          </p:cNvPicPr>
          <p:nvPr/>
        </p:nvPicPr>
        <p:blipFill>
          <a:blip r:embed="rId8"/>
          <a:stretch>
            <a:fillRect/>
          </a:stretch>
        </p:blipFill>
        <p:spPr>
          <a:xfrm>
            <a:off x="856820" y="6268997"/>
            <a:ext cx="666306" cy="680336"/>
          </a:xfrm>
          <a:prstGeom prst="rect">
            <a:avLst/>
          </a:prstGeom>
        </p:spPr>
      </p:pic>
      <p:pic>
        <p:nvPicPr>
          <p:cNvPr id="22" name="Picture 21">
            <a:extLst>
              <a:ext uri="{FF2B5EF4-FFF2-40B4-BE49-F238E27FC236}">
                <a16:creationId xmlns:a16="http://schemas.microsoft.com/office/drawing/2014/main" id="{23BCD75D-A8A9-24BF-EC92-9B0971825843}"/>
              </a:ext>
            </a:extLst>
          </p:cNvPr>
          <p:cNvPicPr>
            <a:picLocks noChangeAspect="1"/>
          </p:cNvPicPr>
          <p:nvPr/>
        </p:nvPicPr>
        <p:blipFill>
          <a:blip r:embed="rId9"/>
          <a:stretch>
            <a:fillRect/>
          </a:stretch>
        </p:blipFill>
        <p:spPr>
          <a:xfrm>
            <a:off x="3428762" y="1586112"/>
            <a:ext cx="862726" cy="711048"/>
          </a:xfrm>
          <a:prstGeom prst="rect">
            <a:avLst/>
          </a:prstGeom>
        </p:spPr>
      </p:pic>
      <p:pic>
        <p:nvPicPr>
          <p:cNvPr id="24" name="Picture 23">
            <a:extLst>
              <a:ext uri="{FF2B5EF4-FFF2-40B4-BE49-F238E27FC236}">
                <a16:creationId xmlns:a16="http://schemas.microsoft.com/office/drawing/2014/main" id="{79062E28-314A-095D-B358-C27186579748}"/>
              </a:ext>
            </a:extLst>
          </p:cNvPr>
          <p:cNvPicPr>
            <a:picLocks noChangeAspect="1"/>
          </p:cNvPicPr>
          <p:nvPr/>
        </p:nvPicPr>
        <p:blipFill>
          <a:blip r:embed="rId10"/>
          <a:stretch>
            <a:fillRect/>
          </a:stretch>
        </p:blipFill>
        <p:spPr>
          <a:xfrm>
            <a:off x="5101675" y="1190472"/>
            <a:ext cx="1364600" cy="1197989"/>
          </a:xfrm>
          <a:prstGeom prst="rect">
            <a:avLst/>
          </a:prstGeom>
        </p:spPr>
      </p:pic>
      <p:pic>
        <p:nvPicPr>
          <p:cNvPr id="32" name="Picture 31">
            <a:extLst>
              <a:ext uri="{FF2B5EF4-FFF2-40B4-BE49-F238E27FC236}">
                <a16:creationId xmlns:a16="http://schemas.microsoft.com/office/drawing/2014/main" id="{9B08CB1C-F84F-58F2-6F1F-5825667B6EB5}"/>
              </a:ext>
            </a:extLst>
          </p:cNvPr>
          <p:cNvPicPr>
            <a:picLocks noChangeAspect="1"/>
          </p:cNvPicPr>
          <p:nvPr/>
        </p:nvPicPr>
        <p:blipFill>
          <a:blip r:embed="rId11"/>
          <a:stretch>
            <a:fillRect/>
          </a:stretch>
        </p:blipFill>
        <p:spPr>
          <a:xfrm>
            <a:off x="660847" y="8646775"/>
            <a:ext cx="877935" cy="1000168"/>
          </a:xfrm>
          <a:prstGeom prst="rect">
            <a:avLst/>
          </a:prstGeom>
        </p:spPr>
      </p:pic>
      <p:pic>
        <p:nvPicPr>
          <p:cNvPr id="5" name="Picture 4">
            <a:extLst>
              <a:ext uri="{FF2B5EF4-FFF2-40B4-BE49-F238E27FC236}">
                <a16:creationId xmlns:a16="http://schemas.microsoft.com/office/drawing/2014/main" id="{614857E1-511D-8D37-D46A-2879F71FD182}"/>
              </a:ext>
            </a:extLst>
          </p:cNvPr>
          <p:cNvPicPr>
            <a:picLocks noChangeAspect="1"/>
          </p:cNvPicPr>
          <p:nvPr/>
        </p:nvPicPr>
        <p:blipFill>
          <a:blip r:embed="rId12"/>
          <a:stretch>
            <a:fillRect/>
          </a:stretch>
        </p:blipFill>
        <p:spPr>
          <a:xfrm>
            <a:off x="201336" y="6394085"/>
            <a:ext cx="680881" cy="667793"/>
          </a:xfrm>
          <a:prstGeom prst="rect">
            <a:avLst/>
          </a:prstGeom>
        </p:spPr>
      </p:pic>
    </p:spTree>
    <p:extLst>
      <p:ext uri="{BB962C8B-B14F-4D97-AF65-F5344CB8AC3E}">
        <p14:creationId xmlns:p14="http://schemas.microsoft.com/office/powerpoint/2010/main" val="22344455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18D3CBD6-F465-3AE4-372A-EC1157F93E87}"/>
              </a:ext>
            </a:extLst>
          </p:cNvPr>
          <p:cNvGraphicFramePr>
            <a:graphicFrameLocks noGrp="1"/>
          </p:cNvGraphicFramePr>
          <p:nvPr>
            <p:extLst>
              <p:ext uri="{D42A27DB-BD31-4B8C-83A1-F6EECF244321}">
                <p14:modId xmlns:p14="http://schemas.microsoft.com/office/powerpoint/2010/main" val="102013555"/>
              </p:ext>
            </p:extLst>
          </p:nvPr>
        </p:nvGraphicFramePr>
        <p:xfrm>
          <a:off x="-2887061" y="3918931"/>
          <a:ext cx="2562225" cy="176784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2426320442"/>
                    </a:ext>
                  </a:extLst>
                </a:gridCol>
              </a:tblGrid>
              <a:tr h="190500">
                <a:tc>
                  <a:txBody>
                    <a:bodyPr/>
                    <a:lstStyle/>
                    <a:p>
                      <a:pPr algn="ctr" rtl="0" fontAlgn="base"/>
                      <a:r>
                        <a:rPr lang="fr-CA" sz="1400" b="1" i="0" dirty="0">
                          <a:effectLst/>
                          <a:latin typeface="Calibri"/>
                        </a:rPr>
                        <a:t>SERTRALINE</a:t>
                      </a:r>
                      <a:r>
                        <a:rPr lang="fr-CA" sz="1400" b="0" i="0" dirty="0">
                          <a:effectLst/>
                          <a:latin typeface="Calibri"/>
                        </a:rPr>
                        <a:t> </a:t>
                      </a:r>
                      <a:endParaRPr lang="fr-CA" b="0" i="0" dirty="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51589461"/>
                  </a:ext>
                </a:extLst>
              </a:tr>
              <a:tr h="190500">
                <a:tc>
                  <a:txBody>
                    <a:bodyPr/>
                    <a:lstStyle/>
                    <a:p>
                      <a:pPr algn="ctr" rtl="0" fontAlgn="base"/>
                      <a:r>
                        <a:rPr lang="en-US" sz="1400" b="0" i="0" u="sng" dirty="0">
                          <a:effectLst/>
                          <a:latin typeface="Calibri"/>
                        </a:rPr>
                        <a:t>What is it for?</a:t>
                      </a:r>
                      <a:r>
                        <a:rPr lang="en-US" sz="1400" b="0" i="0" dirty="0">
                          <a:effectLst/>
                          <a:latin typeface="Calibri"/>
                        </a:rPr>
                        <a:t> </a:t>
                      </a:r>
                      <a:endParaRPr lang="en-US" b="0" i="0" dirty="0">
                        <a:effectLst/>
                        <a:latin typeface="Calibri"/>
                      </a:endParaRPr>
                    </a:p>
                    <a:p>
                      <a:pPr algn="ctr" rtl="0" fontAlgn="base"/>
                      <a:r>
                        <a:rPr lang="en-US" sz="1400" b="0" i="0" dirty="0">
                          <a:effectLst/>
                          <a:latin typeface="Calibri"/>
                        </a:rPr>
                        <a:t>Mood: depressed, anxious </a:t>
                      </a:r>
                      <a:endParaRPr lang="en-US" b="0" i="0" dirty="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35359457"/>
                  </a:ext>
                </a:extLst>
              </a:tr>
              <a:tr h="190500">
                <a:tc>
                  <a:txBody>
                    <a:bodyPr/>
                    <a:lstStyle/>
                    <a:p>
                      <a:pPr algn="ctr" rtl="0" fontAlgn="base"/>
                      <a:r>
                        <a:rPr lang="en-US" sz="1400" b="0" i="0" u="sng" dirty="0">
                          <a:effectLst/>
                          <a:latin typeface="Calibri"/>
                        </a:rPr>
                        <a:t>Possible side effect?</a:t>
                      </a:r>
                      <a:r>
                        <a:rPr lang="en-US" sz="1400" b="0" i="0" dirty="0">
                          <a:effectLst/>
                          <a:latin typeface="Calibri"/>
                        </a:rPr>
                        <a:t> </a:t>
                      </a:r>
                      <a:endParaRPr lang="en-US" b="0" i="0" dirty="0">
                        <a:effectLst/>
                        <a:latin typeface="Calibri"/>
                      </a:endParaRPr>
                    </a:p>
                    <a:p>
                      <a:pPr algn="ctr" rtl="0" fontAlgn="base"/>
                      <a:r>
                        <a:rPr lang="en-US" sz="1400" b="0" i="0" dirty="0">
                          <a:effectLst/>
                          <a:latin typeface="Calibri"/>
                        </a:rPr>
                        <a:t>Dizziness, diarrhea, </a:t>
                      </a:r>
                      <a:r>
                        <a:rPr lang="en-US" sz="1400" b="0" i="0" u="none" strike="noStrike" noProof="0" dirty="0">
                          <a:solidFill>
                            <a:srgbClr val="000000"/>
                          </a:solidFill>
                          <a:effectLst/>
                          <a:latin typeface="Calibri"/>
                        </a:rPr>
                        <a:t>sexu</a:t>
                      </a:r>
                      <a:r>
                        <a:rPr lang="en-US" sz="1400" b="0" i="0" dirty="0">
                          <a:effectLst/>
                          <a:latin typeface="Calibri"/>
                        </a:rPr>
                        <a:t>al dysfunction,  rare: fractures, bleeding. </a:t>
                      </a:r>
                      <a:endParaRPr lang="en-US" b="0" i="0" dirty="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89904680"/>
                  </a:ext>
                </a:extLst>
              </a:tr>
            </a:tbl>
          </a:graphicData>
        </a:graphic>
      </p:graphicFrame>
      <p:sp>
        <p:nvSpPr>
          <p:cNvPr id="9" name="TextBox 23">
            <a:extLst>
              <a:ext uri="{FF2B5EF4-FFF2-40B4-BE49-F238E27FC236}">
                <a16:creationId xmlns:a16="http://schemas.microsoft.com/office/drawing/2014/main" id="{39FCA52C-29B4-805D-6515-9209B51C7153}"/>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dirty="0">
                <a:latin typeface="Century Gothic"/>
              </a:rPr>
              <a:t>ESCITALOPRAM</a:t>
            </a:r>
          </a:p>
        </p:txBody>
      </p:sp>
      <p:sp>
        <p:nvSpPr>
          <p:cNvPr id="11" name="TextBox 2">
            <a:extLst>
              <a:ext uri="{FF2B5EF4-FFF2-40B4-BE49-F238E27FC236}">
                <a16:creationId xmlns:a16="http://schemas.microsoft.com/office/drawing/2014/main" id="{88D7EA3C-7C2E-AB99-FD7B-491C7A102A47}"/>
              </a:ext>
            </a:extLst>
          </p:cNvPr>
          <p:cNvSpPr txBox="1"/>
          <p:nvPr/>
        </p:nvSpPr>
        <p:spPr>
          <a:xfrm>
            <a:off x="529973" y="1087077"/>
            <a:ext cx="6528405" cy="84112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For: </a:t>
            </a:r>
            <a:r>
              <a:rPr lang="en-US" sz="2800" b="1">
                <a:latin typeface="Century Gothic"/>
                <a:cs typeface="Calibri"/>
              </a:rPr>
              <a:t> </a:t>
            </a:r>
            <a:r>
              <a:rPr lang="en-US" sz="2800" b="1" u="sng">
                <a:latin typeface="Century Gothic"/>
                <a:cs typeface="Calibri"/>
              </a:rPr>
              <a:t>Mood</a:t>
            </a:r>
            <a:r>
              <a:rPr lang="en-US" sz="2800" b="1">
                <a:latin typeface="Century Gothic"/>
                <a:cs typeface="Calibri"/>
              </a:rPr>
              <a:t>, </a:t>
            </a:r>
            <a:r>
              <a:rPr lang="en-US" sz="2800" b="1" u="sng">
                <a:latin typeface="Century Gothic"/>
                <a:cs typeface="Calibri"/>
              </a:rPr>
              <a:t>Depression</a:t>
            </a:r>
            <a:r>
              <a:rPr lang="en-US" sz="2800" b="1">
                <a:latin typeface="Century Gothic"/>
                <a:cs typeface="Calibri"/>
              </a:rPr>
              <a:t>, </a:t>
            </a:r>
            <a:r>
              <a:rPr lang="en-US" sz="2800" b="1" u="sng">
                <a:latin typeface="Century Gothic"/>
                <a:cs typeface="Calibri"/>
              </a:rPr>
              <a:t>Anxiety</a:t>
            </a:r>
            <a:endParaRPr lang="en-US" sz="2800" u="sng">
              <a:latin typeface="Aptos" panose="020B0004020202020204"/>
              <a:cs typeface="Calibri"/>
            </a:endParaRPr>
          </a:p>
          <a:p>
            <a:pPr>
              <a:lnSpc>
                <a:spcPct val="200000"/>
              </a:lnSpc>
            </a:pPr>
            <a:r>
              <a:rPr lang="en-US" sz="2800">
                <a:latin typeface="Century Gothic"/>
                <a:cs typeface="Calibri"/>
              </a:rPr>
              <a:t>Possible </a:t>
            </a:r>
            <a:r>
              <a:rPr lang="en-US" sz="2800" b="1">
                <a:latin typeface="Century Gothic"/>
                <a:cs typeface="Calibri"/>
              </a:rPr>
              <a:t>side effects:</a:t>
            </a:r>
          </a:p>
          <a:p>
            <a:pPr marL="1371600" lvl="2" indent="-457200">
              <a:lnSpc>
                <a:spcPct val="150000"/>
              </a:lnSpc>
              <a:buFont typeface="Wingdings"/>
              <a:buChar char="§"/>
            </a:pPr>
            <a:r>
              <a:rPr lang="en-US" sz="2800" b="1">
                <a:latin typeface="Century Gothic"/>
                <a:cs typeface="Calibri"/>
              </a:rPr>
              <a:t>Dizziness</a:t>
            </a:r>
            <a:endParaRPr lang="en-US"/>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Diarrhea</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Sexual Dysfunction</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Fractures (rare)</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Bleeding (rare)</a:t>
            </a:r>
          </a:p>
        </p:txBody>
      </p:sp>
      <p:pic>
        <p:nvPicPr>
          <p:cNvPr id="13" name="Picture 12">
            <a:extLst>
              <a:ext uri="{FF2B5EF4-FFF2-40B4-BE49-F238E27FC236}">
                <a16:creationId xmlns:a16="http://schemas.microsoft.com/office/drawing/2014/main" id="{A1191FD1-D4E8-51C8-FCB2-499B0BF5644A}"/>
              </a:ext>
            </a:extLst>
          </p:cNvPr>
          <p:cNvPicPr>
            <a:picLocks noChangeAspect="1"/>
          </p:cNvPicPr>
          <p:nvPr/>
        </p:nvPicPr>
        <p:blipFill>
          <a:blip r:embed="rId3"/>
          <a:stretch>
            <a:fillRect/>
          </a:stretch>
        </p:blipFill>
        <p:spPr>
          <a:xfrm>
            <a:off x="891409" y="13501"/>
            <a:ext cx="935143" cy="949126"/>
          </a:xfrm>
          <a:prstGeom prst="rect">
            <a:avLst/>
          </a:prstGeom>
        </p:spPr>
      </p:pic>
      <p:pic>
        <p:nvPicPr>
          <p:cNvPr id="21" name="Picture 20">
            <a:extLst>
              <a:ext uri="{FF2B5EF4-FFF2-40B4-BE49-F238E27FC236}">
                <a16:creationId xmlns:a16="http://schemas.microsoft.com/office/drawing/2014/main" id="{8A68240D-7182-85C1-3CC5-9C94AB96BEBE}"/>
              </a:ext>
            </a:extLst>
          </p:cNvPr>
          <p:cNvPicPr>
            <a:picLocks noChangeAspect="1"/>
          </p:cNvPicPr>
          <p:nvPr/>
        </p:nvPicPr>
        <p:blipFill>
          <a:blip r:embed="rId4"/>
          <a:stretch>
            <a:fillRect/>
          </a:stretch>
        </p:blipFill>
        <p:spPr>
          <a:xfrm>
            <a:off x="535685" y="7347549"/>
            <a:ext cx="1143000" cy="1123950"/>
          </a:xfrm>
          <a:prstGeom prst="rect">
            <a:avLst/>
          </a:prstGeom>
        </p:spPr>
      </p:pic>
      <p:pic>
        <p:nvPicPr>
          <p:cNvPr id="37" name="Picture 36">
            <a:extLst>
              <a:ext uri="{FF2B5EF4-FFF2-40B4-BE49-F238E27FC236}">
                <a16:creationId xmlns:a16="http://schemas.microsoft.com/office/drawing/2014/main" id="{228D2606-CE7F-17BF-8D9D-CD952DC90938}"/>
              </a:ext>
            </a:extLst>
          </p:cNvPr>
          <p:cNvPicPr>
            <a:picLocks noChangeAspect="1"/>
          </p:cNvPicPr>
          <p:nvPr/>
        </p:nvPicPr>
        <p:blipFill>
          <a:blip r:embed="rId5"/>
          <a:stretch>
            <a:fillRect/>
          </a:stretch>
        </p:blipFill>
        <p:spPr>
          <a:xfrm>
            <a:off x="715797" y="3756002"/>
            <a:ext cx="690115" cy="690115"/>
          </a:xfrm>
          <a:prstGeom prst="rect">
            <a:avLst/>
          </a:prstGeom>
        </p:spPr>
      </p:pic>
      <p:pic>
        <p:nvPicPr>
          <p:cNvPr id="39" name="Picture 38">
            <a:extLst>
              <a:ext uri="{FF2B5EF4-FFF2-40B4-BE49-F238E27FC236}">
                <a16:creationId xmlns:a16="http://schemas.microsoft.com/office/drawing/2014/main" id="{4EA42D78-A56B-6EBD-B13E-82FEEAFCCF28}"/>
              </a:ext>
            </a:extLst>
          </p:cNvPr>
          <p:cNvPicPr>
            <a:picLocks noChangeAspect="1"/>
          </p:cNvPicPr>
          <p:nvPr/>
        </p:nvPicPr>
        <p:blipFill>
          <a:blip r:embed="rId6"/>
          <a:stretch>
            <a:fillRect/>
          </a:stretch>
        </p:blipFill>
        <p:spPr>
          <a:xfrm>
            <a:off x="1679259" y="1191261"/>
            <a:ext cx="1123950" cy="1047750"/>
          </a:xfrm>
          <a:prstGeom prst="rect">
            <a:avLst/>
          </a:prstGeom>
        </p:spPr>
      </p:pic>
      <p:pic>
        <p:nvPicPr>
          <p:cNvPr id="7" name="Picture 6" descr="diarrhea Icon 2745794">
            <a:extLst>
              <a:ext uri="{FF2B5EF4-FFF2-40B4-BE49-F238E27FC236}">
                <a16:creationId xmlns:a16="http://schemas.microsoft.com/office/drawing/2014/main" id="{F0F7CF97-0981-1698-7BF2-66E004109FD1}"/>
              </a:ext>
            </a:extLst>
          </p:cNvPr>
          <p:cNvPicPr>
            <a:picLocks noChangeAspect="1"/>
          </p:cNvPicPr>
          <p:nvPr/>
        </p:nvPicPr>
        <p:blipFill>
          <a:blip r:embed="rId7"/>
          <a:stretch>
            <a:fillRect/>
          </a:stretch>
        </p:blipFill>
        <p:spPr>
          <a:xfrm>
            <a:off x="513517" y="4617741"/>
            <a:ext cx="1344035" cy="1358460"/>
          </a:xfrm>
          <a:prstGeom prst="rect">
            <a:avLst/>
          </a:prstGeom>
        </p:spPr>
      </p:pic>
      <p:pic>
        <p:nvPicPr>
          <p:cNvPr id="14" name="Picture 13">
            <a:extLst>
              <a:ext uri="{FF2B5EF4-FFF2-40B4-BE49-F238E27FC236}">
                <a16:creationId xmlns:a16="http://schemas.microsoft.com/office/drawing/2014/main" id="{F78C69CD-4297-8A1A-427C-EAC7A977AA9D}"/>
              </a:ext>
            </a:extLst>
          </p:cNvPr>
          <p:cNvPicPr>
            <a:picLocks noChangeAspect="1"/>
          </p:cNvPicPr>
          <p:nvPr/>
        </p:nvPicPr>
        <p:blipFill>
          <a:blip r:embed="rId8"/>
          <a:stretch>
            <a:fillRect/>
          </a:stretch>
        </p:blipFill>
        <p:spPr>
          <a:xfrm>
            <a:off x="856820" y="6268997"/>
            <a:ext cx="666306" cy="680336"/>
          </a:xfrm>
          <a:prstGeom prst="rect">
            <a:avLst/>
          </a:prstGeom>
        </p:spPr>
      </p:pic>
      <p:pic>
        <p:nvPicPr>
          <p:cNvPr id="22" name="Picture 21">
            <a:extLst>
              <a:ext uri="{FF2B5EF4-FFF2-40B4-BE49-F238E27FC236}">
                <a16:creationId xmlns:a16="http://schemas.microsoft.com/office/drawing/2014/main" id="{23BCD75D-A8A9-24BF-EC92-9B0971825843}"/>
              </a:ext>
            </a:extLst>
          </p:cNvPr>
          <p:cNvPicPr>
            <a:picLocks noChangeAspect="1"/>
          </p:cNvPicPr>
          <p:nvPr/>
        </p:nvPicPr>
        <p:blipFill>
          <a:blip r:embed="rId9"/>
          <a:stretch>
            <a:fillRect/>
          </a:stretch>
        </p:blipFill>
        <p:spPr>
          <a:xfrm>
            <a:off x="3428762" y="1586112"/>
            <a:ext cx="862726" cy="711048"/>
          </a:xfrm>
          <a:prstGeom prst="rect">
            <a:avLst/>
          </a:prstGeom>
        </p:spPr>
      </p:pic>
      <p:pic>
        <p:nvPicPr>
          <p:cNvPr id="24" name="Picture 23">
            <a:extLst>
              <a:ext uri="{FF2B5EF4-FFF2-40B4-BE49-F238E27FC236}">
                <a16:creationId xmlns:a16="http://schemas.microsoft.com/office/drawing/2014/main" id="{79062E28-314A-095D-B358-C27186579748}"/>
              </a:ext>
            </a:extLst>
          </p:cNvPr>
          <p:cNvPicPr>
            <a:picLocks noChangeAspect="1"/>
          </p:cNvPicPr>
          <p:nvPr/>
        </p:nvPicPr>
        <p:blipFill>
          <a:blip r:embed="rId10"/>
          <a:stretch>
            <a:fillRect/>
          </a:stretch>
        </p:blipFill>
        <p:spPr>
          <a:xfrm>
            <a:off x="5101675" y="1190472"/>
            <a:ext cx="1364600" cy="1197989"/>
          </a:xfrm>
          <a:prstGeom prst="rect">
            <a:avLst/>
          </a:prstGeom>
        </p:spPr>
      </p:pic>
      <p:pic>
        <p:nvPicPr>
          <p:cNvPr id="32" name="Picture 31">
            <a:extLst>
              <a:ext uri="{FF2B5EF4-FFF2-40B4-BE49-F238E27FC236}">
                <a16:creationId xmlns:a16="http://schemas.microsoft.com/office/drawing/2014/main" id="{9B08CB1C-F84F-58F2-6F1F-5825667B6EB5}"/>
              </a:ext>
            </a:extLst>
          </p:cNvPr>
          <p:cNvPicPr>
            <a:picLocks noChangeAspect="1"/>
          </p:cNvPicPr>
          <p:nvPr/>
        </p:nvPicPr>
        <p:blipFill>
          <a:blip r:embed="rId11"/>
          <a:stretch>
            <a:fillRect/>
          </a:stretch>
        </p:blipFill>
        <p:spPr>
          <a:xfrm>
            <a:off x="660847" y="8646775"/>
            <a:ext cx="877935" cy="1000168"/>
          </a:xfrm>
          <a:prstGeom prst="rect">
            <a:avLst/>
          </a:prstGeom>
        </p:spPr>
      </p:pic>
      <p:pic>
        <p:nvPicPr>
          <p:cNvPr id="5" name="Picture 4">
            <a:extLst>
              <a:ext uri="{FF2B5EF4-FFF2-40B4-BE49-F238E27FC236}">
                <a16:creationId xmlns:a16="http://schemas.microsoft.com/office/drawing/2014/main" id="{D21A0E8B-53A8-552B-F75D-A1C66B84AC14}"/>
              </a:ext>
            </a:extLst>
          </p:cNvPr>
          <p:cNvPicPr>
            <a:picLocks noChangeAspect="1"/>
          </p:cNvPicPr>
          <p:nvPr/>
        </p:nvPicPr>
        <p:blipFill>
          <a:blip r:embed="rId12"/>
          <a:stretch>
            <a:fillRect/>
          </a:stretch>
        </p:blipFill>
        <p:spPr>
          <a:xfrm>
            <a:off x="174491" y="6434372"/>
            <a:ext cx="680881" cy="667793"/>
          </a:xfrm>
          <a:prstGeom prst="rect">
            <a:avLst/>
          </a:prstGeom>
        </p:spPr>
      </p:pic>
    </p:spTree>
    <p:extLst>
      <p:ext uri="{BB962C8B-B14F-4D97-AF65-F5344CB8AC3E}">
        <p14:creationId xmlns:p14="http://schemas.microsoft.com/office/powerpoint/2010/main" val="37275816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sp>
        <p:nvSpPr>
          <p:cNvPr id="9" name="TextBox 23">
            <a:extLst>
              <a:ext uri="{FF2B5EF4-FFF2-40B4-BE49-F238E27FC236}">
                <a16:creationId xmlns:a16="http://schemas.microsoft.com/office/drawing/2014/main" id="{1BC35D6D-3BE0-B0E1-A7B1-9C7826F5E738}"/>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ARIPIPRAZOLE</a:t>
            </a:r>
            <a:endParaRPr lang="en-US" sz="3600"/>
          </a:p>
        </p:txBody>
      </p:sp>
      <p:sp>
        <p:nvSpPr>
          <p:cNvPr id="11" name="TextBox 2">
            <a:extLst>
              <a:ext uri="{FF2B5EF4-FFF2-40B4-BE49-F238E27FC236}">
                <a16:creationId xmlns:a16="http://schemas.microsoft.com/office/drawing/2014/main" id="{3E6A9CAE-8BEE-8ACF-9A2E-19E89231F08E}"/>
              </a:ext>
            </a:extLst>
          </p:cNvPr>
          <p:cNvSpPr txBox="1"/>
          <p:nvPr/>
        </p:nvSpPr>
        <p:spPr>
          <a:xfrm>
            <a:off x="598725" y="1100818"/>
            <a:ext cx="6253398" cy="66877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For: </a:t>
            </a:r>
            <a:r>
              <a:rPr lang="en-US" sz="2800" b="1" dirty="0">
                <a:latin typeface="Century Gothic"/>
                <a:cs typeface="Calibri"/>
              </a:rPr>
              <a:t> </a:t>
            </a:r>
            <a:r>
              <a:rPr lang="en-US" sz="2800" b="1" u="sng" dirty="0">
                <a:latin typeface="Century Gothic"/>
                <a:cs typeface="Calibri"/>
              </a:rPr>
              <a:t>Mood</a:t>
            </a:r>
            <a:r>
              <a:rPr lang="en-US" sz="2800" b="1" dirty="0">
                <a:latin typeface="Century Gothic"/>
                <a:cs typeface="Calibri"/>
              </a:rPr>
              <a:t>, </a:t>
            </a:r>
            <a:r>
              <a:rPr lang="en-US" sz="2800" b="1" u="sng" dirty="0">
                <a:latin typeface="Century Gothic"/>
                <a:cs typeface="Calibri"/>
              </a:rPr>
              <a:t>Depression</a:t>
            </a:r>
            <a:r>
              <a:rPr lang="en-US" sz="2800" b="1" dirty="0">
                <a:latin typeface="Century Gothic"/>
                <a:cs typeface="Calibri"/>
              </a:rPr>
              <a:t>, </a:t>
            </a:r>
            <a:r>
              <a:rPr lang="en-US" sz="2800" b="1" u="sng" dirty="0">
                <a:latin typeface="Century Gothic"/>
                <a:cs typeface="Calibri"/>
              </a:rPr>
              <a:t>Anxiety</a:t>
            </a:r>
            <a:endParaRPr lang="en-US" sz="2800" u="sng" dirty="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dirty="0">
                <a:latin typeface="Century Gothic"/>
                <a:cs typeface="Calibri"/>
              </a:rPr>
              <a:t>Possible </a:t>
            </a:r>
            <a:r>
              <a:rPr lang="en-US" sz="2800" b="1" dirty="0">
                <a:latin typeface="Century Gothic"/>
                <a:cs typeface="Calibri"/>
              </a:rPr>
              <a:t>side effects:</a:t>
            </a:r>
          </a:p>
          <a:p>
            <a:pPr marL="1371600" lvl="2" indent="-457200">
              <a:lnSpc>
                <a:spcPct val="150000"/>
              </a:lnSpc>
              <a:buFont typeface="Wingdings"/>
              <a:buChar char="§"/>
            </a:pPr>
            <a:r>
              <a:rPr lang="en-US" sz="2800" b="1" dirty="0">
                <a:latin typeface="Century Gothic"/>
                <a:cs typeface="Calibri"/>
              </a:rPr>
              <a:t>Fatigue</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Restlessness</a:t>
            </a:r>
          </a:p>
          <a:p>
            <a:pPr marL="1371600" lvl="2" indent="-457200">
              <a:lnSpc>
                <a:spcPct val="150000"/>
              </a:lnSpc>
              <a:buFont typeface="Wingdings"/>
              <a:buChar char="§"/>
            </a:pPr>
            <a:endParaRPr lang="en-US" sz="2800" b="1" dirty="0">
              <a:latin typeface="Century Gothic"/>
              <a:cs typeface="Calibri"/>
            </a:endParaRPr>
          </a:p>
          <a:p>
            <a:pPr marL="1371600" lvl="2" indent="-457200">
              <a:lnSpc>
                <a:spcPct val="150000"/>
              </a:lnSpc>
              <a:buFont typeface="Wingdings"/>
              <a:buChar char="§"/>
            </a:pPr>
            <a:r>
              <a:rPr lang="en-US" sz="2800" b="1" dirty="0">
                <a:latin typeface="Century Gothic"/>
                <a:cs typeface="Calibri"/>
              </a:rPr>
              <a:t>Weight Gain</a:t>
            </a:r>
          </a:p>
        </p:txBody>
      </p:sp>
      <p:pic>
        <p:nvPicPr>
          <p:cNvPr id="13" name="Picture 12">
            <a:extLst>
              <a:ext uri="{FF2B5EF4-FFF2-40B4-BE49-F238E27FC236}">
                <a16:creationId xmlns:a16="http://schemas.microsoft.com/office/drawing/2014/main" id="{961DAF32-6188-118B-D4B9-F51D946DAB6E}"/>
              </a:ext>
            </a:extLst>
          </p:cNvPr>
          <p:cNvPicPr>
            <a:picLocks noChangeAspect="1"/>
          </p:cNvPicPr>
          <p:nvPr/>
        </p:nvPicPr>
        <p:blipFill>
          <a:blip r:embed="rId3"/>
          <a:stretch>
            <a:fillRect/>
          </a:stretch>
        </p:blipFill>
        <p:spPr>
          <a:xfrm>
            <a:off x="891409" y="13501"/>
            <a:ext cx="935143" cy="949126"/>
          </a:xfrm>
          <a:prstGeom prst="rect">
            <a:avLst/>
          </a:prstGeom>
        </p:spPr>
      </p:pic>
      <p:pic>
        <p:nvPicPr>
          <p:cNvPr id="37" name="Picture 36">
            <a:extLst>
              <a:ext uri="{FF2B5EF4-FFF2-40B4-BE49-F238E27FC236}">
                <a16:creationId xmlns:a16="http://schemas.microsoft.com/office/drawing/2014/main" id="{AD12E8B9-1014-CBAB-31BD-EE56A8655EC2}"/>
              </a:ext>
            </a:extLst>
          </p:cNvPr>
          <p:cNvPicPr>
            <a:picLocks noChangeAspect="1"/>
          </p:cNvPicPr>
          <p:nvPr/>
        </p:nvPicPr>
        <p:blipFill>
          <a:blip r:embed="rId4"/>
          <a:stretch>
            <a:fillRect/>
          </a:stretch>
        </p:blipFill>
        <p:spPr>
          <a:xfrm>
            <a:off x="1751774" y="1101485"/>
            <a:ext cx="1123950" cy="1047750"/>
          </a:xfrm>
          <a:prstGeom prst="rect">
            <a:avLst/>
          </a:prstGeom>
        </p:spPr>
      </p:pic>
      <p:pic>
        <p:nvPicPr>
          <p:cNvPr id="7" name="Picture 6" descr="exhausted Icon 2758313">
            <a:extLst>
              <a:ext uri="{FF2B5EF4-FFF2-40B4-BE49-F238E27FC236}">
                <a16:creationId xmlns:a16="http://schemas.microsoft.com/office/drawing/2014/main" id="{4E566608-9784-DCC6-1B64-D5AE484C63E9}"/>
              </a:ext>
            </a:extLst>
          </p:cNvPr>
          <p:cNvPicPr>
            <a:picLocks noChangeAspect="1"/>
          </p:cNvPicPr>
          <p:nvPr/>
        </p:nvPicPr>
        <p:blipFill>
          <a:blip r:embed="rId5"/>
          <a:stretch>
            <a:fillRect/>
          </a:stretch>
        </p:blipFill>
        <p:spPr>
          <a:xfrm>
            <a:off x="610617" y="4363271"/>
            <a:ext cx="1148603" cy="1134036"/>
          </a:xfrm>
          <a:prstGeom prst="rect">
            <a:avLst/>
          </a:prstGeom>
        </p:spPr>
      </p:pic>
      <p:pic>
        <p:nvPicPr>
          <p:cNvPr id="14" name="Picture 13">
            <a:extLst>
              <a:ext uri="{FF2B5EF4-FFF2-40B4-BE49-F238E27FC236}">
                <a16:creationId xmlns:a16="http://schemas.microsoft.com/office/drawing/2014/main" id="{95F4C80D-E564-003B-AB41-F2900C02B90D}"/>
              </a:ext>
            </a:extLst>
          </p:cNvPr>
          <p:cNvPicPr>
            <a:picLocks noChangeAspect="1"/>
          </p:cNvPicPr>
          <p:nvPr/>
        </p:nvPicPr>
        <p:blipFill>
          <a:blip r:embed="rId6"/>
          <a:stretch>
            <a:fillRect/>
          </a:stretch>
        </p:blipFill>
        <p:spPr>
          <a:xfrm>
            <a:off x="5087925" y="1204213"/>
            <a:ext cx="1364600" cy="1197989"/>
          </a:xfrm>
          <a:prstGeom prst="rect">
            <a:avLst/>
          </a:prstGeom>
        </p:spPr>
      </p:pic>
      <p:pic>
        <p:nvPicPr>
          <p:cNvPr id="18" name="Picture 17">
            <a:extLst>
              <a:ext uri="{FF2B5EF4-FFF2-40B4-BE49-F238E27FC236}">
                <a16:creationId xmlns:a16="http://schemas.microsoft.com/office/drawing/2014/main" id="{CDC97135-5C8B-4EAC-5D43-15076601FA89}"/>
              </a:ext>
            </a:extLst>
          </p:cNvPr>
          <p:cNvPicPr>
            <a:picLocks noChangeAspect="1"/>
          </p:cNvPicPr>
          <p:nvPr/>
        </p:nvPicPr>
        <p:blipFill>
          <a:blip r:embed="rId7"/>
          <a:stretch>
            <a:fillRect/>
          </a:stretch>
        </p:blipFill>
        <p:spPr>
          <a:xfrm>
            <a:off x="3415011" y="1599853"/>
            <a:ext cx="862726" cy="711048"/>
          </a:xfrm>
          <a:prstGeom prst="rect">
            <a:avLst/>
          </a:prstGeom>
        </p:spPr>
      </p:pic>
      <p:pic>
        <p:nvPicPr>
          <p:cNvPr id="20" name="Picture 19">
            <a:extLst>
              <a:ext uri="{FF2B5EF4-FFF2-40B4-BE49-F238E27FC236}">
                <a16:creationId xmlns:a16="http://schemas.microsoft.com/office/drawing/2014/main" id="{4BDE00D9-DACE-9446-7891-1BAFB32D044B}"/>
              </a:ext>
            </a:extLst>
          </p:cNvPr>
          <p:cNvPicPr>
            <a:picLocks noChangeAspect="1"/>
          </p:cNvPicPr>
          <p:nvPr/>
        </p:nvPicPr>
        <p:blipFill>
          <a:blip r:embed="rId8"/>
          <a:stretch>
            <a:fillRect/>
          </a:stretch>
        </p:blipFill>
        <p:spPr>
          <a:xfrm>
            <a:off x="616679" y="5784512"/>
            <a:ext cx="908353" cy="878435"/>
          </a:xfrm>
          <a:prstGeom prst="rect">
            <a:avLst/>
          </a:prstGeom>
        </p:spPr>
      </p:pic>
      <p:pic>
        <p:nvPicPr>
          <p:cNvPr id="5" name="Picture 4">
            <a:extLst>
              <a:ext uri="{FF2B5EF4-FFF2-40B4-BE49-F238E27FC236}">
                <a16:creationId xmlns:a16="http://schemas.microsoft.com/office/drawing/2014/main" id="{C205A471-80B9-3E0B-3B59-E77E0CDCA847}"/>
              </a:ext>
            </a:extLst>
          </p:cNvPr>
          <p:cNvPicPr>
            <a:picLocks noChangeAspect="1"/>
          </p:cNvPicPr>
          <p:nvPr/>
        </p:nvPicPr>
        <p:blipFill>
          <a:blip r:embed="rId9"/>
          <a:stretch>
            <a:fillRect/>
          </a:stretch>
        </p:blipFill>
        <p:spPr>
          <a:xfrm>
            <a:off x="619270" y="6922784"/>
            <a:ext cx="969185" cy="863466"/>
          </a:xfrm>
          <a:prstGeom prst="rect">
            <a:avLst/>
          </a:prstGeom>
        </p:spPr>
      </p:pic>
    </p:spTree>
    <p:extLst>
      <p:ext uri="{BB962C8B-B14F-4D97-AF65-F5344CB8AC3E}">
        <p14:creationId xmlns:p14="http://schemas.microsoft.com/office/powerpoint/2010/main" val="4228407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EF42BAA6-29C4-558A-5F37-865DC17FEFC6}"/>
              </a:ext>
            </a:extLst>
          </p:cNvPr>
          <p:cNvGraphicFramePr>
            <a:graphicFrameLocks noGrp="1"/>
          </p:cNvGraphicFramePr>
          <p:nvPr>
            <p:extLst>
              <p:ext uri="{D42A27DB-BD31-4B8C-83A1-F6EECF244321}">
                <p14:modId xmlns:p14="http://schemas.microsoft.com/office/powerpoint/2010/main" val="306149916"/>
              </p:ext>
            </p:extLst>
          </p:nvPr>
        </p:nvGraphicFramePr>
        <p:xfrm>
          <a:off x="-3962410" y="3297627"/>
          <a:ext cx="2562225" cy="134112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930826472"/>
                    </a:ext>
                  </a:extLst>
                </a:gridCol>
              </a:tblGrid>
              <a:tr h="190500">
                <a:tc>
                  <a:txBody>
                    <a:bodyPr/>
                    <a:lstStyle/>
                    <a:p>
                      <a:pPr algn="ctr" rtl="0" fontAlgn="base"/>
                      <a:r>
                        <a:rPr lang="fr-CA" sz="1400" b="1" i="0">
                          <a:effectLst/>
                          <a:latin typeface="Calibri" panose="020F0502020204030204" pitchFamily="34" charset="0"/>
                        </a:rPr>
                        <a:t>TRAZADONE</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97188399"/>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Sleep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37350721"/>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Dizziness, fall, headache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65252200"/>
                  </a:ext>
                </a:extLst>
              </a:tr>
            </a:tbl>
          </a:graphicData>
        </a:graphic>
      </p:graphicFrame>
      <p:sp>
        <p:nvSpPr>
          <p:cNvPr id="9" name="TextBox 23">
            <a:extLst>
              <a:ext uri="{FF2B5EF4-FFF2-40B4-BE49-F238E27FC236}">
                <a16:creationId xmlns:a16="http://schemas.microsoft.com/office/drawing/2014/main" id="{7151B256-E2D7-CD8D-AA2E-BB5C95BE249F}"/>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TRAZADONE</a:t>
            </a:r>
            <a:endParaRPr lang="en-US" sz="3600"/>
          </a:p>
        </p:txBody>
      </p:sp>
      <p:sp>
        <p:nvSpPr>
          <p:cNvPr id="11" name="TextBox 2">
            <a:extLst>
              <a:ext uri="{FF2B5EF4-FFF2-40B4-BE49-F238E27FC236}">
                <a16:creationId xmlns:a16="http://schemas.microsoft.com/office/drawing/2014/main" id="{F3FFD44D-3790-1C49-DBE1-1C4A7F0BF59F}"/>
              </a:ext>
            </a:extLst>
          </p:cNvPr>
          <p:cNvSpPr txBox="1"/>
          <p:nvPr/>
        </p:nvSpPr>
        <p:spPr>
          <a:xfrm>
            <a:off x="736229" y="1238227"/>
            <a:ext cx="5730883" cy="798039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For: </a:t>
            </a:r>
            <a:r>
              <a:rPr lang="en-US" sz="2800" b="1" dirty="0">
                <a:latin typeface="Century Gothic"/>
                <a:cs typeface="Calibri"/>
              </a:rPr>
              <a:t> </a:t>
            </a:r>
            <a:r>
              <a:rPr lang="en-US" sz="2800" b="1" u="sng" dirty="0">
                <a:latin typeface="Century Gothic"/>
                <a:cs typeface="Calibri"/>
              </a:rPr>
              <a:t>Sleep</a:t>
            </a:r>
            <a:endParaRPr lang="en-US" sz="2800" u="sng" dirty="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dirty="0">
                <a:latin typeface="Century Gothic"/>
                <a:cs typeface="Calibri"/>
              </a:rPr>
              <a:t> Possible </a:t>
            </a:r>
            <a:r>
              <a:rPr lang="en-US" sz="2800" b="1" dirty="0">
                <a:latin typeface="Century Gothic"/>
                <a:cs typeface="Calibri"/>
              </a:rPr>
              <a:t>side effects:</a:t>
            </a:r>
          </a:p>
          <a:p>
            <a:pPr marL="1371600" lvl="2" indent="-457200">
              <a:lnSpc>
                <a:spcPct val="150000"/>
              </a:lnSpc>
              <a:buFont typeface="Wingdings"/>
              <a:buChar char="§"/>
            </a:pPr>
            <a:r>
              <a:rPr lang="en-US" sz="2800" b="1" dirty="0">
                <a:latin typeface="Century Gothic"/>
                <a:cs typeface="Calibri"/>
              </a:rPr>
              <a:t>Dizziness</a:t>
            </a:r>
            <a:endParaRPr lang="en-US" dirty="0">
              <a:latin typeface="Aptos" panose="020B0004020202020204"/>
              <a:cs typeface="Calibri"/>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Falling</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Headache</a:t>
            </a:r>
          </a:p>
          <a:p>
            <a:pPr marL="1371600" lvl="2" indent="-457200">
              <a:lnSpc>
                <a:spcPct val="150000"/>
              </a:lnSpc>
              <a:buFont typeface="Wingdings"/>
              <a:buChar char="§"/>
            </a:pPr>
            <a:endParaRPr lang="en-US" sz="2800" b="1" dirty="0">
              <a:latin typeface="Century Gothic"/>
              <a:cs typeface="Calibri"/>
            </a:endParaRPr>
          </a:p>
          <a:p>
            <a:pPr marL="1371600" lvl="2" indent="-457200">
              <a:lnSpc>
                <a:spcPct val="150000"/>
              </a:lnSpc>
              <a:buFont typeface="Wingdings"/>
              <a:buChar char="§"/>
            </a:pPr>
            <a:r>
              <a:rPr lang="en-US" sz="2800" b="1" dirty="0">
                <a:latin typeface="Century Gothic"/>
                <a:cs typeface="Calibri"/>
              </a:rPr>
              <a:t>Bleeding</a:t>
            </a:r>
          </a:p>
        </p:txBody>
      </p:sp>
      <p:pic>
        <p:nvPicPr>
          <p:cNvPr id="13" name="Picture 12">
            <a:extLst>
              <a:ext uri="{FF2B5EF4-FFF2-40B4-BE49-F238E27FC236}">
                <a16:creationId xmlns:a16="http://schemas.microsoft.com/office/drawing/2014/main" id="{671F6629-F67C-0600-140C-C3DB92B1BCA9}"/>
              </a:ext>
            </a:extLst>
          </p:cNvPr>
          <p:cNvPicPr>
            <a:picLocks noChangeAspect="1"/>
          </p:cNvPicPr>
          <p:nvPr/>
        </p:nvPicPr>
        <p:blipFill>
          <a:blip r:embed="rId3"/>
          <a:stretch>
            <a:fillRect/>
          </a:stretch>
        </p:blipFill>
        <p:spPr>
          <a:xfrm>
            <a:off x="891409" y="13501"/>
            <a:ext cx="935143" cy="949126"/>
          </a:xfrm>
          <a:prstGeom prst="rect">
            <a:avLst/>
          </a:prstGeom>
        </p:spPr>
      </p:pic>
      <p:pic>
        <p:nvPicPr>
          <p:cNvPr id="37" name="Picture 36">
            <a:extLst>
              <a:ext uri="{FF2B5EF4-FFF2-40B4-BE49-F238E27FC236}">
                <a16:creationId xmlns:a16="http://schemas.microsoft.com/office/drawing/2014/main" id="{367DA964-C908-7081-97B2-649516FCC52D}"/>
              </a:ext>
            </a:extLst>
          </p:cNvPr>
          <p:cNvPicPr>
            <a:picLocks noChangeAspect="1"/>
          </p:cNvPicPr>
          <p:nvPr/>
        </p:nvPicPr>
        <p:blipFill>
          <a:blip r:embed="rId4"/>
          <a:stretch>
            <a:fillRect/>
          </a:stretch>
        </p:blipFill>
        <p:spPr>
          <a:xfrm>
            <a:off x="844554" y="4647946"/>
            <a:ext cx="918239" cy="903152"/>
          </a:xfrm>
          <a:prstGeom prst="rect">
            <a:avLst/>
          </a:prstGeom>
        </p:spPr>
      </p:pic>
      <p:pic>
        <p:nvPicPr>
          <p:cNvPr id="7" name="Picture 6">
            <a:extLst>
              <a:ext uri="{FF2B5EF4-FFF2-40B4-BE49-F238E27FC236}">
                <a16:creationId xmlns:a16="http://schemas.microsoft.com/office/drawing/2014/main" id="{23DEFD0D-76DE-4641-255C-98EC92F4775C}"/>
              </a:ext>
            </a:extLst>
          </p:cNvPr>
          <p:cNvPicPr>
            <a:picLocks noChangeAspect="1"/>
          </p:cNvPicPr>
          <p:nvPr/>
        </p:nvPicPr>
        <p:blipFill>
          <a:blip r:embed="rId5"/>
          <a:stretch>
            <a:fillRect/>
          </a:stretch>
        </p:blipFill>
        <p:spPr>
          <a:xfrm flipH="1">
            <a:off x="739831" y="6979272"/>
            <a:ext cx="1129563" cy="1121904"/>
          </a:xfrm>
          <a:prstGeom prst="rect">
            <a:avLst/>
          </a:prstGeom>
        </p:spPr>
      </p:pic>
      <p:pic>
        <p:nvPicPr>
          <p:cNvPr id="10" name="Picture 9">
            <a:extLst>
              <a:ext uri="{FF2B5EF4-FFF2-40B4-BE49-F238E27FC236}">
                <a16:creationId xmlns:a16="http://schemas.microsoft.com/office/drawing/2014/main" id="{59C0D716-B9ED-0C98-D10D-1CF1C9315126}"/>
              </a:ext>
            </a:extLst>
          </p:cNvPr>
          <p:cNvPicPr>
            <a:picLocks noChangeAspect="1"/>
          </p:cNvPicPr>
          <p:nvPr/>
        </p:nvPicPr>
        <p:blipFill>
          <a:blip r:embed="rId6"/>
          <a:stretch>
            <a:fillRect/>
          </a:stretch>
        </p:blipFill>
        <p:spPr>
          <a:xfrm>
            <a:off x="1778144" y="1242484"/>
            <a:ext cx="1349393" cy="1334942"/>
          </a:xfrm>
          <a:prstGeom prst="rect">
            <a:avLst/>
          </a:prstGeom>
        </p:spPr>
      </p:pic>
      <p:pic>
        <p:nvPicPr>
          <p:cNvPr id="14" name="Picture 13">
            <a:extLst>
              <a:ext uri="{FF2B5EF4-FFF2-40B4-BE49-F238E27FC236}">
                <a16:creationId xmlns:a16="http://schemas.microsoft.com/office/drawing/2014/main" id="{81AC9493-9078-03BE-5183-E4D2328525DF}"/>
              </a:ext>
            </a:extLst>
          </p:cNvPr>
          <p:cNvPicPr>
            <a:picLocks noChangeAspect="1"/>
          </p:cNvPicPr>
          <p:nvPr/>
        </p:nvPicPr>
        <p:blipFill>
          <a:blip r:embed="rId7"/>
          <a:stretch>
            <a:fillRect/>
          </a:stretch>
        </p:blipFill>
        <p:spPr>
          <a:xfrm>
            <a:off x="820020" y="5868436"/>
            <a:ext cx="969185" cy="787132"/>
          </a:xfrm>
          <a:prstGeom prst="rect">
            <a:avLst/>
          </a:prstGeom>
        </p:spPr>
      </p:pic>
      <p:pic>
        <p:nvPicPr>
          <p:cNvPr id="5" name="Picture 4">
            <a:extLst>
              <a:ext uri="{FF2B5EF4-FFF2-40B4-BE49-F238E27FC236}">
                <a16:creationId xmlns:a16="http://schemas.microsoft.com/office/drawing/2014/main" id="{DD917D1C-DE5E-409D-74E8-B4EC5651FB05}"/>
              </a:ext>
            </a:extLst>
          </p:cNvPr>
          <p:cNvPicPr>
            <a:picLocks noChangeAspect="1"/>
          </p:cNvPicPr>
          <p:nvPr/>
        </p:nvPicPr>
        <p:blipFill>
          <a:blip r:embed="rId8"/>
          <a:stretch>
            <a:fillRect/>
          </a:stretch>
        </p:blipFill>
        <p:spPr>
          <a:xfrm>
            <a:off x="819140" y="8482888"/>
            <a:ext cx="893143" cy="969735"/>
          </a:xfrm>
          <a:prstGeom prst="rect">
            <a:avLst/>
          </a:prstGeom>
        </p:spPr>
      </p:pic>
    </p:spTree>
    <p:extLst>
      <p:ext uri="{BB962C8B-B14F-4D97-AF65-F5344CB8AC3E}">
        <p14:creationId xmlns:p14="http://schemas.microsoft.com/office/powerpoint/2010/main" val="8684664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sp>
        <p:nvSpPr>
          <p:cNvPr id="9" name="TextBox 23">
            <a:extLst>
              <a:ext uri="{FF2B5EF4-FFF2-40B4-BE49-F238E27FC236}">
                <a16:creationId xmlns:a16="http://schemas.microsoft.com/office/drawing/2014/main" id="{AA2128CB-1852-DDA5-1BA0-801480166524}"/>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NALTREXONE</a:t>
            </a:r>
            <a:endParaRPr lang="en-US" sz="3600"/>
          </a:p>
        </p:txBody>
      </p:sp>
      <p:sp>
        <p:nvSpPr>
          <p:cNvPr id="11" name="TextBox 2">
            <a:extLst>
              <a:ext uri="{FF2B5EF4-FFF2-40B4-BE49-F238E27FC236}">
                <a16:creationId xmlns:a16="http://schemas.microsoft.com/office/drawing/2014/main" id="{1DDEC03B-ED16-BEA5-684B-66C95AD3CDF2}"/>
              </a:ext>
            </a:extLst>
          </p:cNvPr>
          <p:cNvSpPr txBox="1"/>
          <p:nvPr/>
        </p:nvSpPr>
        <p:spPr>
          <a:xfrm>
            <a:off x="557474" y="1334415"/>
            <a:ext cx="6445903" cy="84112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For: </a:t>
            </a:r>
            <a:r>
              <a:rPr lang="en-US" sz="2800" b="1" dirty="0">
                <a:latin typeface="Century Gothic"/>
                <a:cs typeface="Calibri"/>
              </a:rPr>
              <a:t> </a:t>
            </a:r>
            <a:r>
              <a:rPr lang="en-US" sz="2800" b="1" u="sng" dirty="0">
                <a:latin typeface="Century Gothic"/>
                <a:cs typeface="Calibri"/>
              </a:rPr>
              <a:t>Decreasing/Stop Alcohol</a:t>
            </a:r>
            <a:endParaRPr lang="en-US" sz="2800" u="sng" dirty="0">
              <a:latin typeface="Aptos" panose="020B0004020202020204"/>
              <a:cs typeface="Calibri"/>
            </a:endParaRPr>
          </a:p>
          <a:p>
            <a:pPr>
              <a:lnSpc>
                <a:spcPct val="200000"/>
              </a:lnSpc>
            </a:pPr>
            <a:r>
              <a:rPr lang="en-US" sz="2800" dirty="0">
                <a:latin typeface="Century Gothic"/>
                <a:cs typeface="Calibri"/>
              </a:rPr>
              <a:t>Possible </a:t>
            </a:r>
            <a:r>
              <a:rPr lang="en-US" sz="2800" b="1" dirty="0">
                <a:latin typeface="Century Gothic"/>
                <a:cs typeface="Calibri"/>
              </a:rPr>
              <a:t>side effects:</a:t>
            </a:r>
          </a:p>
          <a:p>
            <a:pPr marL="1371600" lvl="2" indent="-457200">
              <a:lnSpc>
                <a:spcPct val="150000"/>
              </a:lnSpc>
              <a:buFont typeface="Wingdings"/>
              <a:buChar char="§"/>
            </a:pPr>
            <a:r>
              <a:rPr lang="en-US" sz="2800" b="1" dirty="0">
                <a:latin typeface="Century Gothic"/>
                <a:cs typeface="Calibri"/>
              </a:rPr>
              <a:t>Nausea</a:t>
            </a:r>
            <a:endParaRPr lang="en-US" dirty="0"/>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err="1">
                <a:latin typeface="Century Gothic"/>
                <a:cs typeface="Calibri"/>
              </a:rPr>
              <a:t>Vomissements</a:t>
            </a:r>
          </a:p>
          <a:p>
            <a:pPr marL="1371600" lvl="2" indent="-457200">
              <a:lnSpc>
                <a:spcPct val="150000"/>
              </a:lnSpc>
              <a:buFont typeface="Wingdings"/>
              <a:buChar char="§"/>
            </a:pPr>
            <a:endParaRPr lang="en-US" sz="2800" b="1" dirty="0">
              <a:latin typeface="Century Gothic"/>
              <a:cs typeface="Calibri"/>
            </a:endParaRPr>
          </a:p>
          <a:p>
            <a:pPr marL="1371600" lvl="2" indent="-457200">
              <a:lnSpc>
                <a:spcPct val="150000"/>
              </a:lnSpc>
              <a:buFont typeface="Wingdings"/>
              <a:buChar char="§"/>
            </a:pPr>
            <a:r>
              <a:rPr lang="en-US" sz="2800" b="1" dirty="0" err="1">
                <a:latin typeface="Century Gothic"/>
                <a:cs typeface="Calibri"/>
              </a:rPr>
              <a:t>Vertiges</a:t>
            </a:r>
          </a:p>
          <a:p>
            <a:pPr marL="1371600" lvl="2" indent="-457200">
              <a:lnSpc>
                <a:spcPct val="150000"/>
              </a:lnSpc>
              <a:buFont typeface="Wingdings"/>
              <a:buChar char="§"/>
            </a:pPr>
            <a:endParaRPr lang="en-US" sz="2800" b="1" dirty="0">
              <a:latin typeface="Century Gothic"/>
              <a:cs typeface="Calibri"/>
            </a:endParaRPr>
          </a:p>
          <a:p>
            <a:pPr marL="1371600" lvl="2" indent="-457200">
              <a:lnSpc>
                <a:spcPct val="150000"/>
              </a:lnSpc>
              <a:buFont typeface="Wingdings"/>
              <a:buChar char="§"/>
            </a:pPr>
            <a:r>
              <a:rPr lang="en-US" sz="2800" b="1" dirty="0" err="1">
                <a:latin typeface="Century Gothic"/>
                <a:cs typeface="Calibri"/>
              </a:rPr>
              <a:t>Diarrh</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Depressed mood (rare)</a:t>
            </a:r>
          </a:p>
        </p:txBody>
      </p:sp>
      <p:pic>
        <p:nvPicPr>
          <p:cNvPr id="13" name="Picture 12">
            <a:extLst>
              <a:ext uri="{FF2B5EF4-FFF2-40B4-BE49-F238E27FC236}">
                <a16:creationId xmlns:a16="http://schemas.microsoft.com/office/drawing/2014/main" id="{27056F02-1F6C-75B2-C537-ED99D4C9BAD2}"/>
              </a:ext>
            </a:extLst>
          </p:cNvPr>
          <p:cNvPicPr>
            <a:picLocks noChangeAspect="1"/>
          </p:cNvPicPr>
          <p:nvPr/>
        </p:nvPicPr>
        <p:blipFill>
          <a:blip r:embed="rId3"/>
          <a:stretch>
            <a:fillRect/>
          </a:stretch>
        </p:blipFill>
        <p:spPr>
          <a:xfrm>
            <a:off x="891409" y="13501"/>
            <a:ext cx="935143" cy="949126"/>
          </a:xfrm>
          <a:prstGeom prst="rect">
            <a:avLst/>
          </a:prstGeom>
        </p:spPr>
      </p:pic>
      <p:pic>
        <p:nvPicPr>
          <p:cNvPr id="18" name="Picture 17">
            <a:extLst>
              <a:ext uri="{FF2B5EF4-FFF2-40B4-BE49-F238E27FC236}">
                <a16:creationId xmlns:a16="http://schemas.microsoft.com/office/drawing/2014/main" id="{02B196F6-E089-9A9E-3BD6-3CB21D33E792}"/>
              </a:ext>
            </a:extLst>
          </p:cNvPr>
          <p:cNvPicPr>
            <a:picLocks noChangeAspect="1"/>
          </p:cNvPicPr>
          <p:nvPr/>
        </p:nvPicPr>
        <p:blipFill>
          <a:blip r:embed="rId4"/>
          <a:stretch>
            <a:fillRect/>
          </a:stretch>
        </p:blipFill>
        <p:spPr>
          <a:xfrm>
            <a:off x="447956" y="3873173"/>
            <a:ext cx="1106060" cy="984953"/>
          </a:xfrm>
          <a:prstGeom prst="rect">
            <a:avLst/>
          </a:prstGeom>
        </p:spPr>
      </p:pic>
      <p:pic>
        <p:nvPicPr>
          <p:cNvPr id="20" name="Picture 19">
            <a:extLst>
              <a:ext uri="{FF2B5EF4-FFF2-40B4-BE49-F238E27FC236}">
                <a16:creationId xmlns:a16="http://schemas.microsoft.com/office/drawing/2014/main" id="{6B43A7FC-D7CD-5DB9-0260-C6FE512CD49B}"/>
              </a:ext>
            </a:extLst>
          </p:cNvPr>
          <p:cNvPicPr>
            <a:picLocks noChangeAspect="1"/>
          </p:cNvPicPr>
          <p:nvPr/>
        </p:nvPicPr>
        <p:blipFill>
          <a:blip r:embed="rId5"/>
          <a:stretch>
            <a:fillRect/>
          </a:stretch>
        </p:blipFill>
        <p:spPr>
          <a:xfrm>
            <a:off x="500613" y="9052050"/>
            <a:ext cx="862726" cy="711048"/>
          </a:xfrm>
          <a:prstGeom prst="rect">
            <a:avLst/>
          </a:prstGeom>
        </p:spPr>
      </p:pic>
      <p:pic>
        <p:nvPicPr>
          <p:cNvPr id="22" name="Picture 21">
            <a:extLst>
              <a:ext uri="{FF2B5EF4-FFF2-40B4-BE49-F238E27FC236}">
                <a16:creationId xmlns:a16="http://schemas.microsoft.com/office/drawing/2014/main" id="{256ABAAE-6E3B-8125-EFA5-E692572D1721}"/>
              </a:ext>
            </a:extLst>
          </p:cNvPr>
          <p:cNvPicPr>
            <a:picLocks noChangeAspect="1"/>
          </p:cNvPicPr>
          <p:nvPr/>
        </p:nvPicPr>
        <p:blipFill>
          <a:blip r:embed="rId6"/>
          <a:stretch>
            <a:fillRect/>
          </a:stretch>
        </p:blipFill>
        <p:spPr>
          <a:xfrm>
            <a:off x="2893554" y="1331292"/>
            <a:ext cx="1303769" cy="1274074"/>
          </a:xfrm>
          <a:prstGeom prst="rect">
            <a:avLst/>
          </a:prstGeom>
        </p:spPr>
      </p:pic>
      <p:pic>
        <p:nvPicPr>
          <p:cNvPr id="24" name="Picture 23">
            <a:extLst>
              <a:ext uri="{FF2B5EF4-FFF2-40B4-BE49-F238E27FC236}">
                <a16:creationId xmlns:a16="http://schemas.microsoft.com/office/drawing/2014/main" id="{3652A572-3909-785B-9859-6503E6A7B2AB}"/>
              </a:ext>
            </a:extLst>
          </p:cNvPr>
          <p:cNvPicPr>
            <a:picLocks noChangeAspect="1"/>
          </p:cNvPicPr>
          <p:nvPr/>
        </p:nvPicPr>
        <p:blipFill>
          <a:blip r:embed="rId7"/>
          <a:stretch>
            <a:fillRect/>
          </a:stretch>
        </p:blipFill>
        <p:spPr>
          <a:xfrm>
            <a:off x="4444802" y="1407376"/>
            <a:ext cx="1106059" cy="1137121"/>
          </a:xfrm>
          <a:prstGeom prst="rect">
            <a:avLst/>
          </a:prstGeom>
        </p:spPr>
      </p:pic>
      <p:pic>
        <p:nvPicPr>
          <p:cNvPr id="2" name="Picture 1">
            <a:extLst>
              <a:ext uri="{FF2B5EF4-FFF2-40B4-BE49-F238E27FC236}">
                <a16:creationId xmlns:a16="http://schemas.microsoft.com/office/drawing/2014/main" id="{44561679-FF12-81C5-C96B-C1A568C71AB3}"/>
              </a:ext>
            </a:extLst>
          </p:cNvPr>
          <p:cNvPicPr>
            <a:picLocks noChangeAspect="1"/>
          </p:cNvPicPr>
          <p:nvPr/>
        </p:nvPicPr>
        <p:blipFill>
          <a:blip r:embed="rId8"/>
          <a:stretch>
            <a:fillRect/>
          </a:stretch>
        </p:blipFill>
        <p:spPr>
          <a:xfrm>
            <a:off x="332656" y="6405652"/>
            <a:ext cx="1247775" cy="1133475"/>
          </a:xfrm>
          <a:prstGeom prst="rect">
            <a:avLst/>
          </a:prstGeom>
        </p:spPr>
      </p:pic>
      <p:pic>
        <p:nvPicPr>
          <p:cNvPr id="5" name="Picture 4">
            <a:extLst>
              <a:ext uri="{FF2B5EF4-FFF2-40B4-BE49-F238E27FC236}">
                <a16:creationId xmlns:a16="http://schemas.microsoft.com/office/drawing/2014/main" id="{30EA323B-3BA5-8825-1E53-D3FC4DA386D3}"/>
              </a:ext>
            </a:extLst>
          </p:cNvPr>
          <p:cNvPicPr>
            <a:picLocks noChangeAspect="1"/>
          </p:cNvPicPr>
          <p:nvPr/>
        </p:nvPicPr>
        <p:blipFill>
          <a:blip r:embed="rId9"/>
          <a:stretch>
            <a:fillRect/>
          </a:stretch>
        </p:blipFill>
        <p:spPr>
          <a:xfrm>
            <a:off x="492784" y="5064784"/>
            <a:ext cx="914400" cy="952500"/>
          </a:xfrm>
          <a:prstGeom prst="rect">
            <a:avLst/>
          </a:prstGeom>
        </p:spPr>
      </p:pic>
      <p:pic>
        <p:nvPicPr>
          <p:cNvPr id="6" name="Picture 5">
            <a:extLst>
              <a:ext uri="{FF2B5EF4-FFF2-40B4-BE49-F238E27FC236}">
                <a16:creationId xmlns:a16="http://schemas.microsoft.com/office/drawing/2014/main" id="{C7123123-037D-F017-F1E5-1EF8AD989785}"/>
              </a:ext>
            </a:extLst>
          </p:cNvPr>
          <p:cNvPicPr>
            <a:picLocks noChangeAspect="1"/>
          </p:cNvPicPr>
          <p:nvPr/>
        </p:nvPicPr>
        <p:blipFill>
          <a:blip r:embed="rId10"/>
          <a:stretch>
            <a:fillRect/>
          </a:stretch>
        </p:blipFill>
        <p:spPr>
          <a:xfrm>
            <a:off x="497636" y="7812836"/>
            <a:ext cx="914400" cy="933450"/>
          </a:xfrm>
          <a:prstGeom prst="rect">
            <a:avLst/>
          </a:prstGeom>
        </p:spPr>
      </p:pic>
    </p:spTree>
    <p:extLst>
      <p:ext uri="{BB962C8B-B14F-4D97-AF65-F5344CB8AC3E}">
        <p14:creationId xmlns:p14="http://schemas.microsoft.com/office/powerpoint/2010/main" val="1877568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14" name="Table 13">
            <a:extLst>
              <a:ext uri="{FF2B5EF4-FFF2-40B4-BE49-F238E27FC236}">
                <a16:creationId xmlns:a16="http://schemas.microsoft.com/office/drawing/2014/main" id="{5030DB17-8212-7272-6C33-76DC42FA2155}"/>
              </a:ext>
            </a:extLst>
          </p:cNvPr>
          <p:cNvGraphicFramePr>
            <a:graphicFrameLocks noGrp="1"/>
          </p:cNvGraphicFramePr>
          <p:nvPr/>
        </p:nvGraphicFramePr>
        <p:xfrm>
          <a:off x="-2986106" y="961084"/>
          <a:ext cx="2562225" cy="219456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3505520531"/>
                    </a:ext>
                  </a:extLst>
                </a:gridCol>
              </a:tblGrid>
              <a:tr h="190500">
                <a:tc>
                  <a:txBody>
                    <a:bodyPr/>
                    <a:lstStyle/>
                    <a:p>
                      <a:pPr algn="ctr" rtl="0" fontAlgn="base"/>
                      <a:r>
                        <a:rPr lang="fr-CA" sz="1400" b="1">
                          <a:effectLst/>
                          <a:latin typeface="Calibri" panose="020F0502020204030204" pitchFamily="34" charset="0"/>
                        </a:rPr>
                        <a:t>METOPROLOL</a:t>
                      </a:r>
                      <a:r>
                        <a:rPr lang="fr-CA" sz="1400">
                          <a:effectLst/>
                          <a:latin typeface="Calibri" panose="020F0502020204030204" pitchFamily="34" charset="0"/>
                        </a:rPr>
                        <a:t> </a:t>
                      </a:r>
                      <a:endParaRPr lang="fr-CA">
                        <a:effectLst/>
                      </a:endParaRPr>
                    </a:p>
                    <a:p>
                      <a:pPr algn="ctr" rtl="0" fontAlgn="base"/>
                      <a:r>
                        <a:rPr lang="fr-CA" sz="1400" b="1">
                          <a:effectLst/>
                          <a:latin typeface="Calibri" panose="020F0502020204030204" pitchFamily="34" charset="0"/>
                        </a:rPr>
                        <a:t>BISOPROLOL</a:t>
                      </a:r>
                      <a:r>
                        <a:rPr lang="fr-CA" sz="1400">
                          <a:effectLst/>
                          <a:latin typeface="Calibri" panose="020F0502020204030204" pitchFamily="34" charset="0"/>
                        </a:rPr>
                        <a:t> </a:t>
                      </a:r>
                      <a:endParaRPr lang="fr-CA">
                        <a:effectLst/>
                      </a:endParaRPr>
                    </a:p>
                    <a:p>
                      <a:pPr algn="ctr" rtl="0" fontAlgn="base"/>
                      <a:r>
                        <a:rPr lang="fr-CA" sz="1400" b="1">
                          <a:effectLst/>
                          <a:latin typeface="Calibri" panose="020F0502020204030204" pitchFamily="34" charset="0"/>
                        </a:rPr>
                        <a:t>DILTIAZEM</a:t>
                      </a:r>
                      <a:r>
                        <a:rPr lang="fr-CA" sz="1400">
                          <a:effectLst/>
                          <a:latin typeface="Calibri" panose="020F0502020204030204" pitchFamily="34" charset="0"/>
                        </a:rPr>
                        <a:t> </a:t>
                      </a:r>
                      <a:endParaRPr lang="fr-CA">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71787554"/>
                  </a:ext>
                </a:extLst>
              </a:tr>
              <a:tr h="190500">
                <a:tc>
                  <a:txBody>
                    <a:bodyPr/>
                    <a:lstStyle/>
                    <a:p>
                      <a:pPr algn="ctr" rtl="0" fontAlgn="base"/>
                      <a:r>
                        <a:rPr lang="fr-CA" sz="1400" u="sng">
                          <a:effectLst/>
                          <a:latin typeface="Calibri" panose="020F0502020204030204" pitchFamily="34" charset="0"/>
                        </a:rPr>
                        <a:t>What is it for?</a:t>
                      </a:r>
                      <a:r>
                        <a:rPr lang="fr-CA" sz="1400">
                          <a:effectLst/>
                          <a:latin typeface="Calibri" panose="020F0502020204030204" pitchFamily="34" charset="0"/>
                        </a:rPr>
                        <a:t> </a:t>
                      </a:r>
                      <a:endParaRPr lang="fr-CA">
                        <a:effectLst/>
                      </a:endParaRPr>
                    </a:p>
                    <a:p>
                      <a:pPr algn="ctr" rtl="0" fontAlgn="base"/>
                      <a:r>
                        <a:rPr lang="fr-CA" sz="1400">
                          <a:effectLst/>
                          <a:latin typeface="Calibri" panose="020F0502020204030204" pitchFamily="34" charset="0"/>
                        </a:rPr>
                        <a:t>Heart disease, Atrial Fibrillation </a:t>
                      </a:r>
                      <a:endParaRPr lang="fr-CA">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74935254"/>
                  </a:ext>
                </a:extLst>
              </a:tr>
              <a:tr h="943450">
                <a:tc>
                  <a:txBody>
                    <a:bodyPr/>
                    <a:lstStyle/>
                    <a:p>
                      <a:pPr algn="ctr" rtl="0" fontAlgn="base"/>
                      <a:r>
                        <a:rPr lang="fr-CA" sz="1400" u="sng">
                          <a:effectLst/>
                          <a:latin typeface="Calibri" panose="020F0502020204030204" pitchFamily="34" charset="0"/>
                        </a:rPr>
                        <a:t>Possible side effect?</a:t>
                      </a:r>
                      <a:r>
                        <a:rPr lang="fr-CA" sz="1400">
                          <a:effectLst/>
                          <a:latin typeface="Calibri" panose="020F0502020204030204" pitchFamily="34" charset="0"/>
                        </a:rPr>
                        <a:t> </a:t>
                      </a:r>
                      <a:endParaRPr lang="fr-CA">
                        <a:effectLst/>
                      </a:endParaRPr>
                    </a:p>
                    <a:p>
                      <a:pPr algn="ctr" rtl="0" fontAlgn="base"/>
                      <a:r>
                        <a:rPr lang="fr-CA" sz="1400">
                          <a:effectLst/>
                          <a:latin typeface="Calibri" panose="020F0502020204030204" pitchFamily="34" charset="0"/>
                        </a:rPr>
                        <a:t>Fatigue, vivid dreams, exercise intolerance, sexual malfunction, dizziness </a:t>
                      </a:r>
                      <a:endParaRPr lang="fr-CA">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21741638"/>
                  </a:ext>
                </a:extLst>
              </a:tr>
            </a:tbl>
          </a:graphicData>
        </a:graphic>
      </p:graphicFrame>
      <p:sp>
        <p:nvSpPr>
          <p:cNvPr id="16" name="TextBox 23">
            <a:extLst>
              <a:ext uri="{FF2B5EF4-FFF2-40B4-BE49-F238E27FC236}">
                <a16:creationId xmlns:a16="http://schemas.microsoft.com/office/drawing/2014/main" id="{B2092719-A5D1-0555-85D5-47838BFA94E9}"/>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METOPROLOL</a:t>
            </a:r>
            <a:endParaRPr lang="en-US" sz="3600"/>
          </a:p>
        </p:txBody>
      </p:sp>
      <p:sp>
        <p:nvSpPr>
          <p:cNvPr id="18" name="TextBox 2">
            <a:extLst>
              <a:ext uri="{FF2B5EF4-FFF2-40B4-BE49-F238E27FC236}">
                <a16:creationId xmlns:a16="http://schemas.microsoft.com/office/drawing/2014/main" id="{17E66391-8FA3-5F6F-E00B-DD4CB2BF659A}"/>
              </a:ext>
            </a:extLst>
          </p:cNvPr>
          <p:cNvSpPr txBox="1"/>
          <p:nvPr/>
        </p:nvSpPr>
        <p:spPr>
          <a:xfrm>
            <a:off x="351218" y="1100818"/>
            <a:ext cx="6624658" cy="84112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For:</a:t>
            </a:r>
            <a:r>
              <a:rPr lang="en-US" sz="2800" b="1" dirty="0">
                <a:latin typeface="Century Gothic"/>
                <a:cs typeface="Calibri"/>
              </a:rPr>
              <a:t> </a:t>
            </a:r>
            <a:r>
              <a:rPr lang="en-US" sz="2800" b="1" u="sng" dirty="0">
                <a:latin typeface="Century Gothic"/>
                <a:cs typeface="Calibri"/>
              </a:rPr>
              <a:t>Heart Disease</a:t>
            </a:r>
            <a:r>
              <a:rPr lang="en-US" sz="2800" b="1" dirty="0">
                <a:latin typeface="Century Gothic"/>
                <a:cs typeface="Calibri"/>
              </a:rPr>
              <a:t>, </a:t>
            </a:r>
            <a:r>
              <a:rPr lang="en-US" sz="2800" b="1" u="sng" dirty="0">
                <a:latin typeface="Century Gothic"/>
                <a:cs typeface="Calibri"/>
              </a:rPr>
              <a:t>Atrial Fibrillation</a:t>
            </a:r>
            <a:endParaRPr lang="en-US" sz="2800" u="sng" dirty="0">
              <a:latin typeface="Aptos" panose="020B0004020202020204"/>
              <a:cs typeface="Calibri"/>
            </a:endParaRPr>
          </a:p>
          <a:p>
            <a:pPr>
              <a:lnSpc>
                <a:spcPct val="200000"/>
              </a:lnSpc>
            </a:pPr>
            <a:r>
              <a:rPr lang="en-US" sz="2800" dirty="0">
                <a:latin typeface="Century Gothic"/>
                <a:cs typeface="Calibri"/>
              </a:rPr>
              <a:t>Possible </a:t>
            </a:r>
            <a:r>
              <a:rPr lang="en-US" sz="2800" b="1" dirty="0">
                <a:latin typeface="Century Gothic"/>
                <a:cs typeface="Calibri"/>
              </a:rPr>
              <a:t>side effects:</a:t>
            </a:r>
          </a:p>
          <a:p>
            <a:pPr marL="1371600" lvl="2" indent="-457200">
              <a:lnSpc>
                <a:spcPct val="150000"/>
              </a:lnSpc>
              <a:buFont typeface="Wingdings"/>
              <a:buChar char="§"/>
            </a:pPr>
            <a:r>
              <a:rPr lang="en-US" sz="2800" b="1" dirty="0">
                <a:latin typeface="Century Gothic"/>
                <a:cs typeface="Calibri"/>
              </a:rPr>
              <a:t>Fatigue</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Vivid dreams</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Exercise intolerance</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Dizziness</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Sexual malfunction</a:t>
            </a:r>
          </a:p>
        </p:txBody>
      </p:sp>
      <p:pic>
        <p:nvPicPr>
          <p:cNvPr id="26" name="Picture 25">
            <a:extLst>
              <a:ext uri="{FF2B5EF4-FFF2-40B4-BE49-F238E27FC236}">
                <a16:creationId xmlns:a16="http://schemas.microsoft.com/office/drawing/2014/main" id="{7A3542A7-0658-4DC0-1FC6-26EBD91B35CA}"/>
              </a:ext>
            </a:extLst>
          </p:cNvPr>
          <p:cNvPicPr>
            <a:picLocks noChangeAspect="1"/>
          </p:cNvPicPr>
          <p:nvPr/>
        </p:nvPicPr>
        <p:blipFill>
          <a:blip r:embed="rId3"/>
          <a:stretch>
            <a:fillRect/>
          </a:stretch>
        </p:blipFill>
        <p:spPr>
          <a:xfrm>
            <a:off x="891409" y="13501"/>
            <a:ext cx="935143" cy="949126"/>
          </a:xfrm>
          <a:prstGeom prst="rect">
            <a:avLst/>
          </a:prstGeom>
        </p:spPr>
      </p:pic>
      <p:pic>
        <p:nvPicPr>
          <p:cNvPr id="43" name="Picture 42">
            <a:extLst>
              <a:ext uri="{FF2B5EF4-FFF2-40B4-BE49-F238E27FC236}">
                <a16:creationId xmlns:a16="http://schemas.microsoft.com/office/drawing/2014/main" id="{864A141E-F1BF-26F4-3EDA-653E797AA3A9}"/>
              </a:ext>
            </a:extLst>
          </p:cNvPr>
          <p:cNvPicPr>
            <a:picLocks noChangeAspect="1"/>
          </p:cNvPicPr>
          <p:nvPr/>
        </p:nvPicPr>
        <p:blipFill>
          <a:blip r:embed="rId4"/>
          <a:stretch>
            <a:fillRect/>
          </a:stretch>
        </p:blipFill>
        <p:spPr>
          <a:xfrm>
            <a:off x="358288" y="7624454"/>
            <a:ext cx="882619" cy="786301"/>
          </a:xfrm>
          <a:prstGeom prst="rect">
            <a:avLst/>
          </a:prstGeom>
        </p:spPr>
      </p:pic>
      <p:pic>
        <p:nvPicPr>
          <p:cNvPr id="2" name="Picture 1" descr="exhausted Icon 2758313">
            <a:extLst>
              <a:ext uri="{FF2B5EF4-FFF2-40B4-BE49-F238E27FC236}">
                <a16:creationId xmlns:a16="http://schemas.microsoft.com/office/drawing/2014/main" id="{F8971B72-A6FB-7943-1CEA-0F6CD63AC91C}"/>
              </a:ext>
            </a:extLst>
          </p:cNvPr>
          <p:cNvPicPr>
            <a:picLocks noChangeAspect="1"/>
          </p:cNvPicPr>
          <p:nvPr/>
        </p:nvPicPr>
        <p:blipFill>
          <a:blip r:embed="rId5"/>
          <a:stretch>
            <a:fillRect/>
          </a:stretch>
        </p:blipFill>
        <p:spPr>
          <a:xfrm>
            <a:off x="354363" y="3450254"/>
            <a:ext cx="1148603" cy="1134036"/>
          </a:xfrm>
          <a:prstGeom prst="rect">
            <a:avLst/>
          </a:prstGeom>
        </p:spPr>
      </p:pic>
      <p:pic>
        <p:nvPicPr>
          <p:cNvPr id="8" name="Picture 7">
            <a:extLst>
              <a:ext uri="{FF2B5EF4-FFF2-40B4-BE49-F238E27FC236}">
                <a16:creationId xmlns:a16="http://schemas.microsoft.com/office/drawing/2014/main" id="{B7B6EEF2-DB6A-661B-E323-A4F3C47711AF}"/>
              </a:ext>
            </a:extLst>
          </p:cNvPr>
          <p:cNvPicPr>
            <a:picLocks noChangeAspect="1"/>
          </p:cNvPicPr>
          <p:nvPr/>
        </p:nvPicPr>
        <p:blipFill>
          <a:blip r:embed="rId6"/>
          <a:stretch>
            <a:fillRect/>
          </a:stretch>
        </p:blipFill>
        <p:spPr>
          <a:xfrm>
            <a:off x="586815" y="8823968"/>
            <a:ext cx="666306" cy="680336"/>
          </a:xfrm>
          <a:prstGeom prst="rect">
            <a:avLst/>
          </a:prstGeom>
        </p:spPr>
      </p:pic>
      <p:pic>
        <p:nvPicPr>
          <p:cNvPr id="13" name="Picture 12">
            <a:extLst>
              <a:ext uri="{FF2B5EF4-FFF2-40B4-BE49-F238E27FC236}">
                <a16:creationId xmlns:a16="http://schemas.microsoft.com/office/drawing/2014/main" id="{DCAB0EE4-54FF-5312-B120-17CE9FF6650F}"/>
              </a:ext>
            </a:extLst>
          </p:cNvPr>
          <p:cNvPicPr>
            <a:picLocks noChangeAspect="1"/>
          </p:cNvPicPr>
          <p:nvPr/>
        </p:nvPicPr>
        <p:blipFill>
          <a:blip r:embed="rId7"/>
          <a:stretch>
            <a:fillRect/>
          </a:stretch>
        </p:blipFill>
        <p:spPr>
          <a:xfrm>
            <a:off x="542925" y="4795412"/>
            <a:ext cx="953977" cy="1106686"/>
          </a:xfrm>
          <a:prstGeom prst="rect">
            <a:avLst/>
          </a:prstGeom>
        </p:spPr>
      </p:pic>
      <p:pic>
        <p:nvPicPr>
          <p:cNvPr id="17" name="Picture 16">
            <a:extLst>
              <a:ext uri="{FF2B5EF4-FFF2-40B4-BE49-F238E27FC236}">
                <a16:creationId xmlns:a16="http://schemas.microsoft.com/office/drawing/2014/main" id="{D4945BE6-5C53-9AC4-0514-C5A826CF0480}"/>
              </a:ext>
            </a:extLst>
          </p:cNvPr>
          <p:cNvPicPr>
            <a:picLocks noChangeAspect="1"/>
          </p:cNvPicPr>
          <p:nvPr/>
        </p:nvPicPr>
        <p:blipFill>
          <a:blip r:embed="rId8"/>
          <a:stretch>
            <a:fillRect/>
          </a:stretch>
        </p:blipFill>
        <p:spPr>
          <a:xfrm>
            <a:off x="436468" y="6164938"/>
            <a:ext cx="893143" cy="802348"/>
          </a:xfrm>
          <a:prstGeom prst="rect">
            <a:avLst/>
          </a:prstGeom>
        </p:spPr>
      </p:pic>
      <p:pic>
        <p:nvPicPr>
          <p:cNvPr id="25" name="Picture 24">
            <a:extLst>
              <a:ext uri="{FF2B5EF4-FFF2-40B4-BE49-F238E27FC236}">
                <a16:creationId xmlns:a16="http://schemas.microsoft.com/office/drawing/2014/main" id="{8B21D07A-6A54-B79F-AEBB-BB27A6C3C7DC}"/>
              </a:ext>
            </a:extLst>
          </p:cNvPr>
          <p:cNvPicPr>
            <a:picLocks noChangeAspect="1"/>
          </p:cNvPicPr>
          <p:nvPr/>
        </p:nvPicPr>
        <p:blipFill>
          <a:blip r:embed="rId9"/>
          <a:stretch>
            <a:fillRect/>
          </a:stretch>
        </p:blipFill>
        <p:spPr>
          <a:xfrm>
            <a:off x="2155006" y="945526"/>
            <a:ext cx="1440642" cy="1502328"/>
          </a:xfrm>
          <a:prstGeom prst="rect">
            <a:avLst/>
          </a:prstGeom>
        </p:spPr>
      </p:pic>
      <p:pic>
        <p:nvPicPr>
          <p:cNvPr id="30" name="Picture 29">
            <a:extLst>
              <a:ext uri="{FF2B5EF4-FFF2-40B4-BE49-F238E27FC236}">
                <a16:creationId xmlns:a16="http://schemas.microsoft.com/office/drawing/2014/main" id="{7216D191-7428-B01D-5146-D1D8497E4E39}"/>
              </a:ext>
            </a:extLst>
          </p:cNvPr>
          <p:cNvPicPr>
            <a:picLocks noChangeAspect="1"/>
          </p:cNvPicPr>
          <p:nvPr/>
        </p:nvPicPr>
        <p:blipFill>
          <a:blip r:embed="rId10"/>
          <a:stretch>
            <a:fillRect/>
          </a:stretch>
        </p:blipFill>
        <p:spPr>
          <a:xfrm>
            <a:off x="4542712" y="1097694"/>
            <a:ext cx="1912101" cy="1730582"/>
          </a:xfrm>
          <a:prstGeom prst="rect">
            <a:avLst/>
          </a:prstGeom>
        </p:spPr>
      </p:pic>
      <p:pic>
        <p:nvPicPr>
          <p:cNvPr id="3" name="Picture 2">
            <a:extLst>
              <a:ext uri="{FF2B5EF4-FFF2-40B4-BE49-F238E27FC236}">
                <a16:creationId xmlns:a16="http://schemas.microsoft.com/office/drawing/2014/main" id="{79ECE575-B0F7-886E-76F6-3B985C99225F}"/>
              </a:ext>
            </a:extLst>
          </p:cNvPr>
          <p:cNvPicPr>
            <a:picLocks noChangeAspect="1"/>
          </p:cNvPicPr>
          <p:nvPr/>
        </p:nvPicPr>
        <p:blipFill>
          <a:blip r:embed="rId11"/>
          <a:stretch>
            <a:fillRect/>
          </a:stretch>
        </p:blipFill>
        <p:spPr>
          <a:xfrm>
            <a:off x="0" y="8932186"/>
            <a:ext cx="680881" cy="667793"/>
          </a:xfrm>
          <a:prstGeom prst="rect">
            <a:avLst/>
          </a:prstGeom>
        </p:spPr>
      </p:pic>
    </p:spTree>
    <p:extLst>
      <p:ext uri="{BB962C8B-B14F-4D97-AF65-F5344CB8AC3E}">
        <p14:creationId xmlns:p14="http://schemas.microsoft.com/office/powerpoint/2010/main" val="3657019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0B0CF776-75CB-6CBC-437A-D0A9AEBBEAAF}"/>
              </a:ext>
            </a:extLst>
          </p:cNvPr>
          <p:cNvGraphicFramePr>
            <a:graphicFrameLocks noGrp="1"/>
          </p:cNvGraphicFramePr>
          <p:nvPr>
            <p:extLst>
              <p:ext uri="{D42A27DB-BD31-4B8C-83A1-F6EECF244321}">
                <p14:modId xmlns:p14="http://schemas.microsoft.com/office/powerpoint/2010/main" val="43547137"/>
              </p:ext>
            </p:extLst>
          </p:nvPr>
        </p:nvGraphicFramePr>
        <p:xfrm>
          <a:off x="-3707722" y="3523977"/>
          <a:ext cx="2562225" cy="155448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263713825"/>
                    </a:ext>
                  </a:extLst>
                </a:gridCol>
              </a:tblGrid>
              <a:tr h="190500">
                <a:tc>
                  <a:txBody>
                    <a:bodyPr/>
                    <a:lstStyle/>
                    <a:p>
                      <a:pPr algn="ctr" rtl="0" fontAlgn="base"/>
                      <a:r>
                        <a:rPr lang="fr-CA" sz="1400" b="1" i="0">
                          <a:effectLst/>
                          <a:latin typeface="Calibri"/>
                        </a:rPr>
                        <a:t>VARENICLINE</a:t>
                      </a:r>
                      <a:endParaRPr lang="fr-CA" sz="1400" b="0" i="0" err="1">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83904150"/>
                  </a:ext>
                </a:extLst>
              </a:tr>
              <a:tr h="190500">
                <a:tc>
                  <a:txBody>
                    <a:bodyPr/>
                    <a:lstStyle/>
                    <a:p>
                      <a:pPr algn="ctr" rtl="0" fontAlgn="base"/>
                      <a:r>
                        <a:rPr lang="en-US" sz="1400" b="0" i="0" u="sng">
                          <a:effectLst/>
                          <a:latin typeface="Calibri"/>
                        </a:rPr>
                        <a:t>What is it for?</a:t>
                      </a:r>
                      <a:r>
                        <a:rPr lang="en-US" sz="1400" b="0" i="0">
                          <a:effectLst/>
                          <a:latin typeface="Calibri"/>
                        </a:rPr>
                        <a:t> </a:t>
                      </a:r>
                      <a:endParaRPr lang="en-US" b="0" i="0">
                        <a:effectLst/>
                        <a:latin typeface="Calibri"/>
                      </a:endParaRPr>
                    </a:p>
                    <a:p>
                      <a:pPr algn="ctr" rtl="0" fontAlgn="base"/>
                      <a:r>
                        <a:rPr lang="en-US" sz="1400" b="0" i="0">
                          <a:effectLst/>
                          <a:latin typeface="Calibri"/>
                        </a:rPr>
                        <a:t>Stop Smoking</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95082281"/>
                  </a:ext>
                </a:extLst>
              </a:tr>
              <a:tr h="190500">
                <a:tc>
                  <a:txBody>
                    <a:bodyPr/>
                    <a:lstStyle/>
                    <a:p>
                      <a:pPr algn="ctr" rtl="0" fontAlgn="base"/>
                      <a:r>
                        <a:rPr lang="en-US" sz="1400" b="0" i="0" u="sng">
                          <a:effectLst/>
                          <a:latin typeface="Calibri"/>
                        </a:rPr>
                        <a:t>Possible side effect?</a:t>
                      </a:r>
                      <a:r>
                        <a:rPr lang="en-US" sz="1400" b="0" i="0">
                          <a:effectLst/>
                          <a:latin typeface="Calibri"/>
                        </a:rPr>
                        <a:t> </a:t>
                      </a:r>
                      <a:endParaRPr lang="en-US" b="0" i="0">
                        <a:effectLst/>
                        <a:latin typeface="Calibri"/>
                      </a:endParaRPr>
                    </a:p>
                    <a:p>
                      <a:pPr lvl="0" algn="ctr">
                        <a:buNone/>
                      </a:pPr>
                      <a:r>
                        <a:rPr lang="en-US" sz="1400" b="0" i="0">
                          <a:effectLst/>
                          <a:latin typeface="Calibri"/>
                        </a:rPr>
                        <a:t>Nausea, vivid dreams, rare: </a:t>
                      </a:r>
                      <a:endParaRPr lang="en-US"/>
                    </a:p>
                    <a:p>
                      <a:pPr lvl="0" algn="ctr">
                        <a:buNone/>
                      </a:pPr>
                      <a:r>
                        <a:rPr lang="en-US" sz="1400" b="0" i="0">
                          <a:effectLst/>
                          <a:latin typeface="Calibri"/>
                        </a:rPr>
                        <a:t>mood changes</a:t>
                      </a:r>
                      <a:endParaRPr lang="en-US"/>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84953556"/>
                  </a:ext>
                </a:extLst>
              </a:tr>
            </a:tbl>
          </a:graphicData>
        </a:graphic>
      </p:graphicFrame>
      <p:sp>
        <p:nvSpPr>
          <p:cNvPr id="9" name="TextBox 23">
            <a:extLst>
              <a:ext uri="{FF2B5EF4-FFF2-40B4-BE49-F238E27FC236}">
                <a16:creationId xmlns:a16="http://schemas.microsoft.com/office/drawing/2014/main" id="{AFAB2E6D-E3AE-A2FC-627F-80DB16AC35E3}"/>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VARENICLINE</a:t>
            </a:r>
            <a:endParaRPr lang="en-US" sz="3600"/>
          </a:p>
        </p:txBody>
      </p:sp>
      <p:sp>
        <p:nvSpPr>
          <p:cNvPr id="11" name="TextBox 2">
            <a:extLst>
              <a:ext uri="{FF2B5EF4-FFF2-40B4-BE49-F238E27FC236}">
                <a16:creationId xmlns:a16="http://schemas.microsoft.com/office/drawing/2014/main" id="{F8A97199-B577-DB84-1FEA-16F4FC2F0106}"/>
              </a:ext>
            </a:extLst>
          </p:cNvPr>
          <p:cNvSpPr txBox="1"/>
          <p:nvPr/>
        </p:nvSpPr>
        <p:spPr>
          <a:xfrm>
            <a:off x="887482" y="1664198"/>
            <a:ext cx="5648382" cy="771108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For: </a:t>
            </a:r>
            <a:r>
              <a:rPr lang="en-US" sz="2800" b="1">
                <a:latin typeface="Century Gothic"/>
                <a:cs typeface="Calibri"/>
              </a:rPr>
              <a:t> </a:t>
            </a:r>
            <a:r>
              <a:rPr lang="en-US" sz="2800" b="1" u="sng">
                <a:latin typeface="Century Gothic"/>
                <a:cs typeface="Calibri"/>
              </a:rPr>
              <a:t>Stopping Smoking</a:t>
            </a:r>
          </a:p>
          <a:p>
            <a:pPr>
              <a:lnSpc>
                <a:spcPct val="200000"/>
              </a:lnSpc>
            </a:pPr>
            <a:endParaRPr lang="en-US" sz="2800" b="1">
              <a:latin typeface="Century Gothic"/>
              <a:cs typeface="Calibri"/>
            </a:endParaRPr>
          </a:p>
          <a:p>
            <a:pPr>
              <a:lnSpc>
                <a:spcPct val="200000"/>
              </a:lnSpc>
            </a:pPr>
            <a:r>
              <a:rPr lang="en-US" sz="2800">
                <a:latin typeface="Century Gothic"/>
                <a:cs typeface="Calibri"/>
              </a:rPr>
              <a:t>Possible </a:t>
            </a:r>
            <a:r>
              <a:rPr lang="en-US" sz="2800" b="1">
                <a:latin typeface="Century Gothic"/>
                <a:cs typeface="Calibri"/>
              </a:rPr>
              <a:t>side effects:</a:t>
            </a:r>
          </a:p>
          <a:p>
            <a:pPr marL="1371600" lvl="2" indent="-457200">
              <a:lnSpc>
                <a:spcPct val="200000"/>
              </a:lnSpc>
              <a:buFont typeface="Wingdings"/>
              <a:buChar char="§"/>
            </a:pPr>
            <a:r>
              <a:rPr lang="en-US" sz="2800" b="1">
                <a:latin typeface="Century Gothic"/>
                <a:cs typeface="Calibri"/>
              </a:rPr>
              <a:t>Nausea</a:t>
            </a:r>
          </a:p>
          <a:p>
            <a:pPr marL="1371600" lvl="2" indent="-457200">
              <a:lnSpc>
                <a:spcPct val="200000"/>
              </a:lnSpc>
              <a:buFont typeface="Wingdings"/>
              <a:buChar char="§"/>
            </a:pPr>
            <a:endParaRPr lang="en-US" sz="2800" b="1">
              <a:latin typeface="Century Gothic"/>
              <a:cs typeface="Calibri"/>
            </a:endParaRPr>
          </a:p>
          <a:p>
            <a:pPr marL="1371600" lvl="2" indent="-457200">
              <a:lnSpc>
                <a:spcPct val="200000"/>
              </a:lnSpc>
              <a:buFont typeface="Wingdings"/>
              <a:buChar char="§"/>
            </a:pPr>
            <a:r>
              <a:rPr lang="en-US" sz="2800" b="1">
                <a:latin typeface="Century Gothic"/>
                <a:cs typeface="Calibri"/>
              </a:rPr>
              <a:t>Vivid Dreams</a:t>
            </a:r>
          </a:p>
          <a:p>
            <a:pPr marL="1371600" lvl="2" indent="-457200">
              <a:lnSpc>
                <a:spcPct val="200000"/>
              </a:lnSpc>
              <a:buFont typeface="Wingdings"/>
              <a:buChar char="§"/>
            </a:pPr>
            <a:endParaRPr lang="en-US" sz="2800" b="1">
              <a:latin typeface="Century Gothic"/>
              <a:cs typeface="Calibri"/>
            </a:endParaRPr>
          </a:p>
          <a:p>
            <a:pPr marL="1371600" lvl="2" indent="-457200">
              <a:lnSpc>
                <a:spcPct val="200000"/>
              </a:lnSpc>
              <a:buFont typeface="Wingdings"/>
              <a:buChar char="§"/>
            </a:pPr>
            <a:r>
              <a:rPr lang="en-US" sz="2800" b="1">
                <a:latin typeface="Century Gothic"/>
                <a:cs typeface="Calibri"/>
              </a:rPr>
              <a:t>Mood Changes (rare)</a:t>
            </a:r>
          </a:p>
        </p:txBody>
      </p:sp>
      <p:pic>
        <p:nvPicPr>
          <p:cNvPr id="13" name="Picture 12">
            <a:extLst>
              <a:ext uri="{FF2B5EF4-FFF2-40B4-BE49-F238E27FC236}">
                <a16:creationId xmlns:a16="http://schemas.microsoft.com/office/drawing/2014/main" id="{3550A478-492A-6796-9EFD-F57DDE35BD7F}"/>
              </a:ext>
            </a:extLst>
          </p:cNvPr>
          <p:cNvPicPr>
            <a:picLocks noChangeAspect="1"/>
          </p:cNvPicPr>
          <p:nvPr/>
        </p:nvPicPr>
        <p:blipFill>
          <a:blip r:embed="rId3"/>
          <a:stretch>
            <a:fillRect/>
          </a:stretch>
        </p:blipFill>
        <p:spPr>
          <a:xfrm>
            <a:off x="891409" y="13501"/>
            <a:ext cx="935143" cy="949126"/>
          </a:xfrm>
          <a:prstGeom prst="rect">
            <a:avLst/>
          </a:prstGeom>
        </p:spPr>
      </p:pic>
      <p:pic>
        <p:nvPicPr>
          <p:cNvPr id="5" name="Picture 4">
            <a:extLst>
              <a:ext uri="{FF2B5EF4-FFF2-40B4-BE49-F238E27FC236}">
                <a16:creationId xmlns:a16="http://schemas.microsoft.com/office/drawing/2014/main" id="{039B5A86-2CC7-6024-625E-5D586695B8C5}"/>
              </a:ext>
            </a:extLst>
          </p:cNvPr>
          <p:cNvPicPr>
            <a:picLocks noChangeAspect="1"/>
          </p:cNvPicPr>
          <p:nvPr/>
        </p:nvPicPr>
        <p:blipFill>
          <a:blip r:embed="rId4"/>
          <a:stretch>
            <a:fillRect/>
          </a:stretch>
        </p:blipFill>
        <p:spPr>
          <a:xfrm>
            <a:off x="749231" y="5239431"/>
            <a:ext cx="1175440" cy="976094"/>
          </a:xfrm>
          <a:prstGeom prst="rect">
            <a:avLst/>
          </a:prstGeom>
        </p:spPr>
      </p:pic>
      <p:pic>
        <p:nvPicPr>
          <p:cNvPr id="7" name="Picture 6">
            <a:extLst>
              <a:ext uri="{FF2B5EF4-FFF2-40B4-BE49-F238E27FC236}">
                <a16:creationId xmlns:a16="http://schemas.microsoft.com/office/drawing/2014/main" id="{39D0E167-CDD0-0189-EBA3-094448B187F2}"/>
              </a:ext>
            </a:extLst>
          </p:cNvPr>
          <p:cNvPicPr>
            <a:picLocks noChangeAspect="1"/>
          </p:cNvPicPr>
          <p:nvPr/>
        </p:nvPicPr>
        <p:blipFill>
          <a:blip r:embed="rId5"/>
          <a:stretch>
            <a:fillRect/>
          </a:stretch>
        </p:blipFill>
        <p:spPr>
          <a:xfrm>
            <a:off x="843353" y="6673509"/>
            <a:ext cx="981478" cy="1175391"/>
          </a:xfrm>
          <a:prstGeom prst="rect">
            <a:avLst/>
          </a:prstGeom>
        </p:spPr>
      </p:pic>
      <p:pic>
        <p:nvPicPr>
          <p:cNvPr id="12" name="Picture 11">
            <a:extLst>
              <a:ext uri="{FF2B5EF4-FFF2-40B4-BE49-F238E27FC236}">
                <a16:creationId xmlns:a16="http://schemas.microsoft.com/office/drawing/2014/main" id="{63BA97D4-87EB-8AE8-032C-28E21BC7A36C}"/>
              </a:ext>
            </a:extLst>
          </p:cNvPr>
          <p:cNvPicPr>
            <a:picLocks noChangeAspect="1"/>
          </p:cNvPicPr>
          <p:nvPr/>
        </p:nvPicPr>
        <p:blipFill>
          <a:blip r:embed="rId6"/>
          <a:stretch>
            <a:fillRect/>
          </a:stretch>
        </p:blipFill>
        <p:spPr>
          <a:xfrm>
            <a:off x="840015" y="8499819"/>
            <a:ext cx="987324" cy="880364"/>
          </a:xfrm>
          <a:prstGeom prst="rect">
            <a:avLst/>
          </a:prstGeom>
        </p:spPr>
      </p:pic>
      <p:pic>
        <p:nvPicPr>
          <p:cNvPr id="15" name="Picture 14">
            <a:extLst>
              <a:ext uri="{FF2B5EF4-FFF2-40B4-BE49-F238E27FC236}">
                <a16:creationId xmlns:a16="http://schemas.microsoft.com/office/drawing/2014/main" id="{B100B175-0422-195E-DF19-622EE679559B}"/>
              </a:ext>
            </a:extLst>
          </p:cNvPr>
          <p:cNvPicPr>
            <a:picLocks noChangeAspect="1"/>
          </p:cNvPicPr>
          <p:nvPr/>
        </p:nvPicPr>
        <p:blipFill>
          <a:blip r:embed="rId7"/>
          <a:stretch>
            <a:fillRect/>
          </a:stretch>
        </p:blipFill>
        <p:spPr>
          <a:xfrm>
            <a:off x="3272589" y="1880016"/>
            <a:ext cx="885025" cy="884420"/>
          </a:xfrm>
          <a:prstGeom prst="rect">
            <a:avLst/>
          </a:prstGeom>
        </p:spPr>
      </p:pic>
    </p:spTree>
    <p:extLst>
      <p:ext uri="{BB962C8B-B14F-4D97-AF65-F5344CB8AC3E}">
        <p14:creationId xmlns:p14="http://schemas.microsoft.com/office/powerpoint/2010/main" val="3007434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0B0CF776-75CB-6CBC-437A-D0A9AEBBEAAF}"/>
              </a:ext>
            </a:extLst>
          </p:cNvPr>
          <p:cNvGraphicFramePr>
            <a:graphicFrameLocks noGrp="1"/>
          </p:cNvGraphicFramePr>
          <p:nvPr>
            <p:extLst>
              <p:ext uri="{D42A27DB-BD31-4B8C-83A1-F6EECF244321}">
                <p14:modId xmlns:p14="http://schemas.microsoft.com/office/powerpoint/2010/main" val="2194613242"/>
              </p:ext>
            </p:extLst>
          </p:nvPr>
        </p:nvGraphicFramePr>
        <p:xfrm>
          <a:off x="-3707722" y="3523977"/>
          <a:ext cx="2562225" cy="134112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263713825"/>
                    </a:ext>
                  </a:extLst>
                </a:gridCol>
              </a:tblGrid>
              <a:tr h="190500">
                <a:tc>
                  <a:txBody>
                    <a:bodyPr/>
                    <a:lstStyle/>
                    <a:p>
                      <a:pPr algn="ctr" rtl="0" fontAlgn="base"/>
                      <a:r>
                        <a:rPr lang="fr-CA" sz="1400" b="1" i="0" dirty="0">
                          <a:effectLst/>
                          <a:latin typeface="Calibri"/>
                        </a:rPr>
                        <a:t>TAMSULOSIN</a:t>
                      </a:r>
                      <a:r>
                        <a:rPr lang="fr-CA" sz="1400" b="0" i="0" dirty="0">
                          <a:effectLst/>
                          <a:latin typeface="Calibri"/>
                        </a:rPr>
                        <a:t> </a:t>
                      </a:r>
                      <a:endParaRPr lang="fr-CA" b="0" i="0" dirty="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83904150"/>
                  </a:ext>
                </a:extLst>
              </a:tr>
              <a:tr h="190500">
                <a:tc>
                  <a:txBody>
                    <a:bodyPr/>
                    <a:lstStyle/>
                    <a:p>
                      <a:pPr algn="ctr" rtl="0" fontAlgn="base"/>
                      <a:r>
                        <a:rPr lang="en-US" sz="1400" b="0" i="0" u="sng" dirty="0">
                          <a:effectLst/>
                          <a:latin typeface="Calibri"/>
                        </a:rPr>
                        <a:t>What is it for?</a:t>
                      </a:r>
                      <a:r>
                        <a:rPr lang="en-US" sz="1400" b="0" i="0" dirty="0">
                          <a:effectLst/>
                          <a:latin typeface="Calibri"/>
                        </a:rPr>
                        <a:t> </a:t>
                      </a:r>
                      <a:endParaRPr lang="en-US" b="0" i="0" dirty="0">
                        <a:effectLst/>
                        <a:latin typeface="Calibri"/>
                      </a:endParaRPr>
                    </a:p>
                    <a:p>
                      <a:pPr algn="ctr" rtl="0" fontAlgn="base"/>
                      <a:r>
                        <a:rPr lang="en-US" sz="1400" b="0" i="0" dirty="0">
                          <a:effectLst/>
                          <a:latin typeface="Calibri"/>
                        </a:rPr>
                        <a:t>Bladder control </a:t>
                      </a:r>
                      <a:endParaRPr lang="en-US" b="0" i="0" dirty="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95082281"/>
                  </a:ext>
                </a:extLst>
              </a:tr>
              <a:tr h="190500">
                <a:tc>
                  <a:txBody>
                    <a:bodyPr/>
                    <a:lstStyle/>
                    <a:p>
                      <a:pPr algn="ctr" rtl="0" fontAlgn="base"/>
                      <a:r>
                        <a:rPr lang="en-US" sz="1400" b="0" i="0" u="sng" dirty="0">
                          <a:effectLst/>
                          <a:latin typeface="Calibri"/>
                        </a:rPr>
                        <a:t>Possible side effect?</a:t>
                      </a:r>
                      <a:r>
                        <a:rPr lang="en-US" sz="1400" b="0" i="0" dirty="0">
                          <a:effectLst/>
                          <a:latin typeface="Calibri"/>
                        </a:rPr>
                        <a:t> </a:t>
                      </a:r>
                      <a:endParaRPr lang="en-US" b="0" i="0" dirty="0">
                        <a:effectLst/>
                        <a:latin typeface="Calibri"/>
                      </a:endParaRPr>
                    </a:p>
                    <a:p>
                      <a:pPr algn="ctr" rtl="0" fontAlgn="base"/>
                      <a:r>
                        <a:rPr lang="en-US" sz="1400" b="0" i="0" dirty="0">
                          <a:effectLst/>
                          <a:latin typeface="Calibri"/>
                        </a:rPr>
                        <a:t>Dizziness , sexual dysfunction</a:t>
                      </a:r>
                      <a:endParaRPr lang="en-US" b="0" i="0" dirty="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84953556"/>
                  </a:ext>
                </a:extLst>
              </a:tr>
            </a:tbl>
          </a:graphicData>
        </a:graphic>
      </p:graphicFrame>
      <p:sp>
        <p:nvSpPr>
          <p:cNvPr id="9" name="TextBox 23">
            <a:extLst>
              <a:ext uri="{FF2B5EF4-FFF2-40B4-BE49-F238E27FC236}">
                <a16:creationId xmlns:a16="http://schemas.microsoft.com/office/drawing/2014/main" id="{AFAB2E6D-E3AE-A2FC-627F-80DB16AC35E3}"/>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TAMSULOSIN</a:t>
            </a:r>
            <a:endParaRPr lang="en-US" sz="3600"/>
          </a:p>
        </p:txBody>
      </p:sp>
      <p:sp>
        <p:nvSpPr>
          <p:cNvPr id="11" name="TextBox 2">
            <a:extLst>
              <a:ext uri="{FF2B5EF4-FFF2-40B4-BE49-F238E27FC236}">
                <a16:creationId xmlns:a16="http://schemas.microsoft.com/office/drawing/2014/main" id="{F8A97199-B577-DB84-1FEA-16F4FC2F0106}"/>
              </a:ext>
            </a:extLst>
          </p:cNvPr>
          <p:cNvSpPr txBox="1"/>
          <p:nvPr/>
        </p:nvSpPr>
        <p:spPr>
          <a:xfrm>
            <a:off x="887482" y="1664198"/>
            <a:ext cx="5648382" cy="598753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For: </a:t>
            </a:r>
            <a:r>
              <a:rPr lang="en-US" sz="2800" b="1" dirty="0">
                <a:latin typeface="Century Gothic"/>
                <a:cs typeface="Calibri"/>
              </a:rPr>
              <a:t> </a:t>
            </a:r>
            <a:r>
              <a:rPr lang="en-US" sz="2800" b="1" u="sng" dirty="0">
                <a:latin typeface="Century Gothic"/>
                <a:cs typeface="Calibri"/>
              </a:rPr>
              <a:t>Bladder Control</a:t>
            </a:r>
            <a:endParaRPr lang="en-US" sz="2800" u="sng" dirty="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dirty="0">
                <a:latin typeface="Century Gothic"/>
                <a:cs typeface="Calibri"/>
              </a:rPr>
              <a:t>Possible </a:t>
            </a:r>
            <a:r>
              <a:rPr lang="en-US" sz="2800" b="1" dirty="0">
                <a:latin typeface="Century Gothic"/>
                <a:cs typeface="Calibri"/>
              </a:rPr>
              <a:t>side effects:</a:t>
            </a:r>
          </a:p>
          <a:p>
            <a:pPr marL="1371600" lvl="2" indent="-457200">
              <a:lnSpc>
                <a:spcPct val="200000"/>
              </a:lnSpc>
              <a:buFont typeface="Wingdings"/>
              <a:buChar char="§"/>
            </a:pPr>
            <a:r>
              <a:rPr lang="en-US" sz="2800" b="1" dirty="0">
                <a:latin typeface="Century Gothic"/>
                <a:cs typeface="Calibri"/>
              </a:rPr>
              <a:t>Dizziness</a:t>
            </a:r>
            <a:endParaRPr lang="en-US" sz="2800" b="1">
              <a:latin typeface="Century Gothic"/>
              <a:cs typeface="Calibri"/>
            </a:endParaRPr>
          </a:p>
          <a:p>
            <a:pPr marL="1371600" lvl="2" indent="-457200">
              <a:lnSpc>
                <a:spcPct val="200000"/>
              </a:lnSpc>
              <a:buFont typeface="Wingdings"/>
              <a:buChar char="§"/>
            </a:pPr>
            <a:endParaRPr lang="en-US" sz="2800" b="1" dirty="0">
              <a:latin typeface="Century Gothic"/>
              <a:cs typeface="Calibri"/>
            </a:endParaRPr>
          </a:p>
          <a:p>
            <a:pPr marL="1371600" lvl="2" indent="-457200">
              <a:lnSpc>
                <a:spcPct val="200000"/>
              </a:lnSpc>
              <a:buFont typeface="Wingdings"/>
              <a:buChar char="§"/>
            </a:pPr>
            <a:r>
              <a:rPr lang="en-US" sz="2800" b="1" dirty="0">
                <a:latin typeface="Century Gothic"/>
                <a:cs typeface="Calibri"/>
              </a:rPr>
              <a:t>Sexual dysfunction</a:t>
            </a:r>
          </a:p>
        </p:txBody>
      </p:sp>
      <p:pic>
        <p:nvPicPr>
          <p:cNvPr id="13" name="Picture 12">
            <a:extLst>
              <a:ext uri="{FF2B5EF4-FFF2-40B4-BE49-F238E27FC236}">
                <a16:creationId xmlns:a16="http://schemas.microsoft.com/office/drawing/2014/main" id="{3550A478-492A-6796-9EFD-F57DDE35BD7F}"/>
              </a:ext>
            </a:extLst>
          </p:cNvPr>
          <p:cNvPicPr>
            <a:picLocks noChangeAspect="1"/>
          </p:cNvPicPr>
          <p:nvPr/>
        </p:nvPicPr>
        <p:blipFill>
          <a:blip r:embed="rId3"/>
          <a:stretch>
            <a:fillRect/>
          </a:stretch>
        </p:blipFill>
        <p:spPr>
          <a:xfrm>
            <a:off x="891409" y="13501"/>
            <a:ext cx="935143" cy="949126"/>
          </a:xfrm>
          <a:prstGeom prst="rect">
            <a:avLst/>
          </a:prstGeom>
        </p:spPr>
      </p:pic>
      <p:pic>
        <p:nvPicPr>
          <p:cNvPr id="37" name="Picture 36">
            <a:extLst>
              <a:ext uri="{FF2B5EF4-FFF2-40B4-BE49-F238E27FC236}">
                <a16:creationId xmlns:a16="http://schemas.microsoft.com/office/drawing/2014/main" id="{ABBB63CD-E48F-E775-D97F-6C85847CB498}"/>
              </a:ext>
            </a:extLst>
          </p:cNvPr>
          <p:cNvPicPr>
            <a:picLocks noChangeAspect="1"/>
          </p:cNvPicPr>
          <p:nvPr/>
        </p:nvPicPr>
        <p:blipFill>
          <a:blip r:embed="rId4"/>
          <a:stretch>
            <a:fillRect/>
          </a:stretch>
        </p:blipFill>
        <p:spPr>
          <a:xfrm>
            <a:off x="1089973" y="5153461"/>
            <a:ext cx="872614" cy="872717"/>
          </a:xfrm>
          <a:prstGeom prst="rect">
            <a:avLst/>
          </a:prstGeom>
        </p:spPr>
      </p:pic>
      <p:pic>
        <p:nvPicPr>
          <p:cNvPr id="10" name="Picture 9">
            <a:extLst>
              <a:ext uri="{FF2B5EF4-FFF2-40B4-BE49-F238E27FC236}">
                <a16:creationId xmlns:a16="http://schemas.microsoft.com/office/drawing/2014/main" id="{080F1896-401A-57C5-492D-451F8316846F}"/>
              </a:ext>
            </a:extLst>
          </p:cNvPr>
          <p:cNvPicPr>
            <a:picLocks noChangeAspect="1"/>
          </p:cNvPicPr>
          <p:nvPr/>
        </p:nvPicPr>
        <p:blipFill>
          <a:blip r:embed="rId5"/>
          <a:stretch>
            <a:fillRect/>
          </a:stretch>
        </p:blipFill>
        <p:spPr>
          <a:xfrm>
            <a:off x="2206064" y="1661074"/>
            <a:ext cx="1395016" cy="1258858"/>
          </a:xfrm>
          <a:prstGeom prst="rect">
            <a:avLst/>
          </a:prstGeom>
        </p:spPr>
      </p:pic>
      <p:pic>
        <p:nvPicPr>
          <p:cNvPr id="14" name="Picture 13">
            <a:extLst>
              <a:ext uri="{FF2B5EF4-FFF2-40B4-BE49-F238E27FC236}">
                <a16:creationId xmlns:a16="http://schemas.microsoft.com/office/drawing/2014/main" id="{25A4758D-E669-72EC-ED6E-AA1CECD4596C}"/>
              </a:ext>
            </a:extLst>
          </p:cNvPr>
          <p:cNvPicPr>
            <a:picLocks noChangeAspect="1"/>
          </p:cNvPicPr>
          <p:nvPr/>
        </p:nvPicPr>
        <p:blipFill>
          <a:blip r:embed="rId6"/>
          <a:stretch>
            <a:fillRect/>
          </a:stretch>
        </p:blipFill>
        <p:spPr>
          <a:xfrm>
            <a:off x="3377103" y="1508905"/>
            <a:ext cx="862727" cy="863217"/>
          </a:xfrm>
          <a:prstGeom prst="rect">
            <a:avLst/>
          </a:prstGeom>
        </p:spPr>
      </p:pic>
      <p:pic>
        <p:nvPicPr>
          <p:cNvPr id="5" name="Picture 4">
            <a:extLst>
              <a:ext uri="{FF2B5EF4-FFF2-40B4-BE49-F238E27FC236}">
                <a16:creationId xmlns:a16="http://schemas.microsoft.com/office/drawing/2014/main" id="{47844E95-CCBC-EFDE-5F2B-6B819F6BD793}"/>
              </a:ext>
            </a:extLst>
          </p:cNvPr>
          <p:cNvPicPr>
            <a:picLocks noChangeAspect="1"/>
          </p:cNvPicPr>
          <p:nvPr/>
        </p:nvPicPr>
        <p:blipFill>
          <a:blip r:embed="rId7"/>
          <a:stretch>
            <a:fillRect/>
          </a:stretch>
        </p:blipFill>
        <p:spPr>
          <a:xfrm>
            <a:off x="1169515" y="6998067"/>
            <a:ext cx="666306" cy="680336"/>
          </a:xfrm>
          <a:prstGeom prst="rect">
            <a:avLst/>
          </a:prstGeom>
        </p:spPr>
      </p:pic>
      <p:pic>
        <p:nvPicPr>
          <p:cNvPr id="8" name="Picture 7">
            <a:extLst>
              <a:ext uri="{FF2B5EF4-FFF2-40B4-BE49-F238E27FC236}">
                <a16:creationId xmlns:a16="http://schemas.microsoft.com/office/drawing/2014/main" id="{571AFF88-EAEA-7A58-D248-436970EB7736}"/>
              </a:ext>
            </a:extLst>
          </p:cNvPr>
          <p:cNvPicPr>
            <a:picLocks noChangeAspect="1"/>
          </p:cNvPicPr>
          <p:nvPr/>
        </p:nvPicPr>
        <p:blipFill>
          <a:blip r:embed="rId8"/>
          <a:stretch>
            <a:fillRect/>
          </a:stretch>
        </p:blipFill>
        <p:spPr>
          <a:xfrm>
            <a:off x="402672" y="7105828"/>
            <a:ext cx="680881" cy="667793"/>
          </a:xfrm>
          <a:prstGeom prst="rect">
            <a:avLst/>
          </a:prstGeom>
        </p:spPr>
      </p:pic>
    </p:spTree>
    <p:extLst>
      <p:ext uri="{BB962C8B-B14F-4D97-AF65-F5344CB8AC3E}">
        <p14:creationId xmlns:p14="http://schemas.microsoft.com/office/powerpoint/2010/main" val="3588448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a:extLst>
              <a:ext uri="{FF2B5EF4-FFF2-40B4-BE49-F238E27FC236}">
                <a16:creationId xmlns:a16="http://schemas.microsoft.com/office/drawing/2014/main" id="{41B464F5-88BE-7506-24E6-865660468169}"/>
              </a:ext>
            </a:extLst>
          </p:cNvPr>
          <p:cNvSpPr txBox="1"/>
          <p:nvPr/>
        </p:nvSpPr>
        <p:spPr>
          <a:xfrm>
            <a:off x="149251" y="415291"/>
            <a:ext cx="7473825" cy="95158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For: </a:t>
            </a:r>
            <a:r>
              <a:rPr lang="en-US" sz="2800" b="1" dirty="0">
                <a:latin typeface="Century Gothic"/>
                <a:cs typeface="Calibri"/>
              </a:rPr>
              <a:t> Spasticity</a:t>
            </a:r>
            <a:endParaRPr lang="en-US" sz="2800" b="1" u="sng" dirty="0">
              <a:latin typeface="Century Gothic"/>
              <a:cs typeface="Calibri"/>
            </a:endParaRPr>
          </a:p>
          <a:p>
            <a:pPr>
              <a:lnSpc>
                <a:spcPct val="200000"/>
              </a:lnSpc>
            </a:pPr>
            <a:endParaRPr lang="en-US" sz="2800" b="1">
              <a:latin typeface="Century Gothic"/>
              <a:cs typeface="Calibri"/>
            </a:endParaRPr>
          </a:p>
          <a:p>
            <a:pPr>
              <a:lnSpc>
                <a:spcPct val="200000"/>
              </a:lnSpc>
            </a:pPr>
            <a:r>
              <a:rPr lang="en-US" sz="2800" dirty="0">
                <a:latin typeface="Century Gothic"/>
                <a:cs typeface="Calibri"/>
              </a:rPr>
              <a:t>Possible </a:t>
            </a:r>
            <a:r>
              <a:rPr lang="en-US" sz="2800" b="1" dirty="0">
                <a:latin typeface="Century Gothic"/>
                <a:cs typeface="Calibri"/>
              </a:rPr>
              <a:t>side effects:</a:t>
            </a:r>
          </a:p>
          <a:p>
            <a:pPr marL="1371600" lvl="2" indent="-457200">
              <a:lnSpc>
                <a:spcPct val="200000"/>
              </a:lnSpc>
              <a:buFont typeface="Wingdings"/>
              <a:buChar char="§"/>
            </a:pPr>
            <a:r>
              <a:rPr lang="en-US" sz="2400" b="1" dirty="0">
                <a:latin typeface="Century Gothic"/>
                <a:cs typeface="Calibri"/>
              </a:rPr>
              <a:t>Irritation</a:t>
            </a:r>
          </a:p>
          <a:p>
            <a:pPr marL="1371600" lvl="2" indent="-457200">
              <a:lnSpc>
                <a:spcPct val="200000"/>
              </a:lnSpc>
              <a:buFont typeface="Wingdings"/>
              <a:buChar char="§"/>
            </a:pPr>
            <a:endParaRPr lang="en-US" sz="800" b="1" dirty="0">
              <a:latin typeface="Century Gothic"/>
              <a:cs typeface="Calibri"/>
            </a:endParaRPr>
          </a:p>
          <a:p>
            <a:pPr marL="1371600" lvl="2" indent="-457200">
              <a:lnSpc>
                <a:spcPct val="200000"/>
              </a:lnSpc>
              <a:buFont typeface="Wingdings"/>
              <a:buChar char="§"/>
            </a:pPr>
            <a:r>
              <a:rPr lang="en-US" sz="2400" b="1" dirty="0">
                <a:latin typeface="Century Gothic"/>
                <a:cs typeface="Calibri"/>
              </a:rPr>
              <a:t>Pain</a:t>
            </a:r>
          </a:p>
          <a:p>
            <a:pPr marL="1371600" lvl="2" indent="-457200">
              <a:lnSpc>
                <a:spcPct val="200000"/>
              </a:lnSpc>
              <a:buFont typeface="Wingdings"/>
              <a:buChar char="§"/>
            </a:pPr>
            <a:endParaRPr lang="en-US" sz="800" b="1" dirty="0">
              <a:latin typeface="Century Gothic"/>
              <a:cs typeface="Calibri"/>
            </a:endParaRPr>
          </a:p>
          <a:p>
            <a:pPr marL="1371600" lvl="2" indent="-457200">
              <a:lnSpc>
                <a:spcPct val="200000"/>
              </a:lnSpc>
              <a:buFont typeface="Wingdings"/>
              <a:buChar char="§"/>
            </a:pPr>
            <a:r>
              <a:rPr lang="en-US" sz="2400" b="1" dirty="0">
                <a:latin typeface="Century Gothic"/>
                <a:cs typeface="Calibri"/>
              </a:rPr>
              <a:t>Swelling / Bruising</a:t>
            </a:r>
          </a:p>
          <a:p>
            <a:pPr marL="1371600" lvl="2" indent="-457200">
              <a:lnSpc>
                <a:spcPct val="200000"/>
              </a:lnSpc>
              <a:buFont typeface="Wingdings"/>
              <a:buChar char="§"/>
            </a:pPr>
            <a:endParaRPr lang="en-US" sz="800" b="1" dirty="0">
              <a:latin typeface="Century Gothic"/>
              <a:cs typeface="Calibri"/>
            </a:endParaRPr>
          </a:p>
          <a:p>
            <a:pPr marL="1371600" lvl="2" indent="-457200">
              <a:lnSpc>
                <a:spcPct val="200000"/>
              </a:lnSpc>
              <a:buFont typeface="Wingdings"/>
              <a:buChar char="§"/>
            </a:pPr>
            <a:r>
              <a:rPr lang="en-US" sz="2200" b="1" dirty="0">
                <a:latin typeface="Century Gothic"/>
                <a:cs typeface="Calibri"/>
              </a:rPr>
              <a:t>Difficulty breathing /swallowing /talking</a:t>
            </a:r>
          </a:p>
          <a:p>
            <a:pPr marL="1371600" lvl="2" indent="-457200">
              <a:lnSpc>
                <a:spcPct val="200000"/>
              </a:lnSpc>
              <a:buFont typeface="Wingdings"/>
              <a:buChar char="§"/>
            </a:pPr>
            <a:endParaRPr lang="en-US" sz="800" b="1" dirty="0">
              <a:latin typeface="Century Gothic"/>
              <a:cs typeface="Calibri"/>
            </a:endParaRPr>
          </a:p>
          <a:p>
            <a:pPr marL="1371600" lvl="2" indent="-457200">
              <a:lnSpc>
                <a:spcPct val="200000"/>
              </a:lnSpc>
              <a:buFont typeface="Wingdings"/>
              <a:buChar char="§"/>
            </a:pPr>
            <a:r>
              <a:rPr lang="en-US" sz="2400" b="1" dirty="0">
                <a:latin typeface="Century Gothic"/>
                <a:cs typeface="Calibri"/>
              </a:rPr>
              <a:t>Difficulty urinating</a:t>
            </a:r>
          </a:p>
          <a:p>
            <a:pPr lvl="2">
              <a:lnSpc>
                <a:spcPct val="200000"/>
              </a:lnSpc>
            </a:pPr>
            <a:endParaRPr lang="en-US" sz="2400" b="1" dirty="0">
              <a:latin typeface="Century Gothic"/>
              <a:cs typeface="Calibri"/>
            </a:endParaRPr>
          </a:p>
          <a:p>
            <a:pPr marL="1371600" lvl="2" indent="-457200">
              <a:lnSpc>
                <a:spcPct val="200000"/>
              </a:lnSpc>
              <a:buFont typeface="Wingdings"/>
              <a:buChar char="§"/>
            </a:pPr>
            <a:r>
              <a:rPr lang="en-US" sz="2400" b="1" dirty="0">
                <a:latin typeface="Century Gothic"/>
                <a:cs typeface="Calibri"/>
              </a:rPr>
              <a:t>Can spread to other parts of body</a:t>
            </a:r>
          </a:p>
        </p:txBody>
      </p:sp>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sp>
        <p:nvSpPr>
          <p:cNvPr id="5" name="TextBox 23">
            <a:extLst>
              <a:ext uri="{FF2B5EF4-FFF2-40B4-BE49-F238E27FC236}">
                <a16:creationId xmlns:a16="http://schemas.microsoft.com/office/drawing/2014/main" id="{E5C0F6DF-FD5D-B165-9177-DD38772043E6}"/>
              </a:ext>
            </a:extLst>
          </p:cNvPr>
          <p:cNvSpPr txBox="1"/>
          <p:nvPr/>
        </p:nvSpPr>
        <p:spPr>
          <a:xfrm>
            <a:off x="1923015" y="168073"/>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2800" b="1" u="sng" dirty="0">
                <a:latin typeface="Century Gothic"/>
              </a:rPr>
              <a:t>BOTOX</a:t>
            </a:r>
            <a:endParaRPr lang="en-US" dirty="0"/>
          </a:p>
        </p:txBody>
      </p:sp>
      <p:pic>
        <p:nvPicPr>
          <p:cNvPr id="10" name="Picture 9">
            <a:extLst>
              <a:ext uri="{FF2B5EF4-FFF2-40B4-BE49-F238E27FC236}">
                <a16:creationId xmlns:a16="http://schemas.microsoft.com/office/drawing/2014/main" id="{51E94E2E-CC72-3E90-7326-502154E15A9A}"/>
              </a:ext>
            </a:extLst>
          </p:cNvPr>
          <p:cNvPicPr>
            <a:picLocks noChangeAspect="1"/>
          </p:cNvPicPr>
          <p:nvPr/>
        </p:nvPicPr>
        <p:blipFill>
          <a:blip r:embed="rId3"/>
          <a:stretch>
            <a:fillRect/>
          </a:stretch>
        </p:blipFill>
        <p:spPr>
          <a:xfrm>
            <a:off x="1131947" y="-43086"/>
            <a:ext cx="1402070" cy="1458412"/>
          </a:xfrm>
          <a:prstGeom prst="rect">
            <a:avLst/>
          </a:prstGeom>
        </p:spPr>
      </p:pic>
      <p:pic>
        <p:nvPicPr>
          <p:cNvPr id="40" name="Picture 39">
            <a:extLst>
              <a:ext uri="{FF2B5EF4-FFF2-40B4-BE49-F238E27FC236}">
                <a16:creationId xmlns:a16="http://schemas.microsoft.com/office/drawing/2014/main" id="{B7BAA9F3-A449-38AE-A854-692F1D794616}"/>
              </a:ext>
            </a:extLst>
          </p:cNvPr>
          <p:cNvPicPr>
            <a:picLocks noChangeAspect="1"/>
          </p:cNvPicPr>
          <p:nvPr/>
        </p:nvPicPr>
        <p:blipFill>
          <a:blip r:embed="rId4"/>
          <a:stretch>
            <a:fillRect/>
          </a:stretch>
        </p:blipFill>
        <p:spPr>
          <a:xfrm>
            <a:off x="231263" y="4822291"/>
            <a:ext cx="787563" cy="841970"/>
          </a:xfrm>
          <a:prstGeom prst="rect">
            <a:avLst/>
          </a:prstGeom>
        </p:spPr>
      </p:pic>
      <p:pic>
        <p:nvPicPr>
          <p:cNvPr id="93" name="Picture 92">
            <a:extLst>
              <a:ext uri="{FF2B5EF4-FFF2-40B4-BE49-F238E27FC236}">
                <a16:creationId xmlns:a16="http://schemas.microsoft.com/office/drawing/2014/main" id="{8F9D14FD-20FC-8ABD-03AC-9C040507B3C8}"/>
              </a:ext>
            </a:extLst>
          </p:cNvPr>
          <p:cNvPicPr>
            <a:picLocks noChangeAspect="1"/>
          </p:cNvPicPr>
          <p:nvPr/>
        </p:nvPicPr>
        <p:blipFill>
          <a:blip r:embed="rId5"/>
          <a:stretch>
            <a:fillRect/>
          </a:stretch>
        </p:blipFill>
        <p:spPr>
          <a:xfrm>
            <a:off x="250965" y="7696524"/>
            <a:ext cx="1055479" cy="950548"/>
          </a:xfrm>
          <a:prstGeom prst="rect">
            <a:avLst/>
          </a:prstGeom>
        </p:spPr>
      </p:pic>
      <p:pic>
        <p:nvPicPr>
          <p:cNvPr id="95" name="Picture 94">
            <a:extLst>
              <a:ext uri="{FF2B5EF4-FFF2-40B4-BE49-F238E27FC236}">
                <a16:creationId xmlns:a16="http://schemas.microsoft.com/office/drawing/2014/main" id="{C7BDBE32-98A9-91EF-831D-FBE69ECD318E}"/>
              </a:ext>
            </a:extLst>
          </p:cNvPr>
          <p:cNvPicPr>
            <a:picLocks noChangeAspect="1"/>
          </p:cNvPicPr>
          <p:nvPr/>
        </p:nvPicPr>
        <p:blipFill>
          <a:blip r:embed="rId6"/>
          <a:stretch>
            <a:fillRect/>
          </a:stretch>
        </p:blipFill>
        <p:spPr>
          <a:xfrm>
            <a:off x="37625" y="7730031"/>
            <a:ext cx="505218" cy="492211"/>
          </a:xfrm>
          <a:prstGeom prst="rect">
            <a:avLst/>
          </a:prstGeom>
        </p:spPr>
      </p:pic>
      <p:pic>
        <p:nvPicPr>
          <p:cNvPr id="3" name="Picture 2">
            <a:extLst>
              <a:ext uri="{FF2B5EF4-FFF2-40B4-BE49-F238E27FC236}">
                <a16:creationId xmlns:a16="http://schemas.microsoft.com/office/drawing/2014/main" id="{4F19B881-E5A9-3E15-F285-40A3742C816B}"/>
              </a:ext>
            </a:extLst>
          </p:cNvPr>
          <p:cNvPicPr>
            <a:picLocks noChangeAspect="1"/>
          </p:cNvPicPr>
          <p:nvPr/>
        </p:nvPicPr>
        <p:blipFill>
          <a:blip r:embed="rId7"/>
          <a:stretch>
            <a:fillRect/>
          </a:stretch>
        </p:blipFill>
        <p:spPr>
          <a:xfrm>
            <a:off x="3261640" y="1559607"/>
            <a:ext cx="1271466" cy="1245245"/>
          </a:xfrm>
          <a:prstGeom prst="rect">
            <a:avLst/>
          </a:prstGeom>
        </p:spPr>
      </p:pic>
      <p:pic>
        <p:nvPicPr>
          <p:cNvPr id="12" name="Picture 11">
            <a:extLst>
              <a:ext uri="{FF2B5EF4-FFF2-40B4-BE49-F238E27FC236}">
                <a16:creationId xmlns:a16="http://schemas.microsoft.com/office/drawing/2014/main" id="{F08296C3-13BE-8A81-BBEE-00617D4D431A}"/>
              </a:ext>
            </a:extLst>
          </p:cNvPr>
          <p:cNvPicPr>
            <a:picLocks noChangeAspect="1"/>
          </p:cNvPicPr>
          <p:nvPr/>
        </p:nvPicPr>
        <p:blipFill>
          <a:blip r:embed="rId8"/>
          <a:stretch>
            <a:fillRect/>
          </a:stretch>
        </p:blipFill>
        <p:spPr>
          <a:xfrm>
            <a:off x="4254897" y="1828189"/>
            <a:ext cx="895639" cy="882659"/>
          </a:xfrm>
          <a:prstGeom prst="rect">
            <a:avLst/>
          </a:prstGeom>
        </p:spPr>
      </p:pic>
      <p:pic>
        <p:nvPicPr>
          <p:cNvPr id="14" name="Picture 13">
            <a:extLst>
              <a:ext uri="{FF2B5EF4-FFF2-40B4-BE49-F238E27FC236}">
                <a16:creationId xmlns:a16="http://schemas.microsoft.com/office/drawing/2014/main" id="{7B16C490-AF7E-AB9C-D0A3-68C8E90E0042}"/>
              </a:ext>
            </a:extLst>
          </p:cNvPr>
          <p:cNvPicPr>
            <a:picLocks noChangeAspect="1"/>
          </p:cNvPicPr>
          <p:nvPr/>
        </p:nvPicPr>
        <p:blipFill>
          <a:blip r:embed="rId9"/>
          <a:stretch>
            <a:fillRect/>
          </a:stretch>
        </p:blipFill>
        <p:spPr>
          <a:xfrm>
            <a:off x="5328687" y="1693896"/>
            <a:ext cx="1029864" cy="1030381"/>
          </a:xfrm>
          <a:prstGeom prst="rect">
            <a:avLst/>
          </a:prstGeom>
        </p:spPr>
      </p:pic>
      <p:pic>
        <p:nvPicPr>
          <p:cNvPr id="15" name="Picture 14">
            <a:extLst>
              <a:ext uri="{FF2B5EF4-FFF2-40B4-BE49-F238E27FC236}">
                <a16:creationId xmlns:a16="http://schemas.microsoft.com/office/drawing/2014/main" id="{8853FA76-6B55-C78C-8D0A-9780444F4F9D}"/>
              </a:ext>
            </a:extLst>
          </p:cNvPr>
          <p:cNvPicPr>
            <a:picLocks noChangeAspect="1"/>
          </p:cNvPicPr>
          <p:nvPr/>
        </p:nvPicPr>
        <p:blipFill>
          <a:blip r:embed="rId10"/>
          <a:stretch>
            <a:fillRect/>
          </a:stretch>
        </p:blipFill>
        <p:spPr>
          <a:xfrm rot="4440000">
            <a:off x="161069" y="5870350"/>
            <a:ext cx="734571" cy="761797"/>
          </a:xfrm>
          <a:prstGeom prst="rect">
            <a:avLst/>
          </a:prstGeom>
        </p:spPr>
      </p:pic>
      <p:pic>
        <p:nvPicPr>
          <p:cNvPr id="16" name="Picture 15">
            <a:extLst>
              <a:ext uri="{FF2B5EF4-FFF2-40B4-BE49-F238E27FC236}">
                <a16:creationId xmlns:a16="http://schemas.microsoft.com/office/drawing/2014/main" id="{248CB8EF-BBC4-91AA-8033-86B61EF79FE0}"/>
              </a:ext>
            </a:extLst>
          </p:cNvPr>
          <p:cNvPicPr>
            <a:picLocks noChangeAspect="1"/>
          </p:cNvPicPr>
          <p:nvPr/>
        </p:nvPicPr>
        <p:blipFill>
          <a:blip r:embed="rId11"/>
          <a:stretch>
            <a:fillRect/>
          </a:stretch>
        </p:blipFill>
        <p:spPr>
          <a:xfrm>
            <a:off x="255026" y="6729812"/>
            <a:ext cx="734571" cy="761797"/>
          </a:xfrm>
          <a:prstGeom prst="rect">
            <a:avLst/>
          </a:prstGeom>
        </p:spPr>
      </p:pic>
      <p:pic>
        <p:nvPicPr>
          <p:cNvPr id="18" name="Picture 17" descr="Difficulty Swallowing Icon Royalty-Free Images, Stock Photos &amp; Pictures |  Shutterstock">
            <a:extLst>
              <a:ext uri="{FF2B5EF4-FFF2-40B4-BE49-F238E27FC236}">
                <a16:creationId xmlns:a16="http://schemas.microsoft.com/office/drawing/2014/main" id="{966B8274-CDC0-D6F0-70AD-2E4E438A4601}"/>
              </a:ext>
            </a:extLst>
          </p:cNvPr>
          <p:cNvPicPr>
            <a:picLocks noChangeAspect="1"/>
          </p:cNvPicPr>
          <p:nvPr/>
        </p:nvPicPr>
        <p:blipFill>
          <a:blip r:embed="rId12"/>
          <a:srcRect l="21196" t="8288" r="16456" b="15558"/>
          <a:stretch/>
        </p:blipFill>
        <p:spPr>
          <a:xfrm>
            <a:off x="4703865" y="6349190"/>
            <a:ext cx="657520" cy="701245"/>
          </a:xfrm>
          <a:prstGeom prst="rect">
            <a:avLst/>
          </a:prstGeom>
        </p:spPr>
      </p:pic>
      <p:pic>
        <p:nvPicPr>
          <p:cNvPr id="19" name="Picture 18">
            <a:extLst>
              <a:ext uri="{FF2B5EF4-FFF2-40B4-BE49-F238E27FC236}">
                <a16:creationId xmlns:a16="http://schemas.microsoft.com/office/drawing/2014/main" id="{8E0B7201-1072-7294-D152-F303FB78243F}"/>
              </a:ext>
            </a:extLst>
          </p:cNvPr>
          <p:cNvPicPr>
            <a:picLocks noChangeAspect="1"/>
          </p:cNvPicPr>
          <p:nvPr/>
        </p:nvPicPr>
        <p:blipFill>
          <a:blip r:embed="rId13"/>
          <a:stretch>
            <a:fillRect/>
          </a:stretch>
        </p:blipFill>
        <p:spPr>
          <a:xfrm>
            <a:off x="5999806" y="6340368"/>
            <a:ext cx="734571" cy="761797"/>
          </a:xfrm>
          <a:prstGeom prst="rect">
            <a:avLst/>
          </a:prstGeom>
        </p:spPr>
      </p:pic>
      <p:pic>
        <p:nvPicPr>
          <p:cNvPr id="20" name="Picture 19">
            <a:extLst>
              <a:ext uri="{FF2B5EF4-FFF2-40B4-BE49-F238E27FC236}">
                <a16:creationId xmlns:a16="http://schemas.microsoft.com/office/drawing/2014/main" id="{FE1674D4-42B4-112D-4E32-9575F2FC6E24}"/>
              </a:ext>
            </a:extLst>
          </p:cNvPr>
          <p:cNvPicPr>
            <a:picLocks noChangeAspect="1"/>
          </p:cNvPicPr>
          <p:nvPr/>
        </p:nvPicPr>
        <p:blipFill>
          <a:blip r:embed="rId14"/>
          <a:stretch>
            <a:fillRect/>
          </a:stretch>
        </p:blipFill>
        <p:spPr>
          <a:xfrm>
            <a:off x="255025" y="3855983"/>
            <a:ext cx="935907" cy="963234"/>
          </a:xfrm>
          <a:prstGeom prst="rect">
            <a:avLst/>
          </a:prstGeom>
        </p:spPr>
      </p:pic>
      <p:pic>
        <p:nvPicPr>
          <p:cNvPr id="21" name="Picture 20">
            <a:extLst>
              <a:ext uri="{FF2B5EF4-FFF2-40B4-BE49-F238E27FC236}">
                <a16:creationId xmlns:a16="http://schemas.microsoft.com/office/drawing/2014/main" id="{806A540D-5D8E-9ACC-75E1-D9BD41CDA699}"/>
              </a:ext>
            </a:extLst>
          </p:cNvPr>
          <p:cNvPicPr>
            <a:picLocks noChangeAspect="1"/>
          </p:cNvPicPr>
          <p:nvPr/>
        </p:nvPicPr>
        <p:blipFill>
          <a:blip r:embed="rId15"/>
          <a:stretch>
            <a:fillRect/>
          </a:stretch>
        </p:blipFill>
        <p:spPr>
          <a:xfrm>
            <a:off x="3959603" y="-65315"/>
            <a:ext cx="1352001" cy="1486969"/>
          </a:xfrm>
          <a:prstGeom prst="rect">
            <a:avLst/>
          </a:prstGeom>
        </p:spPr>
      </p:pic>
      <p:pic>
        <p:nvPicPr>
          <p:cNvPr id="23" name="Picture 22">
            <a:extLst>
              <a:ext uri="{FF2B5EF4-FFF2-40B4-BE49-F238E27FC236}">
                <a16:creationId xmlns:a16="http://schemas.microsoft.com/office/drawing/2014/main" id="{0EEC91C0-E240-592C-AE61-CE937B90BB17}"/>
              </a:ext>
            </a:extLst>
          </p:cNvPr>
          <p:cNvPicPr>
            <a:picLocks noChangeAspect="1"/>
          </p:cNvPicPr>
          <p:nvPr/>
        </p:nvPicPr>
        <p:blipFill>
          <a:blip r:embed="rId16"/>
          <a:stretch>
            <a:fillRect/>
          </a:stretch>
        </p:blipFill>
        <p:spPr>
          <a:xfrm>
            <a:off x="3355596" y="5292898"/>
            <a:ext cx="586925" cy="734939"/>
          </a:xfrm>
          <a:prstGeom prst="rect">
            <a:avLst/>
          </a:prstGeom>
        </p:spPr>
      </p:pic>
      <p:pic>
        <p:nvPicPr>
          <p:cNvPr id="24" name="Picture 23">
            <a:extLst>
              <a:ext uri="{FF2B5EF4-FFF2-40B4-BE49-F238E27FC236}">
                <a16:creationId xmlns:a16="http://schemas.microsoft.com/office/drawing/2014/main" id="{A09247EA-FBCB-A8D1-72B4-66A2CA21CCB6}"/>
              </a:ext>
            </a:extLst>
          </p:cNvPr>
          <p:cNvPicPr>
            <a:picLocks noChangeAspect="1"/>
          </p:cNvPicPr>
          <p:nvPr/>
        </p:nvPicPr>
        <p:blipFill>
          <a:blip r:embed="rId17"/>
          <a:stretch>
            <a:fillRect/>
          </a:stretch>
        </p:blipFill>
        <p:spPr>
          <a:xfrm>
            <a:off x="228179" y="9093335"/>
            <a:ext cx="841952" cy="842372"/>
          </a:xfrm>
          <a:prstGeom prst="rect">
            <a:avLst/>
          </a:prstGeom>
        </p:spPr>
      </p:pic>
    </p:spTree>
    <p:extLst>
      <p:ext uri="{BB962C8B-B14F-4D97-AF65-F5344CB8AC3E}">
        <p14:creationId xmlns:p14="http://schemas.microsoft.com/office/powerpoint/2010/main" val="24438665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sp>
        <p:nvSpPr>
          <p:cNvPr id="5" name="TextBox 23">
            <a:extLst>
              <a:ext uri="{FF2B5EF4-FFF2-40B4-BE49-F238E27FC236}">
                <a16:creationId xmlns:a16="http://schemas.microsoft.com/office/drawing/2014/main" id="{E5C0F6DF-FD5D-B165-9177-DD38772043E6}"/>
              </a:ext>
            </a:extLst>
          </p:cNvPr>
          <p:cNvSpPr txBox="1"/>
          <p:nvPr/>
        </p:nvSpPr>
        <p:spPr>
          <a:xfrm>
            <a:off x="1923015" y="168073"/>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2800" b="1" u="sng">
                <a:latin typeface="Century Gothic"/>
              </a:rPr>
              <a:t>Medication</a:t>
            </a:r>
            <a:endParaRPr lang="en-US"/>
          </a:p>
        </p:txBody>
      </p:sp>
      <p:pic>
        <p:nvPicPr>
          <p:cNvPr id="2" name="Picture 1">
            <a:extLst>
              <a:ext uri="{FF2B5EF4-FFF2-40B4-BE49-F238E27FC236}">
                <a16:creationId xmlns:a16="http://schemas.microsoft.com/office/drawing/2014/main" id="{87E14F16-0D97-8F7D-30D2-A582709E7284}"/>
              </a:ext>
            </a:extLst>
          </p:cNvPr>
          <p:cNvPicPr>
            <a:picLocks noChangeAspect="1"/>
          </p:cNvPicPr>
          <p:nvPr/>
        </p:nvPicPr>
        <p:blipFill>
          <a:blip r:embed="rId3"/>
          <a:stretch>
            <a:fillRect/>
          </a:stretch>
        </p:blipFill>
        <p:spPr>
          <a:xfrm>
            <a:off x="-1040684" y="14324"/>
            <a:ext cx="906843" cy="920011"/>
          </a:xfrm>
          <a:prstGeom prst="rect">
            <a:avLst/>
          </a:prstGeom>
        </p:spPr>
      </p:pic>
      <p:pic>
        <p:nvPicPr>
          <p:cNvPr id="7" name="Picture 6">
            <a:extLst>
              <a:ext uri="{FF2B5EF4-FFF2-40B4-BE49-F238E27FC236}">
                <a16:creationId xmlns:a16="http://schemas.microsoft.com/office/drawing/2014/main" id="{FC80BA0C-8E9C-48D4-0028-E2C76AC5E58D}"/>
              </a:ext>
            </a:extLst>
          </p:cNvPr>
          <p:cNvPicPr>
            <a:picLocks noChangeAspect="1"/>
          </p:cNvPicPr>
          <p:nvPr/>
        </p:nvPicPr>
        <p:blipFill>
          <a:blip r:embed="rId4"/>
          <a:stretch>
            <a:fillRect/>
          </a:stretch>
        </p:blipFill>
        <p:spPr>
          <a:xfrm>
            <a:off x="-2138081" y="250527"/>
            <a:ext cx="369169" cy="369105"/>
          </a:xfrm>
          <a:prstGeom prst="rect">
            <a:avLst/>
          </a:prstGeom>
        </p:spPr>
      </p:pic>
      <p:pic>
        <p:nvPicPr>
          <p:cNvPr id="9" name="Picture 8">
            <a:extLst>
              <a:ext uri="{FF2B5EF4-FFF2-40B4-BE49-F238E27FC236}">
                <a16:creationId xmlns:a16="http://schemas.microsoft.com/office/drawing/2014/main" id="{360A2BFF-CD23-F63C-B21E-989BC493DF91}"/>
              </a:ext>
            </a:extLst>
          </p:cNvPr>
          <p:cNvPicPr>
            <a:picLocks noChangeAspect="1"/>
          </p:cNvPicPr>
          <p:nvPr/>
        </p:nvPicPr>
        <p:blipFill>
          <a:blip r:embed="rId5"/>
          <a:stretch>
            <a:fillRect/>
          </a:stretch>
        </p:blipFill>
        <p:spPr>
          <a:xfrm>
            <a:off x="-1665424" y="19630"/>
            <a:ext cx="680455" cy="680335"/>
          </a:xfrm>
          <a:prstGeom prst="rect">
            <a:avLst/>
          </a:prstGeom>
        </p:spPr>
      </p:pic>
      <p:pic>
        <p:nvPicPr>
          <p:cNvPr id="10" name="Picture 9">
            <a:extLst>
              <a:ext uri="{FF2B5EF4-FFF2-40B4-BE49-F238E27FC236}">
                <a16:creationId xmlns:a16="http://schemas.microsoft.com/office/drawing/2014/main" id="{51E94E2E-CC72-3E90-7326-502154E15A9A}"/>
              </a:ext>
            </a:extLst>
          </p:cNvPr>
          <p:cNvPicPr>
            <a:picLocks noChangeAspect="1"/>
          </p:cNvPicPr>
          <p:nvPr/>
        </p:nvPicPr>
        <p:blipFill>
          <a:blip r:embed="rId6"/>
          <a:stretch>
            <a:fillRect/>
          </a:stretch>
        </p:blipFill>
        <p:spPr>
          <a:xfrm>
            <a:off x="1131947" y="-43086"/>
            <a:ext cx="1402070" cy="1458412"/>
          </a:xfrm>
          <a:prstGeom prst="rect">
            <a:avLst/>
          </a:prstGeom>
        </p:spPr>
      </p:pic>
      <p:pic>
        <p:nvPicPr>
          <p:cNvPr id="26" name="Picture 25">
            <a:extLst>
              <a:ext uri="{FF2B5EF4-FFF2-40B4-BE49-F238E27FC236}">
                <a16:creationId xmlns:a16="http://schemas.microsoft.com/office/drawing/2014/main" id="{8105D707-958B-B513-83E5-B57C4C3BCAA3}"/>
              </a:ext>
            </a:extLst>
          </p:cNvPr>
          <p:cNvPicPr>
            <a:picLocks noChangeAspect="1"/>
          </p:cNvPicPr>
          <p:nvPr/>
        </p:nvPicPr>
        <p:blipFill>
          <a:blip r:embed="rId7"/>
          <a:stretch>
            <a:fillRect/>
          </a:stretch>
        </p:blipFill>
        <p:spPr>
          <a:xfrm>
            <a:off x="-4205123" y="2302276"/>
            <a:ext cx="974346" cy="914632"/>
          </a:xfrm>
          <a:prstGeom prst="rect">
            <a:avLst/>
          </a:prstGeom>
        </p:spPr>
      </p:pic>
      <p:pic>
        <p:nvPicPr>
          <p:cNvPr id="28" name="Picture 27" descr="exhausted Icon 2758313">
            <a:extLst>
              <a:ext uri="{FF2B5EF4-FFF2-40B4-BE49-F238E27FC236}">
                <a16:creationId xmlns:a16="http://schemas.microsoft.com/office/drawing/2014/main" id="{C9941D0D-AC6D-C3F7-99F1-6BB76BEA7BA4}"/>
              </a:ext>
            </a:extLst>
          </p:cNvPr>
          <p:cNvPicPr>
            <a:picLocks noChangeAspect="1"/>
          </p:cNvPicPr>
          <p:nvPr/>
        </p:nvPicPr>
        <p:blipFill>
          <a:blip r:embed="rId8"/>
          <a:stretch>
            <a:fillRect/>
          </a:stretch>
        </p:blipFill>
        <p:spPr>
          <a:xfrm>
            <a:off x="-4133490" y="82487"/>
            <a:ext cx="1133644" cy="1119068"/>
          </a:xfrm>
          <a:prstGeom prst="rect">
            <a:avLst/>
          </a:prstGeom>
        </p:spPr>
      </p:pic>
      <p:pic>
        <p:nvPicPr>
          <p:cNvPr id="30" name="Picture 29">
            <a:extLst>
              <a:ext uri="{FF2B5EF4-FFF2-40B4-BE49-F238E27FC236}">
                <a16:creationId xmlns:a16="http://schemas.microsoft.com/office/drawing/2014/main" id="{796F37BB-4C97-E056-DE67-E67F55FEF878}"/>
              </a:ext>
            </a:extLst>
          </p:cNvPr>
          <p:cNvPicPr>
            <a:picLocks noChangeAspect="1"/>
          </p:cNvPicPr>
          <p:nvPr/>
        </p:nvPicPr>
        <p:blipFill>
          <a:blip r:embed="rId9"/>
          <a:stretch>
            <a:fillRect/>
          </a:stretch>
        </p:blipFill>
        <p:spPr>
          <a:xfrm>
            <a:off x="-4918284" y="5306522"/>
            <a:ext cx="666306" cy="680336"/>
          </a:xfrm>
          <a:prstGeom prst="rect">
            <a:avLst/>
          </a:prstGeom>
        </p:spPr>
      </p:pic>
      <p:pic>
        <p:nvPicPr>
          <p:cNvPr id="32" name="Picture 31">
            <a:extLst>
              <a:ext uri="{FF2B5EF4-FFF2-40B4-BE49-F238E27FC236}">
                <a16:creationId xmlns:a16="http://schemas.microsoft.com/office/drawing/2014/main" id="{77444F61-5825-F9B3-598A-6B8869FD8B59}"/>
              </a:ext>
            </a:extLst>
          </p:cNvPr>
          <p:cNvPicPr>
            <a:picLocks noChangeAspect="1"/>
          </p:cNvPicPr>
          <p:nvPr/>
        </p:nvPicPr>
        <p:blipFill>
          <a:blip r:embed="rId10"/>
          <a:stretch>
            <a:fillRect/>
          </a:stretch>
        </p:blipFill>
        <p:spPr>
          <a:xfrm>
            <a:off x="-5096810" y="1053448"/>
            <a:ext cx="953977" cy="1106686"/>
          </a:xfrm>
          <a:prstGeom prst="rect">
            <a:avLst/>
          </a:prstGeom>
        </p:spPr>
      </p:pic>
      <p:pic>
        <p:nvPicPr>
          <p:cNvPr id="34" name="Picture 33">
            <a:extLst>
              <a:ext uri="{FF2B5EF4-FFF2-40B4-BE49-F238E27FC236}">
                <a16:creationId xmlns:a16="http://schemas.microsoft.com/office/drawing/2014/main" id="{59EA532D-B430-A992-5457-D7B2BFB4EB4D}"/>
              </a:ext>
            </a:extLst>
          </p:cNvPr>
          <p:cNvPicPr>
            <a:picLocks noChangeAspect="1"/>
          </p:cNvPicPr>
          <p:nvPr/>
        </p:nvPicPr>
        <p:blipFill>
          <a:blip r:embed="rId11"/>
          <a:stretch>
            <a:fillRect/>
          </a:stretch>
        </p:blipFill>
        <p:spPr>
          <a:xfrm>
            <a:off x="-4156101" y="3336013"/>
            <a:ext cx="893143" cy="787380"/>
          </a:xfrm>
          <a:prstGeom prst="rect">
            <a:avLst/>
          </a:prstGeom>
        </p:spPr>
      </p:pic>
      <p:sp>
        <p:nvSpPr>
          <p:cNvPr id="38" name="Rectangle: Top Corners Snipped 9">
            <a:extLst>
              <a:ext uri="{FF2B5EF4-FFF2-40B4-BE49-F238E27FC236}">
                <a16:creationId xmlns:a16="http://schemas.microsoft.com/office/drawing/2014/main" id="{10655966-E4CF-9551-CE5D-C90184F73C5B}"/>
              </a:ext>
            </a:extLst>
          </p:cNvPr>
          <p:cNvSpPr/>
          <p:nvPr/>
        </p:nvSpPr>
        <p:spPr>
          <a:xfrm rot="5400000">
            <a:off x="-4621855" y="767444"/>
            <a:ext cx="98399" cy="356039"/>
          </a:xfrm>
          <a:prstGeom prst="flowChartDelay">
            <a:avLst/>
          </a:prstGeom>
          <a:solidFill>
            <a:schemeClr val="tx1">
              <a:lumMod val="75000"/>
              <a:lumOff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B7BAA9F3-A449-38AE-A854-692F1D794616}"/>
              </a:ext>
            </a:extLst>
          </p:cNvPr>
          <p:cNvPicPr>
            <a:picLocks noChangeAspect="1"/>
          </p:cNvPicPr>
          <p:nvPr/>
        </p:nvPicPr>
        <p:blipFill>
          <a:blip r:embed="rId12"/>
          <a:stretch>
            <a:fillRect/>
          </a:stretch>
        </p:blipFill>
        <p:spPr>
          <a:xfrm>
            <a:off x="-5097424" y="162392"/>
            <a:ext cx="787563" cy="841970"/>
          </a:xfrm>
          <a:prstGeom prst="rect">
            <a:avLst/>
          </a:prstGeom>
        </p:spPr>
      </p:pic>
      <p:pic>
        <p:nvPicPr>
          <p:cNvPr id="44" name="Picture 43">
            <a:extLst>
              <a:ext uri="{FF2B5EF4-FFF2-40B4-BE49-F238E27FC236}">
                <a16:creationId xmlns:a16="http://schemas.microsoft.com/office/drawing/2014/main" id="{25AC37FA-1E7A-91DC-101C-03BCD4613DD7}"/>
              </a:ext>
            </a:extLst>
          </p:cNvPr>
          <p:cNvPicPr>
            <a:picLocks noChangeAspect="1"/>
          </p:cNvPicPr>
          <p:nvPr/>
        </p:nvPicPr>
        <p:blipFill>
          <a:blip r:embed="rId13"/>
          <a:stretch>
            <a:fillRect/>
          </a:stretch>
        </p:blipFill>
        <p:spPr>
          <a:xfrm>
            <a:off x="-5102179" y="3204424"/>
            <a:ext cx="893143" cy="909117"/>
          </a:xfrm>
          <a:prstGeom prst="rect">
            <a:avLst/>
          </a:prstGeom>
        </p:spPr>
      </p:pic>
      <p:pic>
        <p:nvPicPr>
          <p:cNvPr id="46" name="Picture 45">
            <a:extLst>
              <a:ext uri="{FF2B5EF4-FFF2-40B4-BE49-F238E27FC236}">
                <a16:creationId xmlns:a16="http://schemas.microsoft.com/office/drawing/2014/main" id="{7AC6C694-B5BD-1EFB-7620-C7506C89D7C1}"/>
              </a:ext>
            </a:extLst>
          </p:cNvPr>
          <p:cNvPicPr>
            <a:picLocks noChangeAspect="1"/>
          </p:cNvPicPr>
          <p:nvPr/>
        </p:nvPicPr>
        <p:blipFill>
          <a:blip r:embed="rId14"/>
          <a:stretch>
            <a:fillRect/>
          </a:stretch>
        </p:blipFill>
        <p:spPr>
          <a:xfrm>
            <a:off x="-5192683" y="2291429"/>
            <a:ext cx="969434" cy="985203"/>
          </a:xfrm>
          <a:prstGeom prst="rect">
            <a:avLst/>
          </a:prstGeom>
        </p:spPr>
      </p:pic>
      <p:pic>
        <p:nvPicPr>
          <p:cNvPr id="48" name="Picture 47">
            <a:extLst>
              <a:ext uri="{FF2B5EF4-FFF2-40B4-BE49-F238E27FC236}">
                <a16:creationId xmlns:a16="http://schemas.microsoft.com/office/drawing/2014/main" id="{D8B0ABEA-D6C1-77D4-3862-3A13A2B97643}"/>
              </a:ext>
            </a:extLst>
          </p:cNvPr>
          <p:cNvPicPr>
            <a:picLocks noChangeAspect="1"/>
          </p:cNvPicPr>
          <p:nvPr/>
        </p:nvPicPr>
        <p:blipFill>
          <a:blip r:embed="rId15"/>
          <a:stretch>
            <a:fillRect/>
          </a:stretch>
        </p:blipFill>
        <p:spPr>
          <a:xfrm>
            <a:off x="-5105581" y="4235367"/>
            <a:ext cx="898776" cy="979383"/>
          </a:xfrm>
          <a:prstGeom prst="rect">
            <a:avLst/>
          </a:prstGeom>
        </p:spPr>
      </p:pic>
      <p:pic>
        <p:nvPicPr>
          <p:cNvPr id="52" name="Picture 51">
            <a:extLst>
              <a:ext uri="{FF2B5EF4-FFF2-40B4-BE49-F238E27FC236}">
                <a16:creationId xmlns:a16="http://schemas.microsoft.com/office/drawing/2014/main" id="{84921F78-20C2-6C06-7E4F-E9C3CED6FFB9}"/>
              </a:ext>
            </a:extLst>
          </p:cNvPr>
          <p:cNvPicPr>
            <a:picLocks noChangeAspect="1"/>
          </p:cNvPicPr>
          <p:nvPr/>
        </p:nvPicPr>
        <p:blipFill>
          <a:blip r:embed="rId16"/>
          <a:stretch>
            <a:fillRect/>
          </a:stretch>
        </p:blipFill>
        <p:spPr>
          <a:xfrm>
            <a:off x="-2197370" y="6837752"/>
            <a:ext cx="1110149" cy="1053788"/>
          </a:xfrm>
          <a:prstGeom prst="rect">
            <a:avLst/>
          </a:prstGeom>
        </p:spPr>
      </p:pic>
      <p:pic>
        <p:nvPicPr>
          <p:cNvPr id="54" name="Picture 53">
            <a:extLst>
              <a:ext uri="{FF2B5EF4-FFF2-40B4-BE49-F238E27FC236}">
                <a16:creationId xmlns:a16="http://schemas.microsoft.com/office/drawing/2014/main" id="{597C7641-6BD8-9F49-0136-EC3913538B8F}"/>
              </a:ext>
            </a:extLst>
          </p:cNvPr>
          <p:cNvPicPr>
            <a:picLocks noChangeAspect="1"/>
          </p:cNvPicPr>
          <p:nvPr/>
        </p:nvPicPr>
        <p:blipFill>
          <a:blip r:embed="rId17"/>
          <a:stretch>
            <a:fillRect/>
          </a:stretch>
        </p:blipFill>
        <p:spPr>
          <a:xfrm>
            <a:off x="-2097224" y="5878748"/>
            <a:ext cx="908352" cy="771916"/>
          </a:xfrm>
          <a:prstGeom prst="rect">
            <a:avLst/>
          </a:prstGeom>
        </p:spPr>
      </p:pic>
      <p:pic>
        <p:nvPicPr>
          <p:cNvPr id="56" name="Picture 55">
            <a:extLst>
              <a:ext uri="{FF2B5EF4-FFF2-40B4-BE49-F238E27FC236}">
                <a16:creationId xmlns:a16="http://schemas.microsoft.com/office/drawing/2014/main" id="{125C7169-7003-BED3-F90A-478F9B09F1D6}"/>
              </a:ext>
            </a:extLst>
          </p:cNvPr>
          <p:cNvPicPr>
            <a:picLocks noChangeAspect="1"/>
          </p:cNvPicPr>
          <p:nvPr/>
        </p:nvPicPr>
        <p:blipFill>
          <a:blip r:embed="rId18"/>
          <a:stretch>
            <a:fillRect/>
          </a:stretch>
        </p:blipFill>
        <p:spPr>
          <a:xfrm>
            <a:off x="-3259064" y="2329298"/>
            <a:ext cx="1050029" cy="925641"/>
          </a:xfrm>
          <a:prstGeom prst="rect">
            <a:avLst/>
          </a:prstGeom>
        </p:spPr>
      </p:pic>
      <p:pic>
        <p:nvPicPr>
          <p:cNvPr id="57" name="Picture 56">
            <a:extLst>
              <a:ext uri="{FF2B5EF4-FFF2-40B4-BE49-F238E27FC236}">
                <a16:creationId xmlns:a16="http://schemas.microsoft.com/office/drawing/2014/main" id="{5B39F8AA-8A7E-E90C-1BC2-CFB7DEFCD128}"/>
              </a:ext>
            </a:extLst>
          </p:cNvPr>
          <p:cNvPicPr>
            <a:picLocks noChangeAspect="1"/>
          </p:cNvPicPr>
          <p:nvPr/>
        </p:nvPicPr>
        <p:blipFill>
          <a:blip r:embed="rId19"/>
          <a:stretch>
            <a:fillRect/>
          </a:stretch>
        </p:blipFill>
        <p:spPr>
          <a:xfrm>
            <a:off x="-4296669" y="1071997"/>
            <a:ext cx="1241326" cy="1118018"/>
          </a:xfrm>
          <a:prstGeom prst="rect">
            <a:avLst/>
          </a:prstGeom>
        </p:spPr>
      </p:pic>
      <p:pic>
        <p:nvPicPr>
          <p:cNvPr id="61" name="Picture 60">
            <a:extLst>
              <a:ext uri="{FF2B5EF4-FFF2-40B4-BE49-F238E27FC236}">
                <a16:creationId xmlns:a16="http://schemas.microsoft.com/office/drawing/2014/main" id="{B4AF0B2A-C1EB-CF8C-10AD-A6EF48A0D90D}"/>
              </a:ext>
            </a:extLst>
          </p:cNvPr>
          <p:cNvPicPr>
            <a:picLocks noChangeAspect="1"/>
          </p:cNvPicPr>
          <p:nvPr/>
        </p:nvPicPr>
        <p:blipFill>
          <a:blip r:embed="rId20"/>
          <a:stretch>
            <a:fillRect/>
          </a:stretch>
        </p:blipFill>
        <p:spPr>
          <a:xfrm>
            <a:off x="-3088245" y="1445897"/>
            <a:ext cx="655609" cy="672861"/>
          </a:xfrm>
          <a:prstGeom prst="rect">
            <a:avLst/>
          </a:prstGeom>
        </p:spPr>
      </p:pic>
      <p:pic>
        <p:nvPicPr>
          <p:cNvPr id="63" name="Picture 62">
            <a:extLst>
              <a:ext uri="{FF2B5EF4-FFF2-40B4-BE49-F238E27FC236}">
                <a16:creationId xmlns:a16="http://schemas.microsoft.com/office/drawing/2014/main" id="{E9C09E36-95BC-AE22-DB41-814E034AEE6D}"/>
              </a:ext>
            </a:extLst>
          </p:cNvPr>
          <p:cNvPicPr>
            <a:picLocks noChangeAspect="1"/>
          </p:cNvPicPr>
          <p:nvPr/>
        </p:nvPicPr>
        <p:blipFill>
          <a:blip r:embed="rId21"/>
          <a:stretch>
            <a:fillRect/>
          </a:stretch>
        </p:blipFill>
        <p:spPr>
          <a:xfrm>
            <a:off x="-2091442" y="5014711"/>
            <a:ext cx="877935" cy="985201"/>
          </a:xfrm>
          <a:prstGeom prst="rect">
            <a:avLst/>
          </a:prstGeom>
        </p:spPr>
      </p:pic>
      <p:pic>
        <p:nvPicPr>
          <p:cNvPr id="71" name="Picture 70">
            <a:extLst>
              <a:ext uri="{FF2B5EF4-FFF2-40B4-BE49-F238E27FC236}">
                <a16:creationId xmlns:a16="http://schemas.microsoft.com/office/drawing/2014/main" id="{89D9A8AE-41E3-DC55-7B51-0087D50F89FB}"/>
              </a:ext>
            </a:extLst>
          </p:cNvPr>
          <p:cNvPicPr>
            <a:picLocks noChangeAspect="1"/>
          </p:cNvPicPr>
          <p:nvPr/>
        </p:nvPicPr>
        <p:blipFill>
          <a:blip r:embed="rId22"/>
          <a:stretch>
            <a:fillRect/>
          </a:stretch>
        </p:blipFill>
        <p:spPr>
          <a:xfrm>
            <a:off x="-3259493" y="256386"/>
            <a:ext cx="965675" cy="996657"/>
          </a:xfrm>
          <a:prstGeom prst="rect">
            <a:avLst/>
          </a:prstGeom>
        </p:spPr>
      </p:pic>
      <p:pic>
        <p:nvPicPr>
          <p:cNvPr id="77" name="Picture 76">
            <a:extLst>
              <a:ext uri="{FF2B5EF4-FFF2-40B4-BE49-F238E27FC236}">
                <a16:creationId xmlns:a16="http://schemas.microsoft.com/office/drawing/2014/main" id="{73777E0B-C24C-FB45-16F9-39FE740452DC}"/>
              </a:ext>
            </a:extLst>
          </p:cNvPr>
          <p:cNvPicPr>
            <a:picLocks noChangeAspect="1"/>
          </p:cNvPicPr>
          <p:nvPr/>
        </p:nvPicPr>
        <p:blipFill>
          <a:blip r:embed="rId23"/>
          <a:stretch>
            <a:fillRect/>
          </a:stretch>
        </p:blipFill>
        <p:spPr>
          <a:xfrm>
            <a:off x="-2131094" y="7965303"/>
            <a:ext cx="893143" cy="969735"/>
          </a:xfrm>
          <a:prstGeom prst="rect">
            <a:avLst/>
          </a:prstGeom>
        </p:spPr>
      </p:pic>
      <p:pic>
        <p:nvPicPr>
          <p:cNvPr id="81" name="Picture 80">
            <a:extLst>
              <a:ext uri="{FF2B5EF4-FFF2-40B4-BE49-F238E27FC236}">
                <a16:creationId xmlns:a16="http://schemas.microsoft.com/office/drawing/2014/main" id="{FFD78D58-0D9A-4EF4-E67C-85A3D9C99DD3}"/>
              </a:ext>
            </a:extLst>
          </p:cNvPr>
          <p:cNvPicPr>
            <a:picLocks noChangeAspect="1"/>
          </p:cNvPicPr>
          <p:nvPr/>
        </p:nvPicPr>
        <p:blipFill>
          <a:blip r:embed="rId24"/>
          <a:stretch>
            <a:fillRect/>
          </a:stretch>
        </p:blipFill>
        <p:spPr>
          <a:xfrm>
            <a:off x="-4199713" y="5334242"/>
            <a:ext cx="1106060" cy="1061285"/>
          </a:xfrm>
          <a:prstGeom prst="rect">
            <a:avLst/>
          </a:prstGeom>
        </p:spPr>
      </p:pic>
      <p:pic>
        <p:nvPicPr>
          <p:cNvPr id="83" name="Picture 82">
            <a:extLst>
              <a:ext uri="{FF2B5EF4-FFF2-40B4-BE49-F238E27FC236}">
                <a16:creationId xmlns:a16="http://schemas.microsoft.com/office/drawing/2014/main" id="{23B5EC96-7D4B-2960-4AEA-7267102D67B2}"/>
              </a:ext>
            </a:extLst>
          </p:cNvPr>
          <p:cNvPicPr>
            <a:picLocks noChangeAspect="1"/>
          </p:cNvPicPr>
          <p:nvPr/>
        </p:nvPicPr>
        <p:blipFill>
          <a:blip r:embed="rId25"/>
          <a:stretch>
            <a:fillRect/>
          </a:stretch>
        </p:blipFill>
        <p:spPr>
          <a:xfrm>
            <a:off x="-2124598" y="2958428"/>
            <a:ext cx="969185" cy="893649"/>
          </a:xfrm>
          <a:prstGeom prst="rect">
            <a:avLst/>
          </a:prstGeom>
        </p:spPr>
      </p:pic>
      <p:pic>
        <p:nvPicPr>
          <p:cNvPr id="85" name="Picture 84">
            <a:extLst>
              <a:ext uri="{FF2B5EF4-FFF2-40B4-BE49-F238E27FC236}">
                <a16:creationId xmlns:a16="http://schemas.microsoft.com/office/drawing/2014/main" id="{B368542A-BFEB-3053-136E-96132EE6EB9E}"/>
              </a:ext>
            </a:extLst>
          </p:cNvPr>
          <p:cNvPicPr>
            <a:picLocks noChangeAspect="1"/>
          </p:cNvPicPr>
          <p:nvPr/>
        </p:nvPicPr>
        <p:blipFill>
          <a:blip r:embed="rId26"/>
          <a:stretch>
            <a:fillRect/>
          </a:stretch>
        </p:blipFill>
        <p:spPr>
          <a:xfrm>
            <a:off x="-5120611" y="7370553"/>
            <a:ext cx="1090850" cy="1061284"/>
          </a:xfrm>
          <a:prstGeom prst="rect">
            <a:avLst/>
          </a:prstGeom>
        </p:spPr>
      </p:pic>
      <p:pic>
        <p:nvPicPr>
          <p:cNvPr id="91" name="Picture 90">
            <a:extLst>
              <a:ext uri="{FF2B5EF4-FFF2-40B4-BE49-F238E27FC236}">
                <a16:creationId xmlns:a16="http://schemas.microsoft.com/office/drawing/2014/main" id="{2A3C86FC-0ED0-B0AB-F095-724DF5BFE273}"/>
              </a:ext>
            </a:extLst>
          </p:cNvPr>
          <p:cNvPicPr>
            <a:picLocks noChangeAspect="1"/>
          </p:cNvPicPr>
          <p:nvPr/>
        </p:nvPicPr>
        <p:blipFill>
          <a:blip r:embed="rId27"/>
          <a:stretch>
            <a:fillRect/>
          </a:stretch>
        </p:blipFill>
        <p:spPr>
          <a:xfrm>
            <a:off x="-4057209" y="4346196"/>
            <a:ext cx="771477" cy="771915"/>
          </a:xfrm>
          <a:prstGeom prst="rect">
            <a:avLst/>
          </a:prstGeom>
        </p:spPr>
      </p:pic>
      <p:pic>
        <p:nvPicPr>
          <p:cNvPr id="93" name="Picture 92">
            <a:extLst>
              <a:ext uri="{FF2B5EF4-FFF2-40B4-BE49-F238E27FC236}">
                <a16:creationId xmlns:a16="http://schemas.microsoft.com/office/drawing/2014/main" id="{8F9D14FD-20FC-8ABD-03AC-9C040507B3C8}"/>
              </a:ext>
            </a:extLst>
          </p:cNvPr>
          <p:cNvPicPr>
            <a:picLocks noChangeAspect="1"/>
          </p:cNvPicPr>
          <p:nvPr/>
        </p:nvPicPr>
        <p:blipFill>
          <a:blip r:embed="rId28"/>
          <a:stretch>
            <a:fillRect/>
          </a:stretch>
        </p:blipFill>
        <p:spPr>
          <a:xfrm>
            <a:off x="-2124798" y="1828005"/>
            <a:ext cx="1055479" cy="950548"/>
          </a:xfrm>
          <a:prstGeom prst="rect">
            <a:avLst/>
          </a:prstGeom>
        </p:spPr>
      </p:pic>
      <p:pic>
        <p:nvPicPr>
          <p:cNvPr id="95" name="Picture 94">
            <a:extLst>
              <a:ext uri="{FF2B5EF4-FFF2-40B4-BE49-F238E27FC236}">
                <a16:creationId xmlns:a16="http://schemas.microsoft.com/office/drawing/2014/main" id="{C7BDBE32-98A9-91EF-831D-FBE69ECD318E}"/>
              </a:ext>
            </a:extLst>
          </p:cNvPr>
          <p:cNvPicPr>
            <a:picLocks noChangeAspect="1"/>
          </p:cNvPicPr>
          <p:nvPr/>
        </p:nvPicPr>
        <p:blipFill>
          <a:blip r:embed="rId29"/>
          <a:stretch>
            <a:fillRect/>
          </a:stretch>
        </p:blipFill>
        <p:spPr>
          <a:xfrm>
            <a:off x="-1331459" y="1713792"/>
            <a:ext cx="505218" cy="492211"/>
          </a:xfrm>
          <a:prstGeom prst="rect">
            <a:avLst/>
          </a:prstGeom>
        </p:spPr>
      </p:pic>
      <p:pic>
        <p:nvPicPr>
          <p:cNvPr id="99" name="Picture 98">
            <a:extLst>
              <a:ext uri="{FF2B5EF4-FFF2-40B4-BE49-F238E27FC236}">
                <a16:creationId xmlns:a16="http://schemas.microsoft.com/office/drawing/2014/main" id="{10D7A373-7285-C131-3A6C-B40B72D831C1}"/>
              </a:ext>
            </a:extLst>
          </p:cNvPr>
          <p:cNvPicPr>
            <a:picLocks noChangeAspect="1"/>
          </p:cNvPicPr>
          <p:nvPr/>
        </p:nvPicPr>
        <p:blipFill>
          <a:blip r:embed="rId30"/>
          <a:stretch>
            <a:fillRect/>
          </a:stretch>
        </p:blipFill>
        <p:spPr>
          <a:xfrm>
            <a:off x="-2125934" y="3987122"/>
            <a:ext cx="923808" cy="924333"/>
          </a:xfrm>
          <a:prstGeom prst="rect">
            <a:avLst/>
          </a:prstGeom>
        </p:spPr>
      </p:pic>
      <p:pic>
        <p:nvPicPr>
          <p:cNvPr id="101" name="Picture 100" descr="diarrhea Icon 2745794">
            <a:extLst>
              <a:ext uri="{FF2B5EF4-FFF2-40B4-BE49-F238E27FC236}">
                <a16:creationId xmlns:a16="http://schemas.microsoft.com/office/drawing/2014/main" id="{D709526B-551A-7D74-537A-3F3B9FBE272E}"/>
              </a:ext>
            </a:extLst>
          </p:cNvPr>
          <p:cNvPicPr>
            <a:picLocks noChangeAspect="1"/>
          </p:cNvPicPr>
          <p:nvPr/>
        </p:nvPicPr>
        <p:blipFill>
          <a:blip r:embed="rId31"/>
          <a:stretch>
            <a:fillRect/>
          </a:stretch>
        </p:blipFill>
        <p:spPr>
          <a:xfrm>
            <a:off x="-3293594" y="3055582"/>
            <a:ext cx="1329075" cy="1343492"/>
          </a:xfrm>
          <a:prstGeom prst="rect">
            <a:avLst/>
          </a:prstGeom>
        </p:spPr>
      </p:pic>
      <p:pic>
        <p:nvPicPr>
          <p:cNvPr id="109" name="Picture 108">
            <a:extLst>
              <a:ext uri="{FF2B5EF4-FFF2-40B4-BE49-F238E27FC236}">
                <a16:creationId xmlns:a16="http://schemas.microsoft.com/office/drawing/2014/main" id="{152F82AF-3AC0-7D21-2AC1-FEE4EFE89C91}"/>
              </a:ext>
            </a:extLst>
          </p:cNvPr>
          <p:cNvPicPr>
            <a:picLocks noChangeAspect="1"/>
          </p:cNvPicPr>
          <p:nvPr/>
        </p:nvPicPr>
        <p:blipFill>
          <a:blip r:embed="rId32"/>
          <a:stretch>
            <a:fillRect/>
          </a:stretch>
        </p:blipFill>
        <p:spPr>
          <a:xfrm>
            <a:off x="-4056247" y="7716414"/>
            <a:ext cx="969185" cy="863466"/>
          </a:xfrm>
          <a:prstGeom prst="rect">
            <a:avLst/>
          </a:prstGeom>
        </p:spPr>
      </p:pic>
      <p:pic>
        <p:nvPicPr>
          <p:cNvPr id="111" name="Picture 110">
            <a:extLst>
              <a:ext uri="{FF2B5EF4-FFF2-40B4-BE49-F238E27FC236}">
                <a16:creationId xmlns:a16="http://schemas.microsoft.com/office/drawing/2014/main" id="{F541ACF1-6765-64E8-041E-FFD2FDCA9BFF}"/>
              </a:ext>
            </a:extLst>
          </p:cNvPr>
          <p:cNvPicPr>
            <a:picLocks noChangeAspect="1"/>
          </p:cNvPicPr>
          <p:nvPr/>
        </p:nvPicPr>
        <p:blipFill>
          <a:blip r:embed="rId33"/>
          <a:stretch>
            <a:fillRect/>
          </a:stretch>
        </p:blipFill>
        <p:spPr>
          <a:xfrm>
            <a:off x="-3068921" y="7604437"/>
            <a:ext cx="832560" cy="1061284"/>
          </a:xfrm>
          <a:prstGeom prst="rect">
            <a:avLst/>
          </a:prstGeom>
        </p:spPr>
      </p:pic>
      <p:pic>
        <p:nvPicPr>
          <p:cNvPr id="113" name="Picture 112">
            <a:extLst>
              <a:ext uri="{FF2B5EF4-FFF2-40B4-BE49-F238E27FC236}">
                <a16:creationId xmlns:a16="http://schemas.microsoft.com/office/drawing/2014/main" id="{9B48C5CF-5ECE-75EF-F62C-07619C11AA19}"/>
              </a:ext>
            </a:extLst>
          </p:cNvPr>
          <p:cNvPicPr>
            <a:picLocks noChangeAspect="1"/>
          </p:cNvPicPr>
          <p:nvPr/>
        </p:nvPicPr>
        <p:blipFill>
          <a:blip r:embed="rId34"/>
          <a:stretch>
            <a:fillRect/>
          </a:stretch>
        </p:blipFill>
        <p:spPr>
          <a:xfrm>
            <a:off x="-4498184" y="6303081"/>
            <a:ext cx="1629501" cy="1491142"/>
          </a:xfrm>
          <a:prstGeom prst="rect">
            <a:avLst/>
          </a:prstGeom>
        </p:spPr>
      </p:pic>
      <p:pic>
        <p:nvPicPr>
          <p:cNvPr id="115" name="Picture 114">
            <a:extLst>
              <a:ext uri="{FF2B5EF4-FFF2-40B4-BE49-F238E27FC236}">
                <a16:creationId xmlns:a16="http://schemas.microsoft.com/office/drawing/2014/main" id="{03D2056A-4058-0B7E-8DB0-63BABDFAB11F}"/>
              </a:ext>
            </a:extLst>
          </p:cNvPr>
          <p:cNvPicPr>
            <a:picLocks noChangeAspect="1"/>
          </p:cNvPicPr>
          <p:nvPr/>
        </p:nvPicPr>
        <p:blipFill>
          <a:blip r:embed="rId35"/>
          <a:stretch>
            <a:fillRect/>
          </a:stretch>
        </p:blipFill>
        <p:spPr>
          <a:xfrm>
            <a:off x="-3169831" y="6557495"/>
            <a:ext cx="984643" cy="1061287"/>
          </a:xfrm>
          <a:prstGeom prst="rect">
            <a:avLst/>
          </a:prstGeom>
        </p:spPr>
      </p:pic>
      <p:pic>
        <p:nvPicPr>
          <p:cNvPr id="119" name="Picture 118">
            <a:extLst>
              <a:ext uri="{FF2B5EF4-FFF2-40B4-BE49-F238E27FC236}">
                <a16:creationId xmlns:a16="http://schemas.microsoft.com/office/drawing/2014/main" id="{128F03C0-3BBC-B022-A502-A5D0F2A04852}"/>
              </a:ext>
            </a:extLst>
          </p:cNvPr>
          <p:cNvPicPr>
            <a:picLocks noChangeAspect="1"/>
          </p:cNvPicPr>
          <p:nvPr/>
        </p:nvPicPr>
        <p:blipFill>
          <a:blip r:embed="rId36"/>
          <a:stretch>
            <a:fillRect/>
          </a:stretch>
        </p:blipFill>
        <p:spPr>
          <a:xfrm>
            <a:off x="-5113898" y="6177593"/>
            <a:ext cx="987324" cy="880364"/>
          </a:xfrm>
          <a:prstGeom prst="rect">
            <a:avLst/>
          </a:prstGeom>
        </p:spPr>
      </p:pic>
      <p:pic>
        <p:nvPicPr>
          <p:cNvPr id="123" name="Picture 122">
            <a:extLst>
              <a:ext uri="{FF2B5EF4-FFF2-40B4-BE49-F238E27FC236}">
                <a16:creationId xmlns:a16="http://schemas.microsoft.com/office/drawing/2014/main" id="{4BDEC4CB-9C8C-369F-2641-8467BD42B414}"/>
              </a:ext>
            </a:extLst>
          </p:cNvPr>
          <p:cNvPicPr>
            <a:picLocks noChangeAspect="1"/>
          </p:cNvPicPr>
          <p:nvPr/>
        </p:nvPicPr>
        <p:blipFill>
          <a:blip r:embed="rId37"/>
          <a:stretch>
            <a:fillRect/>
          </a:stretch>
        </p:blipFill>
        <p:spPr>
          <a:xfrm flipH="1">
            <a:off x="-3258186" y="5290403"/>
            <a:ext cx="1114604" cy="1106936"/>
          </a:xfrm>
          <a:prstGeom prst="rect">
            <a:avLst/>
          </a:prstGeom>
        </p:spPr>
      </p:pic>
      <p:pic>
        <p:nvPicPr>
          <p:cNvPr id="127" name="Picture 126">
            <a:extLst>
              <a:ext uri="{FF2B5EF4-FFF2-40B4-BE49-F238E27FC236}">
                <a16:creationId xmlns:a16="http://schemas.microsoft.com/office/drawing/2014/main" id="{7ABCBBF6-B3FE-A567-01C4-8CA56FB037A5}"/>
              </a:ext>
            </a:extLst>
          </p:cNvPr>
          <p:cNvPicPr>
            <a:picLocks noChangeAspect="1"/>
          </p:cNvPicPr>
          <p:nvPr/>
        </p:nvPicPr>
        <p:blipFill>
          <a:blip r:embed="rId38"/>
          <a:stretch>
            <a:fillRect/>
          </a:stretch>
        </p:blipFill>
        <p:spPr>
          <a:xfrm>
            <a:off x="-3123198" y="4242823"/>
            <a:ext cx="908353" cy="878435"/>
          </a:xfrm>
          <a:prstGeom prst="rect">
            <a:avLst/>
          </a:prstGeom>
        </p:spPr>
      </p:pic>
      <p:pic>
        <p:nvPicPr>
          <p:cNvPr id="131" name="Picture 130">
            <a:extLst>
              <a:ext uri="{FF2B5EF4-FFF2-40B4-BE49-F238E27FC236}">
                <a16:creationId xmlns:a16="http://schemas.microsoft.com/office/drawing/2014/main" id="{A6E57AE9-6924-7603-82B8-5CC6AD0AE26F}"/>
              </a:ext>
            </a:extLst>
          </p:cNvPr>
          <p:cNvPicPr>
            <a:picLocks noChangeAspect="1"/>
          </p:cNvPicPr>
          <p:nvPr/>
        </p:nvPicPr>
        <p:blipFill>
          <a:blip r:embed="rId39"/>
          <a:stretch>
            <a:fillRect/>
          </a:stretch>
        </p:blipFill>
        <p:spPr>
          <a:xfrm>
            <a:off x="10313471" y="6375460"/>
            <a:ext cx="1303769" cy="1274074"/>
          </a:xfrm>
          <a:prstGeom prst="rect">
            <a:avLst/>
          </a:prstGeom>
        </p:spPr>
      </p:pic>
      <p:pic>
        <p:nvPicPr>
          <p:cNvPr id="133" name="Picture 132">
            <a:extLst>
              <a:ext uri="{FF2B5EF4-FFF2-40B4-BE49-F238E27FC236}">
                <a16:creationId xmlns:a16="http://schemas.microsoft.com/office/drawing/2014/main" id="{8A3E871C-AD2C-46C3-DFBD-60A4670DE1EC}"/>
              </a:ext>
            </a:extLst>
          </p:cNvPr>
          <p:cNvPicPr>
            <a:picLocks noChangeAspect="1"/>
          </p:cNvPicPr>
          <p:nvPr/>
        </p:nvPicPr>
        <p:blipFill>
          <a:blip r:embed="rId40"/>
          <a:stretch>
            <a:fillRect/>
          </a:stretch>
        </p:blipFill>
        <p:spPr>
          <a:xfrm>
            <a:off x="10847472" y="3128680"/>
            <a:ext cx="1106059" cy="1137121"/>
          </a:xfrm>
          <a:prstGeom prst="rect">
            <a:avLst/>
          </a:prstGeom>
        </p:spPr>
      </p:pic>
      <p:pic>
        <p:nvPicPr>
          <p:cNvPr id="135" name="Picture 134" descr="A black background with a black square&#10;&#10;Description automatically generated">
            <a:extLst>
              <a:ext uri="{FF2B5EF4-FFF2-40B4-BE49-F238E27FC236}">
                <a16:creationId xmlns:a16="http://schemas.microsoft.com/office/drawing/2014/main" id="{E0EAA62B-96DD-BAB6-78C2-ECCD55B27998}"/>
              </a:ext>
            </a:extLst>
          </p:cNvPr>
          <p:cNvPicPr>
            <a:picLocks noChangeAspect="1"/>
          </p:cNvPicPr>
          <p:nvPr/>
        </p:nvPicPr>
        <p:blipFill>
          <a:blip r:embed="rId41"/>
          <a:stretch>
            <a:fillRect/>
          </a:stretch>
        </p:blipFill>
        <p:spPr>
          <a:xfrm>
            <a:off x="11705101" y="6473632"/>
            <a:ext cx="1049715" cy="1095532"/>
          </a:xfrm>
          <a:prstGeom prst="rect">
            <a:avLst/>
          </a:prstGeom>
        </p:spPr>
      </p:pic>
      <p:pic>
        <p:nvPicPr>
          <p:cNvPr id="139" name="Picture 138">
            <a:extLst>
              <a:ext uri="{FF2B5EF4-FFF2-40B4-BE49-F238E27FC236}">
                <a16:creationId xmlns:a16="http://schemas.microsoft.com/office/drawing/2014/main" id="{16200D01-7AF7-777D-21D4-2FD9D9181DCE}"/>
              </a:ext>
            </a:extLst>
          </p:cNvPr>
          <p:cNvPicPr>
            <a:picLocks noChangeAspect="1"/>
          </p:cNvPicPr>
          <p:nvPr/>
        </p:nvPicPr>
        <p:blipFill>
          <a:blip r:embed="rId42"/>
          <a:stretch>
            <a:fillRect/>
          </a:stretch>
        </p:blipFill>
        <p:spPr>
          <a:xfrm>
            <a:off x="9006461" y="511459"/>
            <a:ext cx="1440642" cy="1502328"/>
          </a:xfrm>
          <a:prstGeom prst="rect">
            <a:avLst/>
          </a:prstGeom>
        </p:spPr>
      </p:pic>
      <p:pic>
        <p:nvPicPr>
          <p:cNvPr id="141" name="Picture 140">
            <a:extLst>
              <a:ext uri="{FF2B5EF4-FFF2-40B4-BE49-F238E27FC236}">
                <a16:creationId xmlns:a16="http://schemas.microsoft.com/office/drawing/2014/main" id="{FF07396D-6FC4-6A44-5F74-A8F013D6DCE5}"/>
              </a:ext>
            </a:extLst>
          </p:cNvPr>
          <p:cNvPicPr>
            <a:picLocks noChangeAspect="1"/>
          </p:cNvPicPr>
          <p:nvPr/>
        </p:nvPicPr>
        <p:blipFill>
          <a:blip r:embed="rId43"/>
          <a:stretch>
            <a:fillRect/>
          </a:stretch>
        </p:blipFill>
        <p:spPr>
          <a:xfrm>
            <a:off x="10571394" y="1471891"/>
            <a:ext cx="1912101" cy="1730582"/>
          </a:xfrm>
          <a:prstGeom prst="rect">
            <a:avLst/>
          </a:prstGeom>
        </p:spPr>
      </p:pic>
      <p:pic>
        <p:nvPicPr>
          <p:cNvPr id="145" name="Picture 144">
            <a:extLst>
              <a:ext uri="{FF2B5EF4-FFF2-40B4-BE49-F238E27FC236}">
                <a16:creationId xmlns:a16="http://schemas.microsoft.com/office/drawing/2014/main" id="{ACA8E981-A84A-B067-D916-95E57B82896D}"/>
              </a:ext>
            </a:extLst>
          </p:cNvPr>
          <p:cNvPicPr>
            <a:picLocks noChangeAspect="1"/>
          </p:cNvPicPr>
          <p:nvPr/>
        </p:nvPicPr>
        <p:blipFill>
          <a:blip r:embed="rId44"/>
          <a:stretch>
            <a:fillRect/>
          </a:stretch>
        </p:blipFill>
        <p:spPr>
          <a:xfrm>
            <a:off x="7853249" y="3022498"/>
            <a:ext cx="1037072" cy="1093205"/>
          </a:xfrm>
          <a:prstGeom prst="rect">
            <a:avLst/>
          </a:prstGeom>
        </p:spPr>
      </p:pic>
      <p:pic>
        <p:nvPicPr>
          <p:cNvPr id="147" name="Picture 146">
            <a:extLst>
              <a:ext uri="{FF2B5EF4-FFF2-40B4-BE49-F238E27FC236}">
                <a16:creationId xmlns:a16="http://schemas.microsoft.com/office/drawing/2014/main" id="{0DB01195-CE40-14BC-E7B9-97B7C6A4CB18}"/>
              </a:ext>
            </a:extLst>
          </p:cNvPr>
          <p:cNvPicPr>
            <a:picLocks noChangeAspect="1"/>
          </p:cNvPicPr>
          <p:nvPr/>
        </p:nvPicPr>
        <p:blipFill>
          <a:blip r:embed="rId42"/>
          <a:stretch>
            <a:fillRect/>
          </a:stretch>
        </p:blipFill>
        <p:spPr>
          <a:xfrm>
            <a:off x="10802812" y="485203"/>
            <a:ext cx="1440642" cy="1502328"/>
          </a:xfrm>
          <a:prstGeom prst="rect">
            <a:avLst/>
          </a:prstGeom>
        </p:spPr>
      </p:pic>
      <p:pic>
        <p:nvPicPr>
          <p:cNvPr id="149" name="Picture 148">
            <a:extLst>
              <a:ext uri="{FF2B5EF4-FFF2-40B4-BE49-F238E27FC236}">
                <a16:creationId xmlns:a16="http://schemas.microsoft.com/office/drawing/2014/main" id="{2D5B1865-666B-A062-AD75-AA17094EF4A3}"/>
              </a:ext>
            </a:extLst>
          </p:cNvPr>
          <p:cNvPicPr>
            <a:picLocks noChangeAspect="1"/>
          </p:cNvPicPr>
          <p:nvPr/>
        </p:nvPicPr>
        <p:blipFill>
          <a:blip r:embed="rId45"/>
          <a:stretch>
            <a:fillRect/>
          </a:stretch>
        </p:blipFill>
        <p:spPr>
          <a:xfrm>
            <a:off x="9009817" y="6446146"/>
            <a:ext cx="1136476" cy="1076253"/>
          </a:xfrm>
          <a:prstGeom prst="rect">
            <a:avLst/>
          </a:prstGeom>
        </p:spPr>
      </p:pic>
      <p:pic>
        <p:nvPicPr>
          <p:cNvPr id="153" name="Picture 152">
            <a:extLst>
              <a:ext uri="{FF2B5EF4-FFF2-40B4-BE49-F238E27FC236}">
                <a16:creationId xmlns:a16="http://schemas.microsoft.com/office/drawing/2014/main" id="{2163ED5D-3539-F6CC-626B-65F197B820C9}"/>
              </a:ext>
            </a:extLst>
          </p:cNvPr>
          <p:cNvPicPr>
            <a:picLocks noChangeAspect="1"/>
          </p:cNvPicPr>
          <p:nvPr/>
        </p:nvPicPr>
        <p:blipFill>
          <a:blip r:embed="rId46"/>
          <a:stretch>
            <a:fillRect/>
          </a:stretch>
        </p:blipFill>
        <p:spPr>
          <a:xfrm>
            <a:off x="7409479" y="6560079"/>
            <a:ext cx="981075" cy="1000125"/>
          </a:xfrm>
          <a:prstGeom prst="rect">
            <a:avLst/>
          </a:prstGeom>
        </p:spPr>
      </p:pic>
      <p:pic>
        <p:nvPicPr>
          <p:cNvPr id="155" name="Picture 154">
            <a:extLst>
              <a:ext uri="{FF2B5EF4-FFF2-40B4-BE49-F238E27FC236}">
                <a16:creationId xmlns:a16="http://schemas.microsoft.com/office/drawing/2014/main" id="{014217B7-D12D-E463-5781-F361032368E4}"/>
              </a:ext>
            </a:extLst>
          </p:cNvPr>
          <p:cNvPicPr>
            <a:picLocks noChangeAspect="1"/>
          </p:cNvPicPr>
          <p:nvPr/>
        </p:nvPicPr>
        <p:blipFill>
          <a:blip r:embed="rId47"/>
          <a:stretch>
            <a:fillRect/>
          </a:stretch>
        </p:blipFill>
        <p:spPr>
          <a:xfrm>
            <a:off x="7637543" y="1947550"/>
            <a:ext cx="893143" cy="863216"/>
          </a:xfrm>
          <a:prstGeom prst="rect">
            <a:avLst/>
          </a:prstGeom>
        </p:spPr>
      </p:pic>
      <p:pic>
        <p:nvPicPr>
          <p:cNvPr id="157" name="Picture 156">
            <a:extLst>
              <a:ext uri="{FF2B5EF4-FFF2-40B4-BE49-F238E27FC236}">
                <a16:creationId xmlns:a16="http://schemas.microsoft.com/office/drawing/2014/main" id="{D86E7ABE-15CA-3B30-C401-D12E25F2AB66}"/>
              </a:ext>
            </a:extLst>
          </p:cNvPr>
          <p:cNvPicPr>
            <a:picLocks noChangeAspect="1"/>
          </p:cNvPicPr>
          <p:nvPr/>
        </p:nvPicPr>
        <p:blipFill>
          <a:blip r:embed="rId48"/>
          <a:stretch>
            <a:fillRect/>
          </a:stretch>
        </p:blipFill>
        <p:spPr>
          <a:xfrm>
            <a:off x="7638653" y="5365052"/>
            <a:ext cx="1123950" cy="1076325"/>
          </a:xfrm>
          <a:prstGeom prst="rect">
            <a:avLst/>
          </a:prstGeom>
        </p:spPr>
      </p:pic>
      <p:pic>
        <p:nvPicPr>
          <p:cNvPr id="159" name="Picture 158">
            <a:extLst>
              <a:ext uri="{FF2B5EF4-FFF2-40B4-BE49-F238E27FC236}">
                <a16:creationId xmlns:a16="http://schemas.microsoft.com/office/drawing/2014/main" id="{F4E4DD4D-135E-51E9-9B8B-02CE4E7E265E}"/>
              </a:ext>
            </a:extLst>
          </p:cNvPr>
          <p:cNvPicPr>
            <a:picLocks noChangeAspect="1"/>
          </p:cNvPicPr>
          <p:nvPr/>
        </p:nvPicPr>
        <p:blipFill>
          <a:blip r:embed="rId49"/>
          <a:stretch>
            <a:fillRect/>
          </a:stretch>
        </p:blipFill>
        <p:spPr>
          <a:xfrm>
            <a:off x="11035275" y="4407419"/>
            <a:ext cx="914400" cy="885825"/>
          </a:xfrm>
          <a:prstGeom prst="rect">
            <a:avLst/>
          </a:prstGeom>
        </p:spPr>
      </p:pic>
      <p:pic>
        <p:nvPicPr>
          <p:cNvPr id="161" name="Picture 160">
            <a:extLst>
              <a:ext uri="{FF2B5EF4-FFF2-40B4-BE49-F238E27FC236}">
                <a16:creationId xmlns:a16="http://schemas.microsoft.com/office/drawing/2014/main" id="{0F4905AD-F761-D1C2-B239-99B1272908A0}"/>
              </a:ext>
            </a:extLst>
          </p:cNvPr>
          <p:cNvPicPr>
            <a:picLocks noChangeAspect="1"/>
          </p:cNvPicPr>
          <p:nvPr/>
        </p:nvPicPr>
        <p:blipFill>
          <a:blip r:embed="rId50"/>
          <a:stretch>
            <a:fillRect/>
          </a:stretch>
        </p:blipFill>
        <p:spPr>
          <a:xfrm>
            <a:off x="7636311" y="4302623"/>
            <a:ext cx="1166894" cy="1167554"/>
          </a:xfrm>
          <a:prstGeom prst="rect">
            <a:avLst/>
          </a:prstGeom>
        </p:spPr>
      </p:pic>
      <p:pic>
        <p:nvPicPr>
          <p:cNvPr id="165" name="Picture 164">
            <a:extLst>
              <a:ext uri="{FF2B5EF4-FFF2-40B4-BE49-F238E27FC236}">
                <a16:creationId xmlns:a16="http://schemas.microsoft.com/office/drawing/2014/main" id="{55E5C849-F914-2376-F300-CE7DFA405E15}"/>
              </a:ext>
            </a:extLst>
          </p:cNvPr>
          <p:cNvPicPr>
            <a:picLocks noChangeAspect="1"/>
          </p:cNvPicPr>
          <p:nvPr/>
        </p:nvPicPr>
        <p:blipFill>
          <a:blip r:embed="rId51"/>
          <a:stretch>
            <a:fillRect/>
          </a:stretch>
        </p:blipFill>
        <p:spPr>
          <a:xfrm>
            <a:off x="9150759" y="5180292"/>
            <a:ext cx="945132" cy="1104001"/>
          </a:xfrm>
          <a:prstGeom prst="rect">
            <a:avLst/>
          </a:prstGeom>
        </p:spPr>
      </p:pic>
      <p:pic>
        <p:nvPicPr>
          <p:cNvPr id="169" name="Picture 168">
            <a:extLst>
              <a:ext uri="{FF2B5EF4-FFF2-40B4-BE49-F238E27FC236}">
                <a16:creationId xmlns:a16="http://schemas.microsoft.com/office/drawing/2014/main" id="{C9B5B289-637E-CFA0-1270-1B116A5E72BF}"/>
              </a:ext>
            </a:extLst>
          </p:cNvPr>
          <p:cNvPicPr>
            <a:picLocks noChangeAspect="1"/>
          </p:cNvPicPr>
          <p:nvPr/>
        </p:nvPicPr>
        <p:blipFill>
          <a:blip r:embed="rId52"/>
          <a:stretch>
            <a:fillRect/>
          </a:stretch>
        </p:blipFill>
        <p:spPr>
          <a:xfrm>
            <a:off x="9116910" y="3963358"/>
            <a:ext cx="1095375" cy="1123950"/>
          </a:xfrm>
          <a:prstGeom prst="rect">
            <a:avLst/>
          </a:prstGeom>
        </p:spPr>
      </p:pic>
      <p:pic>
        <p:nvPicPr>
          <p:cNvPr id="175" name="Picture 174">
            <a:extLst>
              <a:ext uri="{FF2B5EF4-FFF2-40B4-BE49-F238E27FC236}">
                <a16:creationId xmlns:a16="http://schemas.microsoft.com/office/drawing/2014/main" id="{B7F3403C-5960-B02C-8EC0-80F2308F68F9}"/>
              </a:ext>
            </a:extLst>
          </p:cNvPr>
          <p:cNvPicPr>
            <a:picLocks noChangeAspect="1"/>
          </p:cNvPicPr>
          <p:nvPr/>
        </p:nvPicPr>
        <p:blipFill>
          <a:blip r:embed="rId53"/>
          <a:stretch>
            <a:fillRect/>
          </a:stretch>
        </p:blipFill>
        <p:spPr>
          <a:xfrm>
            <a:off x="8887640" y="2820742"/>
            <a:ext cx="1364600" cy="1197989"/>
          </a:xfrm>
          <a:prstGeom prst="rect">
            <a:avLst/>
          </a:prstGeom>
        </p:spPr>
      </p:pic>
      <p:pic>
        <p:nvPicPr>
          <p:cNvPr id="177" name="Picture 176">
            <a:extLst>
              <a:ext uri="{FF2B5EF4-FFF2-40B4-BE49-F238E27FC236}">
                <a16:creationId xmlns:a16="http://schemas.microsoft.com/office/drawing/2014/main" id="{1969FF07-C365-D882-4BEE-801B1C876AC2}"/>
              </a:ext>
            </a:extLst>
          </p:cNvPr>
          <p:cNvPicPr>
            <a:picLocks noChangeAspect="1"/>
          </p:cNvPicPr>
          <p:nvPr/>
        </p:nvPicPr>
        <p:blipFill>
          <a:blip r:embed="rId54"/>
          <a:stretch>
            <a:fillRect/>
          </a:stretch>
        </p:blipFill>
        <p:spPr>
          <a:xfrm>
            <a:off x="10969563" y="5671111"/>
            <a:ext cx="862726" cy="711048"/>
          </a:xfrm>
          <a:prstGeom prst="rect">
            <a:avLst/>
          </a:prstGeom>
        </p:spPr>
      </p:pic>
      <p:pic>
        <p:nvPicPr>
          <p:cNvPr id="179" name="Picture 178">
            <a:extLst>
              <a:ext uri="{FF2B5EF4-FFF2-40B4-BE49-F238E27FC236}">
                <a16:creationId xmlns:a16="http://schemas.microsoft.com/office/drawing/2014/main" id="{F347AA20-8300-1A77-11E7-3FF0D2C55638}"/>
              </a:ext>
            </a:extLst>
          </p:cNvPr>
          <p:cNvPicPr>
            <a:picLocks noChangeAspect="1"/>
          </p:cNvPicPr>
          <p:nvPr/>
        </p:nvPicPr>
        <p:blipFill>
          <a:blip r:embed="rId55"/>
          <a:stretch>
            <a:fillRect/>
          </a:stretch>
        </p:blipFill>
        <p:spPr>
          <a:xfrm>
            <a:off x="8883911" y="1601713"/>
            <a:ext cx="1349393" cy="1334942"/>
          </a:xfrm>
          <a:prstGeom prst="rect">
            <a:avLst/>
          </a:prstGeom>
        </p:spPr>
      </p:pic>
      <p:sp>
        <p:nvSpPr>
          <p:cNvPr id="6" name="TextBox 2">
            <a:extLst>
              <a:ext uri="{FF2B5EF4-FFF2-40B4-BE49-F238E27FC236}">
                <a16:creationId xmlns:a16="http://schemas.microsoft.com/office/drawing/2014/main" id="{41B464F5-88BE-7506-24E6-865660468169}"/>
              </a:ext>
            </a:extLst>
          </p:cNvPr>
          <p:cNvSpPr txBox="1"/>
          <p:nvPr/>
        </p:nvSpPr>
        <p:spPr>
          <a:xfrm>
            <a:off x="887482" y="1664198"/>
            <a:ext cx="5648382" cy="598753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For: </a:t>
            </a:r>
            <a:r>
              <a:rPr lang="en-US" sz="2800" b="1">
                <a:latin typeface="Century Gothic"/>
                <a:cs typeface="Calibri"/>
              </a:rPr>
              <a:t> </a:t>
            </a:r>
            <a:r>
              <a:rPr lang="en-US" sz="2800" b="1" u="sng">
                <a:latin typeface="Century Gothic"/>
                <a:cs typeface="Calibri"/>
              </a:rPr>
              <a:t>Medical Condition</a:t>
            </a:r>
          </a:p>
          <a:p>
            <a:pPr>
              <a:lnSpc>
                <a:spcPct val="200000"/>
              </a:lnSpc>
            </a:pPr>
            <a:endParaRPr lang="en-US" sz="2800" b="1">
              <a:latin typeface="Century Gothic"/>
              <a:cs typeface="Calibri"/>
            </a:endParaRPr>
          </a:p>
          <a:p>
            <a:pPr>
              <a:lnSpc>
                <a:spcPct val="200000"/>
              </a:lnSpc>
            </a:pPr>
            <a:r>
              <a:rPr lang="en-US" sz="2800">
                <a:latin typeface="Century Gothic"/>
                <a:cs typeface="Calibri"/>
              </a:rPr>
              <a:t>Possible </a:t>
            </a:r>
            <a:r>
              <a:rPr lang="en-US" sz="2800" b="1">
                <a:latin typeface="Century Gothic"/>
                <a:cs typeface="Calibri"/>
              </a:rPr>
              <a:t>side effects:</a:t>
            </a:r>
          </a:p>
          <a:p>
            <a:pPr marL="1371600" lvl="2" indent="-457200">
              <a:lnSpc>
                <a:spcPct val="200000"/>
              </a:lnSpc>
              <a:buFont typeface="Wingdings"/>
              <a:buChar char="§"/>
            </a:pPr>
            <a:r>
              <a:rPr lang="en-US" sz="2800" b="1">
                <a:latin typeface="Century Gothic"/>
                <a:cs typeface="Calibri"/>
              </a:rPr>
              <a:t>Option 1</a:t>
            </a:r>
          </a:p>
          <a:p>
            <a:pPr marL="1371600" lvl="2" indent="-457200">
              <a:lnSpc>
                <a:spcPct val="200000"/>
              </a:lnSpc>
              <a:buFont typeface="Wingdings"/>
              <a:buChar char="§"/>
            </a:pPr>
            <a:r>
              <a:rPr lang="en-US" sz="2800" b="1">
                <a:latin typeface="Century Gothic"/>
                <a:cs typeface="Calibri"/>
              </a:rPr>
              <a:t>Option 2</a:t>
            </a:r>
          </a:p>
          <a:p>
            <a:pPr marL="1371600" lvl="2" indent="-457200">
              <a:lnSpc>
                <a:spcPct val="200000"/>
              </a:lnSpc>
              <a:buFont typeface="Wingdings"/>
              <a:buChar char="§"/>
            </a:pPr>
            <a:r>
              <a:rPr lang="en-US" sz="2800" b="1">
                <a:latin typeface="Century Gothic"/>
                <a:cs typeface="Calibri"/>
              </a:rPr>
              <a:t>Option 3</a:t>
            </a:r>
          </a:p>
        </p:txBody>
      </p:sp>
      <p:pic>
        <p:nvPicPr>
          <p:cNvPr id="8" name="Picture 7">
            <a:extLst>
              <a:ext uri="{FF2B5EF4-FFF2-40B4-BE49-F238E27FC236}">
                <a16:creationId xmlns:a16="http://schemas.microsoft.com/office/drawing/2014/main" id="{2B332FEF-313A-F5EB-C94B-800AF511BBA9}"/>
              </a:ext>
            </a:extLst>
          </p:cNvPr>
          <p:cNvPicPr>
            <a:picLocks noChangeAspect="1"/>
          </p:cNvPicPr>
          <p:nvPr/>
        </p:nvPicPr>
        <p:blipFill>
          <a:blip r:embed="rId56"/>
          <a:stretch>
            <a:fillRect/>
          </a:stretch>
        </p:blipFill>
        <p:spPr>
          <a:xfrm>
            <a:off x="9556511" y="7651229"/>
            <a:ext cx="885025" cy="884420"/>
          </a:xfrm>
          <a:prstGeom prst="rect">
            <a:avLst/>
          </a:prstGeom>
        </p:spPr>
      </p:pic>
      <p:pic>
        <p:nvPicPr>
          <p:cNvPr id="11" name="Picture 10">
            <a:extLst>
              <a:ext uri="{FF2B5EF4-FFF2-40B4-BE49-F238E27FC236}">
                <a16:creationId xmlns:a16="http://schemas.microsoft.com/office/drawing/2014/main" id="{6DAE10CE-3C8C-F631-FD28-40D0058F3254}"/>
              </a:ext>
            </a:extLst>
          </p:cNvPr>
          <p:cNvPicPr>
            <a:picLocks noChangeAspect="1"/>
          </p:cNvPicPr>
          <p:nvPr/>
        </p:nvPicPr>
        <p:blipFill>
          <a:blip r:embed="rId57"/>
          <a:stretch>
            <a:fillRect/>
          </a:stretch>
        </p:blipFill>
        <p:spPr>
          <a:xfrm>
            <a:off x="-4974872" y="8968901"/>
            <a:ext cx="814557" cy="787941"/>
          </a:xfrm>
          <a:prstGeom prst="rect">
            <a:avLst/>
          </a:prstGeom>
        </p:spPr>
      </p:pic>
      <p:pic>
        <p:nvPicPr>
          <p:cNvPr id="13" name="Picture 12">
            <a:extLst>
              <a:ext uri="{FF2B5EF4-FFF2-40B4-BE49-F238E27FC236}">
                <a16:creationId xmlns:a16="http://schemas.microsoft.com/office/drawing/2014/main" id="{315F8C55-3F9A-2891-9B44-5C7CB183D159}"/>
              </a:ext>
            </a:extLst>
          </p:cNvPr>
          <p:cNvPicPr>
            <a:picLocks noChangeAspect="1"/>
          </p:cNvPicPr>
          <p:nvPr/>
        </p:nvPicPr>
        <p:blipFill>
          <a:blip r:embed="rId58"/>
          <a:stretch>
            <a:fillRect/>
          </a:stretch>
        </p:blipFill>
        <p:spPr>
          <a:xfrm>
            <a:off x="-5389443" y="8607763"/>
            <a:ext cx="801184" cy="761190"/>
          </a:xfrm>
          <a:prstGeom prst="rect">
            <a:avLst/>
          </a:prstGeom>
        </p:spPr>
      </p:pic>
    </p:spTree>
    <p:extLst>
      <p:ext uri="{BB962C8B-B14F-4D97-AF65-F5344CB8AC3E}">
        <p14:creationId xmlns:p14="http://schemas.microsoft.com/office/powerpoint/2010/main" val="39748161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DCFE8D63-AC1E-3149-5A84-A217CBF84E3D}"/>
              </a:ext>
            </a:extLst>
          </p:cNvPr>
          <p:cNvPicPr>
            <a:picLocks noChangeAspect="1"/>
          </p:cNvPicPr>
          <p:nvPr/>
        </p:nvPicPr>
        <p:blipFill>
          <a:blip r:embed="rId2"/>
          <a:stretch>
            <a:fillRect/>
          </a:stretch>
        </p:blipFill>
        <p:spPr>
          <a:xfrm>
            <a:off x="6375120" y="6455"/>
            <a:ext cx="942257" cy="942975"/>
          </a:xfrm>
          <a:prstGeom prst="rect">
            <a:avLst/>
          </a:prstGeom>
        </p:spPr>
      </p:pic>
      <p:sp>
        <p:nvSpPr>
          <p:cNvPr id="7" name="TextBox 23">
            <a:extLst>
              <a:ext uri="{FF2B5EF4-FFF2-40B4-BE49-F238E27FC236}">
                <a16:creationId xmlns:a16="http://schemas.microsoft.com/office/drawing/2014/main" id="{410A5C18-185C-1B4A-085F-92C6BA7B18CC}"/>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METOPROLOL</a:t>
            </a:r>
            <a:endParaRPr lang="en-US" sz="3600"/>
          </a:p>
        </p:txBody>
      </p:sp>
      <p:sp>
        <p:nvSpPr>
          <p:cNvPr id="9" name="TextBox 2">
            <a:extLst>
              <a:ext uri="{FF2B5EF4-FFF2-40B4-BE49-F238E27FC236}">
                <a16:creationId xmlns:a16="http://schemas.microsoft.com/office/drawing/2014/main" id="{4CCE58F7-89D0-EFC0-12DD-7EB898229B3C}"/>
              </a:ext>
            </a:extLst>
          </p:cNvPr>
          <p:cNvSpPr txBox="1"/>
          <p:nvPr/>
        </p:nvSpPr>
        <p:spPr>
          <a:xfrm>
            <a:off x="-6291" y="1100818"/>
            <a:ext cx="7325926" cy="84739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r>
              <a:rPr lang="en-US" sz="2000">
                <a:latin typeface="Century Gothic"/>
                <a:cs typeface="Calibri"/>
              </a:rPr>
              <a:t>Pour: </a:t>
            </a:r>
            <a:r>
              <a:rPr lang="en-US" sz="2000" b="1">
                <a:latin typeface="Century Gothic"/>
                <a:cs typeface="Calibri"/>
              </a:rPr>
              <a:t> </a:t>
            </a:r>
            <a:r>
              <a:rPr lang="en-US" sz="2000" b="1" u="sng">
                <a:latin typeface="Century Gothic"/>
                <a:cs typeface="Calibri"/>
              </a:rPr>
              <a:t>Maladies </a:t>
            </a:r>
            <a:r>
              <a:rPr lang="en-US" sz="2000" b="1" u="sng" err="1">
                <a:latin typeface="Century Gothic"/>
                <a:ea typeface="+mn-lt"/>
                <a:cs typeface="+mn-lt"/>
              </a:rPr>
              <a:t>Cardiaques</a:t>
            </a:r>
            <a:r>
              <a:rPr lang="en-US" sz="2000" b="1">
                <a:latin typeface="Century Gothic"/>
                <a:cs typeface="Calibri"/>
              </a:rPr>
              <a:t>, </a:t>
            </a:r>
            <a:r>
              <a:rPr lang="en-US" sz="2000" b="1" u="sng">
                <a:latin typeface="Century Gothic"/>
                <a:ea typeface="+mn-lt"/>
                <a:cs typeface="+mn-lt"/>
              </a:rPr>
              <a:t>Fibrillation </a:t>
            </a:r>
            <a:r>
              <a:rPr lang="en-US" sz="2000" b="1" u="sng" err="1">
                <a:latin typeface="Century Gothic"/>
                <a:ea typeface="+mn-lt"/>
                <a:cs typeface="+mn-lt"/>
              </a:rPr>
              <a:t>Auriculaire</a:t>
            </a:r>
          </a:p>
          <a:p>
            <a:endParaRPr lang="en-US" sz="2000" b="1" u="sng">
              <a:latin typeface="Century Gothic"/>
              <a:cs typeface="Calibri"/>
            </a:endParaRPr>
          </a:p>
          <a:p>
            <a:endParaRPr lang="en-US" sz="2000" b="1" u="sng">
              <a:latin typeface="Century Gothic"/>
              <a:cs typeface="Calibri"/>
            </a:endParaRPr>
          </a:p>
          <a:p>
            <a:pPr>
              <a:lnSpc>
                <a:spcPct val="200000"/>
              </a:lnSpc>
            </a:pPr>
            <a:r>
              <a:rPr lang="en-US" sz="2800" b="1" err="1">
                <a:latin typeface="Century Gothic"/>
                <a:cs typeface="Calibri"/>
              </a:rPr>
              <a:t>Effets</a:t>
            </a:r>
            <a:r>
              <a:rPr lang="en-US" sz="2800" b="1">
                <a:latin typeface="Century Gothic"/>
                <a:cs typeface="Calibri"/>
              </a:rPr>
              <a:t> </a:t>
            </a:r>
            <a:r>
              <a:rPr lang="en-US" sz="2800" b="1" err="1">
                <a:latin typeface="Century Gothic"/>
                <a:cs typeface="Calibri"/>
              </a:rPr>
              <a:t>secondaires</a:t>
            </a:r>
            <a:r>
              <a:rPr lang="en-US" sz="2800">
                <a:latin typeface="Century Gothic"/>
                <a:cs typeface="Calibri"/>
              </a:rPr>
              <a:t> possibles</a:t>
            </a:r>
            <a:r>
              <a:rPr lang="en-US" sz="2800" b="1">
                <a:latin typeface="Century Gothic"/>
                <a:cs typeface="Calibri"/>
              </a:rPr>
              <a:t>:</a:t>
            </a:r>
          </a:p>
          <a:p>
            <a:pPr marL="1371600" lvl="2" indent="-457200">
              <a:lnSpc>
                <a:spcPct val="150000"/>
              </a:lnSpc>
              <a:buFont typeface="Wingdings"/>
              <a:buChar char="§"/>
            </a:pPr>
            <a:r>
              <a:rPr lang="en-US" sz="2800" b="1">
                <a:latin typeface="Century Gothic"/>
                <a:cs typeface="Calibri"/>
              </a:rPr>
              <a:t>Fatigue</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err="1">
                <a:latin typeface="Century Gothic"/>
                <a:cs typeface="Calibri"/>
              </a:rPr>
              <a:t>Rêves</a:t>
            </a:r>
            <a:r>
              <a:rPr lang="en-US" sz="2800" b="1">
                <a:latin typeface="Century Gothic"/>
                <a:cs typeface="Calibri"/>
              </a:rPr>
              <a:t> </a:t>
            </a:r>
            <a:r>
              <a:rPr lang="en-US" sz="2800" b="1" err="1">
                <a:latin typeface="Century Gothic"/>
                <a:cs typeface="Calibri"/>
              </a:rPr>
              <a:t>intenses</a:t>
            </a:r>
            <a:endParaRPr lang="en-US" sz="2800" b="1">
              <a:latin typeface="Century Gothic"/>
              <a:cs typeface="Calibri"/>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 </a:t>
            </a:r>
            <a:r>
              <a:rPr lang="en-US" sz="2800" b="1" err="1">
                <a:latin typeface="Century Gothic"/>
                <a:ea typeface="+mn-lt"/>
                <a:cs typeface="+mn-lt"/>
              </a:rPr>
              <a:t>Intolérance</a:t>
            </a:r>
            <a:r>
              <a:rPr lang="en-US" sz="2800" b="1">
                <a:latin typeface="Century Gothic"/>
                <a:ea typeface="+mn-lt"/>
                <a:cs typeface="+mn-lt"/>
              </a:rPr>
              <a:t> à </a:t>
            </a:r>
            <a:r>
              <a:rPr lang="en-US" sz="2800" b="1" err="1">
                <a:latin typeface="Century Gothic"/>
                <a:ea typeface="+mn-lt"/>
                <a:cs typeface="+mn-lt"/>
              </a:rPr>
              <a:t>l'exercice</a:t>
            </a:r>
            <a:endParaRPr lang="en-US" sz="2800" b="1">
              <a:latin typeface="Century Gothic"/>
              <a:ea typeface="+mn-lt"/>
              <a:cs typeface="+mn-lt"/>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err="1">
                <a:latin typeface="Century Gothic"/>
                <a:cs typeface="Calibri"/>
              </a:rPr>
              <a:t>Vertiges</a:t>
            </a:r>
            <a:endParaRPr lang="en-US" sz="2800" b="1">
              <a:latin typeface="Century Gothic"/>
              <a:cs typeface="Calibri"/>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err="1">
                <a:latin typeface="Century Gothic"/>
                <a:ea typeface="+mn-lt"/>
                <a:cs typeface="+mn-lt"/>
              </a:rPr>
              <a:t>Dysfonctionnement</a:t>
            </a:r>
            <a:r>
              <a:rPr lang="en-US" sz="2800" b="1">
                <a:latin typeface="Century Gothic"/>
                <a:ea typeface="+mn-lt"/>
                <a:cs typeface="+mn-lt"/>
              </a:rPr>
              <a:t> </a:t>
            </a:r>
            <a:r>
              <a:rPr lang="en-US" sz="2800" b="1" err="1">
                <a:latin typeface="Century Gothic"/>
                <a:ea typeface="+mn-lt"/>
                <a:cs typeface="+mn-lt"/>
              </a:rPr>
              <a:t>sexuel</a:t>
            </a:r>
            <a:endParaRPr lang="en-US" sz="2800">
              <a:latin typeface="Century Gothic"/>
              <a:ea typeface="+mn-lt"/>
              <a:cs typeface="+mn-lt"/>
            </a:endParaRPr>
          </a:p>
        </p:txBody>
      </p:sp>
      <p:pic>
        <p:nvPicPr>
          <p:cNvPr id="11" name="Picture 10">
            <a:extLst>
              <a:ext uri="{FF2B5EF4-FFF2-40B4-BE49-F238E27FC236}">
                <a16:creationId xmlns:a16="http://schemas.microsoft.com/office/drawing/2014/main" id="{06DEFEA4-14EB-FB7B-AFBA-7E7CF3AAAB6C}"/>
              </a:ext>
            </a:extLst>
          </p:cNvPr>
          <p:cNvPicPr>
            <a:picLocks noChangeAspect="1"/>
          </p:cNvPicPr>
          <p:nvPr/>
        </p:nvPicPr>
        <p:blipFill>
          <a:blip r:embed="rId3"/>
          <a:stretch>
            <a:fillRect/>
          </a:stretch>
        </p:blipFill>
        <p:spPr>
          <a:xfrm>
            <a:off x="891409" y="13501"/>
            <a:ext cx="935143" cy="949126"/>
          </a:xfrm>
          <a:prstGeom prst="rect">
            <a:avLst/>
          </a:prstGeom>
        </p:spPr>
      </p:pic>
      <p:pic>
        <p:nvPicPr>
          <p:cNvPr id="13" name="Picture 12">
            <a:extLst>
              <a:ext uri="{FF2B5EF4-FFF2-40B4-BE49-F238E27FC236}">
                <a16:creationId xmlns:a16="http://schemas.microsoft.com/office/drawing/2014/main" id="{FD059096-A8BF-A466-6EA9-A9EB11C6E6B6}"/>
              </a:ext>
            </a:extLst>
          </p:cNvPr>
          <p:cNvPicPr>
            <a:picLocks noChangeAspect="1"/>
          </p:cNvPicPr>
          <p:nvPr/>
        </p:nvPicPr>
        <p:blipFill>
          <a:blip r:embed="rId4"/>
          <a:stretch>
            <a:fillRect/>
          </a:stretch>
        </p:blipFill>
        <p:spPr>
          <a:xfrm>
            <a:off x="275786" y="7569490"/>
            <a:ext cx="882619" cy="786301"/>
          </a:xfrm>
          <a:prstGeom prst="rect">
            <a:avLst/>
          </a:prstGeom>
        </p:spPr>
      </p:pic>
      <p:pic>
        <p:nvPicPr>
          <p:cNvPr id="15" name="Picture 14" descr="exhausted Icon 2758313">
            <a:extLst>
              <a:ext uri="{FF2B5EF4-FFF2-40B4-BE49-F238E27FC236}">
                <a16:creationId xmlns:a16="http://schemas.microsoft.com/office/drawing/2014/main" id="{2A038BF7-F84F-7102-97C3-07CF77A57D4F}"/>
              </a:ext>
            </a:extLst>
          </p:cNvPr>
          <p:cNvPicPr>
            <a:picLocks noChangeAspect="1"/>
          </p:cNvPicPr>
          <p:nvPr/>
        </p:nvPicPr>
        <p:blipFill>
          <a:blip r:embed="rId5"/>
          <a:stretch>
            <a:fillRect/>
          </a:stretch>
        </p:blipFill>
        <p:spPr>
          <a:xfrm>
            <a:off x="10603" y="3450254"/>
            <a:ext cx="1148603" cy="1134036"/>
          </a:xfrm>
          <a:prstGeom prst="rect">
            <a:avLst/>
          </a:prstGeom>
        </p:spPr>
      </p:pic>
      <p:pic>
        <p:nvPicPr>
          <p:cNvPr id="17" name="Picture 16">
            <a:extLst>
              <a:ext uri="{FF2B5EF4-FFF2-40B4-BE49-F238E27FC236}">
                <a16:creationId xmlns:a16="http://schemas.microsoft.com/office/drawing/2014/main" id="{EF35C3DB-ADA4-3507-C3E8-A5D4184116B1}"/>
              </a:ext>
            </a:extLst>
          </p:cNvPr>
          <p:cNvPicPr>
            <a:picLocks noChangeAspect="1"/>
          </p:cNvPicPr>
          <p:nvPr/>
        </p:nvPicPr>
        <p:blipFill>
          <a:blip r:embed="rId6"/>
          <a:stretch>
            <a:fillRect/>
          </a:stretch>
        </p:blipFill>
        <p:spPr>
          <a:xfrm>
            <a:off x="474188" y="8768380"/>
            <a:ext cx="666306" cy="680336"/>
          </a:xfrm>
          <a:prstGeom prst="rect">
            <a:avLst/>
          </a:prstGeom>
        </p:spPr>
      </p:pic>
      <p:pic>
        <p:nvPicPr>
          <p:cNvPr id="19" name="Picture 18">
            <a:extLst>
              <a:ext uri="{FF2B5EF4-FFF2-40B4-BE49-F238E27FC236}">
                <a16:creationId xmlns:a16="http://schemas.microsoft.com/office/drawing/2014/main" id="{F27DEB98-2B3F-45F0-2098-D7577C94F729}"/>
              </a:ext>
            </a:extLst>
          </p:cNvPr>
          <p:cNvPicPr>
            <a:picLocks noChangeAspect="1"/>
          </p:cNvPicPr>
          <p:nvPr/>
        </p:nvPicPr>
        <p:blipFill>
          <a:blip r:embed="rId7"/>
          <a:stretch>
            <a:fillRect/>
          </a:stretch>
        </p:blipFill>
        <p:spPr>
          <a:xfrm>
            <a:off x="281668" y="4822894"/>
            <a:ext cx="953977" cy="1106686"/>
          </a:xfrm>
          <a:prstGeom prst="rect">
            <a:avLst/>
          </a:prstGeom>
        </p:spPr>
      </p:pic>
      <p:pic>
        <p:nvPicPr>
          <p:cNvPr id="21" name="Picture 20">
            <a:extLst>
              <a:ext uri="{FF2B5EF4-FFF2-40B4-BE49-F238E27FC236}">
                <a16:creationId xmlns:a16="http://schemas.microsoft.com/office/drawing/2014/main" id="{6D71AD3C-AE4F-4CEC-30EC-4FD52210462C}"/>
              </a:ext>
            </a:extLst>
          </p:cNvPr>
          <p:cNvPicPr>
            <a:picLocks noChangeAspect="1"/>
          </p:cNvPicPr>
          <p:nvPr/>
        </p:nvPicPr>
        <p:blipFill>
          <a:blip r:embed="rId8"/>
          <a:stretch>
            <a:fillRect/>
          </a:stretch>
        </p:blipFill>
        <p:spPr>
          <a:xfrm>
            <a:off x="133960" y="6109974"/>
            <a:ext cx="893143" cy="802348"/>
          </a:xfrm>
          <a:prstGeom prst="rect">
            <a:avLst/>
          </a:prstGeom>
        </p:spPr>
      </p:pic>
      <p:pic>
        <p:nvPicPr>
          <p:cNvPr id="23" name="Picture 22">
            <a:extLst>
              <a:ext uri="{FF2B5EF4-FFF2-40B4-BE49-F238E27FC236}">
                <a16:creationId xmlns:a16="http://schemas.microsoft.com/office/drawing/2014/main" id="{C02674B9-B516-F44A-BDB3-5F31B38CCEB2}"/>
              </a:ext>
            </a:extLst>
          </p:cNvPr>
          <p:cNvPicPr>
            <a:picLocks noChangeAspect="1"/>
          </p:cNvPicPr>
          <p:nvPr/>
        </p:nvPicPr>
        <p:blipFill>
          <a:blip r:embed="rId9"/>
          <a:stretch>
            <a:fillRect/>
          </a:stretch>
        </p:blipFill>
        <p:spPr>
          <a:xfrm>
            <a:off x="2192864" y="727131"/>
            <a:ext cx="1253416" cy="1301696"/>
          </a:xfrm>
          <a:prstGeom prst="rect">
            <a:avLst/>
          </a:prstGeom>
        </p:spPr>
      </p:pic>
      <p:pic>
        <p:nvPicPr>
          <p:cNvPr id="25" name="Picture 24">
            <a:extLst>
              <a:ext uri="{FF2B5EF4-FFF2-40B4-BE49-F238E27FC236}">
                <a16:creationId xmlns:a16="http://schemas.microsoft.com/office/drawing/2014/main" id="{1BEDC599-2F32-ACC0-5AA7-5FD1C09318D7}"/>
              </a:ext>
            </a:extLst>
          </p:cNvPr>
          <p:cNvPicPr>
            <a:picLocks noChangeAspect="1"/>
          </p:cNvPicPr>
          <p:nvPr/>
        </p:nvPicPr>
        <p:blipFill>
          <a:blip r:embed="rId10"/>
          <a:stretch>
            <a:fillRect/>
          </a:stretch>
        </p:blipFill>
        <p:spPr>
          <a:xfrm>
            <a:off x="4460210" y="877838"/>
            <a:ext cx="1912101" cy="1730582"/>
          </a:xfrm>
          <a:prstGeom prst="rect">
            <a:avLst/>
          </a:prstGeom>
        </p:spPr>
      </p:pic>
      <p:sp>
        <p:nvSpPr>
          <p:cNvPr id="2" name="TextBox 1">
            <a:extLst>
              <a:ext uri="{FF2B5EF4-FFF2-40B4-BE49-F238E27FC236}">
                <a16:creationId xmlns:a16="http://schemas.microsoft.com/office/drawing/2014/main" id="{1E41286D-33FD-6DE2-EF86-D4C926261944}"/>
              </a:ext>
            </a:extLst>
          </p:cNvPr>
          <p:cNvSpPr txBox="1"/>
          <p:nvPr/>
        </p:nvSpPr>
        <p:spPr>
          <a:xfrm>
            <a:off x="-3879095" y="702093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entury Gothic"/>
              </a:rPr>
              <a:t>​</a:t>
            </a:r>
            <a:endParaRPr lang="en-US"/>
          </a:p>
        </p:txBody>
      </p:sp>
      <p:sp>
        <p:nvSpPr>
          <p:cNvPr id="3" name="TextBox 2">
            <a:extLst>
              <a:ext uri="{FF2B5EF4-FFF2-40B4-BE49-F238E27FC236}">
                <a16:creationId xmlns:a16="http://schemas.microsoft.com/office/drawing/2014/main" id="{04421B46-D9C7-70DA-6E85-99321ECFAF50}"/>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pic>
        <p:nvPicPr>
          <p:cNvPr id="6" name="Picture 5">
            <a:extLst>
              <a:ext uri="{FF2B5EF4-FFF2-40B4-BE49-F238E27FC236}">
                <a16:creationId xmlns:a16="http://schemas.microsoft.com/office/drawing/2014/main" id="{CCD33F6E-92CE-C387-BE4A-7E3F8DBE1CD9}"/>
              </a:ext>
            </a:extLst>
          </p:cNvPr>
          <p:cNvPicPr>
            <a:picLocks noChangeAspect="1"/>
          </p:cNvPicPr>
          <p:nvPr/>
        </p:nvPicPr>
        <p:blipFill>
          <a:blip r:embed="rId11"/>
          <a:stretch>
            <a:fillRect/>
          </a:stretch>
        </p:blipFill>
        <p:spPr>
          <a:xfrm>
            <a:off x="-107379" y="8905328"/>
            <a:ext cx="680881" cy="667793"/>
          </a:xfrm>
          <a:prstGeom prst="rect">
            <a:avLst/>
          </a:prstGeom>
        </p:spPr>
      </p:pic>
    </p:spTree>
    <p:extLst>
      <p:ext uri="{BB962C8B-B14F-4D97-AF65-F5344CB8AC3E}">
        <p14:creationId xmlns:p14="http://schemas.microsoft.com/office/powerpoint/2010/main" val="24369029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F24F5595-4F63-8714-BBAC-923B64327B1F}"/>
              </a:ext>
            </a:extLst>
          </p:cNvPr>
          <p:cNvPicPr>
            <a:picLocks noChangeAspect="1"/>
          </p:cNvPicPr>
          <p:nvPr/>
        </p:nvPicPr>
        <p:blipFill>
          <a:blip r:embed="rId2"/>
          <a:stretch>
            <a:fillRect/>
          </a:stretch>
        </p:blipFill>
        <p:spPr>
          <a:xfrm>
            <a:off x="6375120" y="6455"/>
            <a:ext cx="942257" cy="942975"/>
          </a:xfrm>
          <a:prstGeom prst="rect">
            <a:avLst/>
          </a:prstGeom>
        </p:spPr>
      </p:pic>
      <p:sp>
        <p:nvSpPr>
          <p:cNvPr id="5" name="TextBox 23">
            <a:extLst>
              <a:ext uri="{FF2B5EF4-FFF2-40B4-BE49-F238E27FC236}">
                <a16:creationId xmlns:a16="http://schemas.microsoft.com/office/drawing/2014/main" id="{945BFBE7-0898-84B4-A5D0-D3084ED1C9A5}"/>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BISOPROLOL</a:t>
            </a:r>
            <a:endParaRPr lang="en-US" sz="3600"/>
          </a:p>
        </p:txBody>
      </p:sp>
      <p:pic>
        <p:nvPicPr>
          <p:cNvPr id="9" name="Picture 8">
            <a:extLst>
              <a:ext uri="{FF2B5EF4-FFF2-40B4-BE49-F238E27FC236}">
                <a16:creationId xmlns:a16="http://schemas.microsoft.com/office/drawing/2014/main" id="{5D03EA5F-EB4D-E1E5-4A5C-6CBBAE7FCF7C}"/>
              </a:ext>
            </a:extLst>
          </p:cNvPr>
          <p:cNvPicPr>
            <a:picLocks noChangeAspect="1"/>
          </p:cNvPicPr>
          <p:nvPr/>
        </p:nvPicPr>
        <p:blipFill>
          <a:blip r:embed="rId3"/>
          <a:stretch>
            <a:fillRect/>
          </a:stretch>
        </p:blipFill>
        <p:spPr>
          <a:xfrm>
            <a:off x="891409" y="13501"/>
            <a:ext cx="935143" cy="949126"/>
          </a:xfrm>
          <a:prstGeom prst="rect">
            <a:avLst/>
          </a:prstGeom>
        </p:spPr>
      </p:pic>
      <p:sp>
        <p:nvSpPr>
          <p:cNvPr id="4" name="TextBox 3">
            <a:extLst>
              <a:ext uri="{FF2B5EF4-FFF2-40B4-BE49-F238E27FC236}">
                <a16:creationId xmlns:a16="http://schemas.microsoft.com/office/drawing/2014/main" id="{CFFBA733-F85B-CF1D-BD55-FA8D2BF58036}"/>
              </a:ext>
            </a:extLst>
          </p:cNvPr>
          <p:cNvSpPr txBox="1"/>
          <p:nvPr/>
        </p:nvSpPr>
        <p:spPr>
          <a:xfrm>
            <a:off x="-4708240" y="2045239"/>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sp>
        <p:nvSpPr>
          <p:cNvPr id="8" name="TextBox 2">
            <a:extLst>
              <a:ext uri="{FF2B5EF4-FFF2-40B4-BE49-F238E27FC236}">
                <a16:creationId xmlns:a16="http://schemas.microsoft.com/office/drawing/2014/main" id="{BDDE45D9-884D-DB13-AC3A-FDAB0645B629}"/>
              </a:ext>
            </a:extLst>
          </p:cNvPr>
          <p:cNvSpPr txBox="1"/>
          <p:nvPr/>
        </p:nvSpPr>
        <p:spPr>
          <a:xfrm>
            <a:off x="-6291" y="1100818"/>
            <a:ext cx="7446285" cy="81662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000">
                <a:latin typeface="Century Gothic"/>
                <a:cs typeface="Calibri"/>
              </a:rPr>
              <a:t>Pour: </a:t>
            </a:r>
            <a:r>
              <a:rPr lang="en-US" sz="2000" b="1">
                <a:latin typeface="Century Gothic"/>
                <a:cs typeface="Calibri"/>
              </a:rPr>
              <a:t> </a:t>
            </a:r>
            <a:r>
              <a:rPr lang="en-US" sz="2000" b="1" u="sng">
                <a:latin typeface="Century Gothic"/>
                <a:cs typeface="Calibri"/>
              </a:rPr>
              <a:t>Maladies</a:t>
            </a:r>
            <a:r>
              <a:rPr lang="en-US" sz="2000" b="1" u="sng">
                <a:latin typeface="Century Gothic"/>
                <a:ea typeface="+mn-lt"/>
                <a:cs typeface="+mn-lt"/>
              </a:rPr>
              <a:t> </a:t>
            </a:r>
            <a:r>
              <a:rPr lang="en-US" sz="2000" b="1" u="sng" err="1">
                <a:latin typeface="Century Gothic"/>
                <a:ea typeface="+mn-lt"/>
                <a:cs typeface="+mn-lt"/>
              </a:rPr>
              <a:t>Cardiaques</a:t>
            </a:r>
            <a:r>
              <a:rPr lang="en-US" sz="2000" b="1">
                <a:latin typeface="Century Gothic"/>
                <a:cs typeface="Calibri"/>
              </a:rPr>
              <a:t>, </a:t>
            </a:r>
            <a:r>
              <a:rPr lang="en-US" sz="2000" b="1" u="sng">
                <a:latin typeface="Century Gothic"/>
                <a:ea typeface="+mn-lt"/>
                <a:cs typeface="+mn-lt"/>
              </a:rPr>
              <a:t>Fibrillation </a:t>
            </a:r>
            <a:r>
              <a:rPr lang="en-US" sz="2000" b="1" u="sng" err="1">
                <a:latin typeface="Century Gothic"/>
                <a:ea typeface="+mn-lt"/>
                <a:cs typeface="+mn-lt"/>
              </a:rPr>
              <a:t>Auriculaire</a:t>
            </a:r>
            <a:endParaRPr lang="en-US" sz="2000" b="1" u="sng">
              <a:latin typeface="Century Gothic"/>
              <a:cs typeface="Calibri"/>
            </a:endParaRPr>
          </a:p>
          <a:p>
            <a:pPr>
              <a:lnSpc>
                <a:spcPct val="200000"/>
              </a:lnSpc>
            </a:pPr>
            <a:r>
              <a:rPr lang="en-US" sz="2800" b="1" err="1">
                <a:latin typeface="Century Gothic"/>
                <a:cs typeface="Calibri"/>
              </a:rPr>
              <a:t>Effets</a:t>
            </a:r>
            <a:r>
              <a:rPr lang="en-US" sz="2800" b="1">
                <a:latin typeface="Century Gothic"/>
                <a:cs typeface="Calibri"/>
              </a:rPr>
              <a:t> </a:t>
            </a:r>
            <a:r>
              <a:rPr lang="en-US" sz="2800" b="1" err="1">
                <a:latin typeface="Century Gothic"/>
                <a:cs typeface="Calibri"/>
              </a:rPr>
              <a:t>secondaires</a:t>
            </a:r>
            <a:r>
              <a:rPr lang="en-US" sz="2800">
                <a:latin typeface="Century Gothic"/>
                <a:cs typeface="Calibri"/>
              </a:rPr>
              <a:t> possibles</a:t>
            </a:r>
            <a:r>
              <a:rPr lang="en-US" sz="2800" b="1">
                <a:latin typeface="Century Gothic"/>
                <a:cs typeface="Calibri"/>
              </a:rPr>
              <a:t>:</a:t>
            </a:r>
          </a:p>
          <a:p>
            <a:pPr marL="1371600" lvl="2" indent="-457200">
              <a:lnSpc>
                <a:spcPct val="150000"/>
              </a:lnSpc>
              <a:buFont typeface="Wingdings"/>
              <a:buChar char="§"/>
            </a:pPr>
            <a:r>
              <a:rPr lang="en-US" sz="2800" b="1">
                <a:latin typeface="Century Gothic"/>
                <a:cs typeface="Calibri"/>
              </a:rPr>
              <a:t>Fatigue</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err="1">
                <a:latin typeface="Century Gothic"/>
                <a:cs typeface="Calibri"/>
              </a:rPr>
              <a:t>Rêves</a:t>
            </a:r>
            <a:r>
              <a:rPr lang="en-US" sz="2800" b="1">
                <a:latin typeface="Century Gothic"/>
                <a:cs typeface="Calibri"/>
              </a:rPr>
              <a:t> </a:t>
            </a:r>
            <a:r>
              <a:rPr lang="en-US" sz="2800" b="1" err="1">
                <a:latin typeface="Century Gothic"/>
                <a:cs typeface="Calibri"/>
              </a:rPr>
              <a:t>intenses</a:t>
            </a:r>
            <a:endParaRPr lang="en-US" sz="2800" b="1">
              <a:latin typeface="Century Gothic"/>
              <a:cs typeface="Calibri"/>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 </a:t>
            </a:r>
            <a:r>
              <a:rPr lang="en-US" sz="2800" b="1" err="1">
                <a:latin typeface="Century Gothic"/>
                <a:ea typeface="+mn-lt"/>
                <a:cs typeface="+mn-lt"/>
              </a:rPr>
              <a:t>Intolérance</a:t>
            </a:r>
            <a:r>
              <a:rPr lang="en-US" sz="2800" b="1">
                <a:latin typeface="Century Gothic"/>
                <a:ea typeface="+mn-lt"/>
                <a:cs typeface="+mn-lt"/>
              </a:rPr>
              <a:t> à </a:t>
            </a:r>
            <a:r>
              <a:rPr lang="en-US" sz="2800" b="1" err="1">
                <a:latin typeface="Century Gothic"/>
                <a:ea typeface="+mn-lt"/>
                <a:cs typeface="+mn-lt"/>
              </a:rPr>
              <a:t>l'exercice</a:t>
            </a:r>
            <a:endParaRPr lang="en-US" sz="2800" b="1">
              <a:latin typeface="Century Gothic"/>
              <a:ea typeface="+mn-lt"/>
              <a:cs typeface="+mn-lt"/>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err="1">
                <a:latin typeface="Century Gothic"/>
                <a:cs typeface="Calibri"/>
              </a:rPr>
              <a:t>Vertiges</a:t>
            </a:r>
            <a:endParaRPr lang="en-US" sz="2800" b="1">
              <a:latin typeface="Century Gothic"/>
              <a:cs typeface="Calibri"/>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err="1">
                <a:latin typeface="Century Gothic"/>
                <a:ea typeface="+mn-lt"/>
                <a:cs typeface="+mn-lt"/>
              </a:rPr>
              <a:t>Dysfonctionnement</a:t>
            </a:r>
            <a:r>
              <a:rPr lang="en-US" sz="2800" b="1">
                <a:latin typeface="Century Gothic"/>
                <a:ea typeface="+mn-lt"/>
                <a:cs typeface="+mn-lt"/>
              </a:rPr>
              <a:t> </a:t>
            </a:r>
            <a:r>
              <a:rPr lang="en-US" sz="2800" b="1" err="1">
                <a:latin typeface="Century Gothic"/>
                <a:ea typeface="+mn-lt"/>
                <a:cs typeface="+mn-lt"/>
              </a:rPr>
              <a:t>sexuel</a:t>
            </a:r>
            <a:endParaRPr lang="en-US" sz="2800">
              <a:latin typeface="Century Gothic"/>
              <a:ea typeface="+mn-lt"/>
              <a:cs typeface="+mn-lt"/>
            </a:endParaRPr>
          </a:p>
        </p:txBody>
      </p:sp>
      <p:pic>
        <p:nvPicPr>
          <p:cNvPr id="12" name="Picture 11">
            <a:extLst>
              <a:ext uri="{FF2B5EF4-FFF2-40B4-BE49-F238E27FC236}">
                <a16:creationId xmlns:a16="http://schemas.microsoft.com/office/drawing/2014/main" id="{8385EEBF-848A-6909-9CAA-88E7F3BD2528}"/>
              </a:ext>
            </a:extLst>
          </p:cNvPr>
          <p:cNvPicPr>
            <a:picLocks noChangeAspect="1"/>
          </p:cNvPicPr>
          <p:nvPr/>
        </p:nvPicPr>
        <p:blipFill>
          <a:blip r:embed="rId4"/>
          <a:stretch>
            <a:fillRect/>
          </a:stretch>
        </p:blipFill>
        <p:spPr>
          <a:xfrm>
            <a:off x="275786" y="7569490"/>
            <a:ext cx="882619" cy="786301"/>
          </a:xfrm>
          <a:prstGeom prst="rect">
            <a:avLst/>
          </a:prstGeom>
        </p:spPr>
      </p:pic>
      <p:pic>
        <p:nvPicPr>
          <p:cNvPr id="16" name="Picture 15" descr="exhausted Icon 2758313">
            <a:extLst>
              <a:ext uri="{FF2B5EF4-FFF2-40B4-BE49-F238E27FC236}">
                <a16:creationId xmlns:a16="http://schemas.microsoft.com/office/drawing/2014/main" id="{1868421F-1BCB-C987-E8BB-BB351FDDDFE6}"/>
              </a:ext>
            </a:extLst>
          </p:cNvPr>
          <p:cNvPicPr>
            <a:picLocks noChangeAspect="1"/>
          </p:cNvPicPr>
          <p:nvPr/>
        </p:nvPicPr>
        <p:blipFill>
          <a:blip r:embed="rId5"/>
          <a:stretch>
            <a:fillRect/>
          </a:stretch>
        </p:blipFill>
        <p:spPr>
          <a:xfrm>
            <a:off x="10603" y="3450254"/>
            <a:ext cx="1148603" cy="1134036"/>
          </a:xfrm>
          <a:prstGeom prst="rect">
            <a:avLst/>
          </a:prstGeom>
        </p:spPr>
      </p:pic>
      <p:pic>
        <p:nvPicPr>
          <p:cNvPr id="20" name="Picture 19">
            <a:extLst>
              <a:ext uri="{FF2B5EF4-FFF2-40B4-BE49-F238E27FC236}">
                <a16:creationId xmlns:a16="http://schemas.microsoft.com/office/drawing/2014/main" id="{C47F851A-4971-6A69-F55F-89CCC32BCF2D}"/>
              </a:ext>
            </a:extLst>
          </p:cNvPr>
          <p:cNvPicPr>
            <a:picLocks noChangeAspect="1"/>
          </p:cNvPicPr>
          <p:nvPr/>
        </p:nvPicPr>
        <p:blipFill>
          <a:blip r:embed="rId6"/>
          <a:stretch>
            <a:fillRect/>
          </a:stretch>
        </p:blipFill>
        <p:spPr>
          <a:xfrm>
            <a:off x="554722" y="8580373"/>
            <a:ext cx="666306" cy="680336"/>
          </a:xfrm>
          <a:prstGeom prst="rect">
            <a:avLst/>
          </a:prstGeom>
        </p:spPr>
      </p:pic>
      <p:pic>
        <p:nvPicPr>
          <p:cNvPr id="24" name="Picture 23">
            <a:extLst>
              <a:ext uri="{FF2B5EF4-FFF2-40B4-BE49-F238E27FC236}">
                <a16:creationId xmlns:a16="http://schemas.microsoft.com/office/drawing/2014/main" id="{6F26A179-B7C1-0915-AEC8-3BAEB81C6E3B}"/>
              </a:ext>
            </a:extLst>
          </p:cNvPr>
          <p:cNvPicPr>
            <a:picLocks noChangeAspect="1"/>
          </p:cNvPicPr>
          <p:nvPr/>
        </p:nvPicPr>
        <p:blipFill>
          <a:blip r:embed="rId7"/>
          <a:stretch>
            <a:fillRect/>
          </a:stretch>
        </p:blipFill>
        <p:spPr>
          <a:xfrm>
            <a:off x="281668" y="4822894"/>
            <a:ext cx="953977" cy="1106686"/>
          </a:xfrm>
          <a:prstGeom prst="rect">
            <a:avLst/>
          </a:prstGeom>
        </p:spPr>
      </p:pic>
      <p:pic>
        <p:nvPicPr>
          <p:cNvPr id="26" name="Picture 25">
            <a:extLst>
              <a:ext uri="{FF2B5EF4-FFF2-40B4-BE49-F238E27FC236}">
                <a16:creationId xmlns:a16="http://schemas.microsoft.com/office/drawing/2014/main" id="{28A72A45-5B23-4728-7409-0233B52C625A}"/>
              </a:ext>
            </a:extLst>
          </p:cNvPr>
          <p:cNvPicPr>
            <a:picLocks noChangeAspect="1"/>
          </p:cNvPicPr>
          <p:nvPr/>
        </p:nvPicPr>
        <p:blipFill>
          <a:blip r:embed="rId8"/>
          <a:stretch>
            <a:fillRect/>
          </a:stretch>
        </p:blipFill>
        <p:spPr>
          <a:xfrm>
            <a:off x="133960" y="6109974"/>
            <a:ext cx="893143" cy="802348"/>
          </a:xfrm>
          <a:prstGeom prst="rect">
            <a:avLst/>
          </a:prstGeom>
        </p:spPr>
      </p:pic>
      <p:pic>
        <p:nvPicPr>
          <p:cNvPr id="28" name="Picture 27">
            <a:extLst>
              <a:ext uri="{FF2B5EF4-FFF2-40B4-BE49-F238E27FC236}">
                <a16:creationId xmlns:a16="http://schemas.microsoft.com/office/drawing/2014/main" id="{25AFA7E9-E92B-40D5-E2DC-297B40526790}"/>
              </a:ext>
            </a:extLst>
          </p:cNvPr>
          <p:cNvPicPr>
            <a:picLocks noChangeAspect="1"/>
          </p:cNvPicPr>
          <p:nvPr/>
        </p:nvPicPr>
        <p:blipFill>
          <a:blip r:embed="rId9"/>
          <a:stretch>
            <a:fillRect/>
          </a:stretch>
        </p:blipFill>
        <p:spPr>
          <a:xfrm>
            <a:off x="2072504" y="780634"/>
            <a:ext cx="1440642" cy="1502328"/>
          </a:xfrm>
          <a:prstGeom prst="rect">
            <a:avLst/>
          </a:prstGeom>
        </p:spPr>
      </p:pic>
      <p:pic>
        <p:nvPicPr>
          <p:cNvPr id="30" name="Picture 29">
            <a:extLst>
              <a:ext uri="{FF2B5EF4-FFF2-40B4-BE49-F238E27FC236}">
                <a16:creationId xmlns:a16="http://schemas.microsoft.com/office/drawing/2014/main" id="{597471D1-9DCC-AF38-0E71-BFEF9865CE98}"/>
              </a:ext>
            </a:extLst>
          </p:cNvPr>
          <p:cNvPicPr>
            <a:picLocks noChangeAspect="1"/>
          </p:cNvPicPr>
          <p:nvPr/>
        </p:nvPicPr>
        <p:blipFill>
          <a:blip r:embed="rId10"/>
          <a:stretch>
            <a:fillRect/>
          </a:stretch>
        </p:blipFill>
        <p:spPr>
          <a:xfrm>
            <a:off x="4460210" y="877838"/>
            <a:ext cx="1912101" cy="1730582"/>
          </a:xfrm>
          <a:prstGeom prst="rect">
            <a:avLst/>
          </a:prstGeom>
        </p:spPr>
      </p:pic>
      <p:pic>
        <p:nvPicPr>
          <p:cNvPr id="6" name="Picture 5">
            <a:extLst>
              <a:ext uri="{FF2B5EF4-FFF2-40B4-BE49-F238E27FC236}">
                <a16:creationId xmlns:a16="http://schemas.microsoft.com/office/drawing/2014/main" id="{8F3A5ABE-FD5E-8DA9-4B95-D2A115CA3EBC}"/>
              </a:ext>
            </a:extLst>
          </p:cNvPr>
          <p:cNvPicPr>
            <a:picLocks noChangeAspect="1"/>
          </p:cNvPicPr>
          <p:nvPr/>
        </p:nvPicPr>
        <p:blipFill>
          <a:blip r:embed="rId11"/>
          <a:stretch>
            <a:fillRect/>
          </a:stretch>
        </p:blipFill>
        <p:spPr>
          <a:xfrm>
            <a:off x="-67112" y="8744179"/>
            <a:ext cx="680881" cy="667793"/>
          </a:xfrm>
          <a:prstGeom prst="rect">
            <a:avLst/>
          </a:prstGeom>
        </p:spPr>
      </p:pic>
    </p:spTree>
    <p:extLst>
      <p:ext uri="{BB962C8B-B14F-4D97-AF65-F5344CB8AC3E}">
        <p14:creationId xmlns:p14="http://schemas.microsoft.com/office/powerpoint/2010/main" val="28458428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39E9CC16-FC3D-6067-71EC-2A0454CA981A}"/>
              </a:ext>
            </a:extLst>
          </p:cNvPr>
          <p:cNvPicPr>
            <a:picLocks noChangeAspect="1"/>
          </p:cNvPicPr>
          <p:nvPr/>
        </p:nvPicPr>
        <p:blipFill>
          <a:blip r:embed="rId2"/>
          <a:stretch>
            <a:fillRect/>
          </a:stretch>
        </p:blipFill>
        <p:spPr>
          <a:xfrm>
            <a:off x="6375120" y="6455"/>
            <a:ext cx="942257" cy="942975"/>
          </a:xfrm>
          <a:prstGeom prst="rect">
            <a:avLst/>
          </a:prstGeom>
        </p:spPr>
      </p:pic>
      <p:sp>
        <p:nvSpPr>
          <p:cNvPr id="5" name="TextBox 23">
            <a:extLst>
              <a:ext uri="{FF2B5EF4-FFF2-40B4-BE49-F238E27FC236}">
                <a16:creationId xmlns:a16="http://schemas.microsoft.com/office/drawing/2014/main" id="{AF23C797-D276-A505-4359-BB9F0307B946}"/>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DILTIAZEM</a:t>
            </a:r>
            <a:endParaRPr lang="en-US" sz="3600"/>
          </a:p>
        </p:txBody>
      </p:sp>
      <p:pic>
        <p:nvPicPr>
          <p:cNvPr id="9" name="Picture 8">
            <a:extLst>
              <a:ext uri="{FF2B5EF4-FFF2-40B4-BE49-F238E27FC236}">
                <a16:creationId xmlns:a16="http://schemas.microsoft.com/office/drawing/2014/main" id="{464C8DBE-08A4-3C62-5FA8-8833D7CC9A13}"/>
              </a:ext>
            </a:extLst>
          </p:cNvPr>
          <p:cNvPicPr>
            <a:picLocks noChangeAspect="1"/>
          </p:cNvPicPr>
          <p:nvPr/>
        </p:nvPicPr>
        <p:blipFill>
          <a:blip r:embed="rId3"/>
          <a:stretch>
            <a:fillRect/>
          </a:stretch>
        </p:blipFill>
        <p:spPr>
          <a:xfrm>
            <a:off x="891409" y="13501"/>
            <a:ext cx="935143" cy="949126"/>
          </a:xfrm>
          <a:prstGeom prst="rect">
            <a:avLst/>
          </a:prstGeom>
        </p:spPr>
      </p:pic>
      <p:sp>
        <p:nvSpPr>
          <p:cNvPr id="8" name="TextBox 2">
            <a:extLst>
              <a:ext uri="{FF2B5EF4-FFF2-40B4-BE49-F238E27FC236}">
                <a16:creationId xmlns:a16="http://schemas.microsoft.com/office/drawing/2014/main" id="{B75C8C56-AD71-201D-244E-17F5ED713F53}"/>
              </a:ext>
            </a:extLst>
          </p:cNvPr>
          <p:cNvSpPr txBox="1"/>
          <p:nvPr/>
        </p:nvSpPr>
        <p:spPr>
          <a:xfrm>
            <a:off x="-6291" y="1100818"/>
            <a:ext cx="7325926" cy="299440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000" dirty="0">
                <a:latin typeface="Century Gothic"/>
                <a:cs typeface="Calibri"/>
              </a:rPr>
              <a:t>Pour: </a:t>
            </a:r>
            <a:r>
              <a:rPr lang="en-US" sz="2000" b="1" dirty="0">
                <a:latin typeface="Century Gothic"/>
                <a:cs typeface="Calibri"/>
              </a:rPr>
              <a:t> </a:t>
            </a:r>
            <a:r>
              <a:rPr lang="en-US" sz="2000" b="1" u="sng" dirty="0">
                <a:latin typeface="Century Gothic"/>
                <a:cs typeface="Calibri"/>
              </a:rPr>
              <a:t>Maladies</a:t>
            </a:r>
            <a:r>
              <a:rPr lang="en-US" sz="2000" b="1" u="sng" dirty="0">
                <a:latin typeface="Century Gothic"/>
                <a:ea typeface="+mn-lt"/>
                <a:cs typeface="+mn-lt"/>
              </a:rPr>
              <a:t> </a:t>
            </a:r>
            <a:r>
              <a:rPr lang="en-US" sz="2000" b="1" u="sng" dirty="0" err="1">
                <a:latin typeface="Century Gothic"/>
                <a:ea typeface="+mn-lt"/>
                <a:cs typeface="+mn-lt"/>
              </a:rPr>
              <a:t>Cardiaques</a:t>
            </a:r>
            <a:r>
              <a:rPr lang="en-US" sz="2000" b="1" dirty="0">
                <a:latin typeface="Century Gothic"/>
                <a:cs typeface="Calibri"/>
              </a:rPr>
              <a:t>, </a:t>
            </a:r>
            <a:r>
              <a:rPr lang="en-US" sz="2000" b="1" u="sng" dirty="0">
                <a:latin typeface="Century Gothic"/>
                <a:ea typeface="+mn-lt"/>
                <a:cs typeface="+mn-lt"/>
              </a:rPr>
              <a:t>Fibrillation </a:t>
            </a:r>
            <a:r>
              <a:rPr lang="en-US" sz="2000" b="1" u="sng" dirty="0" err="1">
                <a:latin typeface="Century Gothic"/>
                <a:ea typeface="+mn-lt"/>
                <a:cs typeface="+mn-lt"/>
              </a:rPr>
              <a:t>Auriculaire</a:t>
            </a:r>
            <a:endParaRPr lang="en-US" sz="2000" b="1" u="sng" dirty="0" err="1">
              <a:latin typeface="Century Gothic"/>
              <a:cs typeface="Calibri"/>
            </a:endParaRPr>
          </a:p>
          <a:p>
            <a:pPr>
              <a:lnSpc>
                <a:spcPct val="200000"/>
              </a:lnSpc>
            </a:pPr>
            <a:r>
              <a:rPr lang="en-US" sz="2800" b="1" dirty="0" err="1">
                <a:latin typeface="Century Gothic"/>
                <a:cs typeface="Calibri"/>
              </a:rPr>
              <a:t>Effets</a:t>
            </a:r>
            <a:r>
              <a:rPr lang="en-US" sz="2800" b="1" dirty="0">
                <a:latin typeface="Century Gothic"/>
                <a:cs typeface="Calibri"/>
              </a:rPr>
              <a:t> </a:t>
            </a:r>
            <a:r>
              <a:rPr lang="en-US" sz="2800" b="1" dirty="0" err="1">
                <a:latin typeface="Century Gothic"/>
                <a:cs typeface="Calibri"/>
              </a:rPr>
              <a:t>secondaires</a:t>
            </a:r>
            <a:r>
              <a:rPr lang="en-US" sz="2800" dirty="0">
                <a:latin typeface="Century Gothic"/>
                <a:cs typeface="Calibri"/>
              </a:rPr>
              <a:t> possibles</a:t>
            </a:r>
            <a:r>
              <a:rPr lang="en-US" sz="2800" b="1" dirty="0">
                <a:latin typeface="Century Gothic"/>
                <a:cs typeface="Calibri"/>
              </a:rPr>
              <a:t>:</a:t>
            </a:r>
          </a:p>
          <a:p>
            <a:pPr marL="1371600" lvl="2" indent="-457200">
              <a:lnSpc>
                <a:spcPct val="150000"/>
              </a:lnSpc>
              <a:buFont typeface="Wingdings"/>
              <a:buChar char="§"/>
            </a:pPr>
            <a:endParaRPr lang="en-US" sz="2800" b="1" dirty="0">
              <a:latin typeface="Century Gothic"/>
              <a:ea typeface="+mn-lt"/>
              <a:cs typeface="Calibri"/>
            </a:endParaRPr>
          </a:p>
        </p:txBody>
      </p:sp>
      <p:pic>
        <p:nvPicPr>
          <p:cNvPr id="28" name="Picture 27">
            <a:extLst>
              <a:ext uri="{FF2B5EF4-FFF2-40B4-BE49-F238E27FC236}">
                <a16:creationId xmlns:a16="http://schemas.microsoft.com/office/drawing/2014/main" id="{6E9B0973-2CBF-4439-9FF4-F923EEF5A187}"/>
              </a:ext>
            </a:extLst>
          </p:cNvPr>
          <p:cNvPicPr>
            <a:picLocks noChangeAspect="1"/>
          </p:cNvPicPr>
          <p:nvPr/>
        </p:nvPicPr>
        <p:blipFill>
          <a:blip r:embed="rId4"/>
          <a:stretch>
            <a:fillRect/>
          </a:stretch>
        </p:blipFill>
        <p:spPr>
          <a:xfrm>
            <a:off x="2072504" y="780634"/>
            <a:ext cx="1440642" cy="1502328"/>
          </a:xfrm>
          <a:prstGeom prst="rect">
            <a:avLst/>
          </a:prstGeom>
        </p:spPr>
      </p:pic>
      <p:pic>
        <p:nvPicPr>
          <p:cNvPr id="30" name="Picture 29">
            <a:extLst>
              <a:ext uri="{FF2B5EF4-FFF2-40B4-BE49-F238E27FC236}">
                <a16:creationId xmlns:a16="http://schemas.microsoft.com/office/drawing/2014/main" id="{5CC42731-0418-54F4-A8ED-19123498F1A5}"/>
              </a:ext>
            </a:extLst>
          </p:cNvPr>
          <p:cNvPicPr>
            <a:picLocks noChangeAspect="1"/>
          </p:cNvPicPr>
          <p:nvPr/>
        </p:nvPicPr>
        <p:blipFill>
          <a:blip r:embed="rId5"/>
          <a:stretch>
            <a:fillRect/>
          </a:stretch>
        </p:blipFill>
        <p:spPr>
          <a:xfrm>
            <a:off x="4460210" y="877838"/>
            <a:ext cx="1912101" cy="1730582"/>
          </a:xfrm>
          <a:prstGeom prst="rect">
            <a:avLst/>
          </a:prstGeom>
        </p:spPr>
      </p:pic>
      <p:sp>
        <p:nvSpPr>
          <p:cNvPr id="10" name="TextBox 2">
            <a:extLst>
              <a:ext uri="{FF2B5EF4-FFF2-40B4-BE49-F238E27FC236}">
                <a16:creationId xmlns:a16="http://schemas.microsoft.com/office/drawing/2014/main" id="{558A2680-CAFC-5DD2-DDCD-C205BDAF4776}"/>
              </a:ext>
            </a:extLst>
          </p:cNvPr>
          <p:cNvSpPr txBox="1"/>
          <p:nvPr/>
        </p:nvSpPr>
        <p:spPr>
          <a:xfrm>
            <a:off x="975173" y="3391897"/>
            <a:ext cx="6624658" cy="539506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marL="1371600" lvl="2" indent="-457200">
              <a:lnSpc>
                <a:spcPct val="150000"/>
              </a:lnSpc>
              <a:buFont typeface="Wingdings"/>
              <a:buChar char="§"/>
            </a:pPr>
            <a:r>
              <a:rPr lang="en-US" sz="2800" b="1" dirty="0">
                <a:latin typeface="Century Gothic"/>
                <a:cs typeface="Calibri"/>
              </a:rPr>
              <a:t>Fatigue</a:t>
            </a:r>
            <a:endParaRPr lang="en-US" dirty="0"/>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err="1">
                <a:latin typeface="Century Gothic"/>
                <a:cs typeface="Calibri"/>
              </a:rPr>
              <a:t>Gonflement</a:t>
            </a:r>
            <a:r>
              <a:rPr lang="en-US" sz="2800" b="1" dirty="0">
                <a:latin typeface="Century Gothic"/>
                <a:cs typeface="Calibri"/>
              </a:rPr>
              <a:t> des jambes</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err="1">
                <a:latin typeface="Century Gothic"/>
                <a:cs typeface="Calibri"/>
              </a:rPr>
              <a:t>Rougeurs</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err="1">
                <a:latin typeface="Century Gothic"/>
                <a:cs typeface="Calibri"/>
              </a:rPr>
              <a:t>Vertiges</a:t>
            </a:r>
          </a:p>
        </p:txBody>
      </p:sp>
      <p:pic>
        <p:nvPicPr>
          <p:cNvPr id="13" name="Picture 12">
            <a:extLst>
              <a:ext uri="{FF2B5EF4-FFF2-40B4-BE49-F238E27FC236}">
                <a16:creationId xmlns:a16="http://schemas.microsoft.com/office/drawing/2014/main" id="{43F72254-904E-1E98-BE62-BE5EA8A68D3E}"/>
              </a:ext>
            </a:extLst>
          </p:cNvPr>
          <p:cNvPicPr>
            <a:picLocks noChangeAspect="1"/>
          </p:cNvPicPr>
          <p:nvPr/>
        </p:nvPicPr>
        <p:blipFill>
          <a:blip r:embed="rId6"/>
          <a:stretch>
            <a:fillRect/>
          </a:stretch>
        </p:blipFill>
        <p:spPr>
          <a:xfrm>
            <a:off x="912687" y="8313473"/>
            <a:ext cx="690115" cy="690115"/>
          </a:xfrm>
          <a:prstGeom prst="rect">
            <a:avLst/>
          </a:prstGeom>
        </p:spPr>
      </p:pic>
      <p:pic>
        <p:nvPicPr>
          <p:cNvPr id="15" name="Picture 14" descr="exhausted Icon 2758313">
            <a:extLst>
              <a:ext uri="{FF2B5EF4-FFF2-40B4-BE49-F238E27FC236}">
                <a16:creationId xmlns:a16="http://schemas.microsoft.com/office/drawing/2014/main" id="{CFAA1780-9675-9E7B-047B-114BA23229FD}"/>
              </a:ext>
            </a:extLst>
          </p:cNvPr>
          <p:cNvPicPr>
            <a:picLocks noChangeAspect="1"/>
          </p:cNvPicPr>
          <p:nvPr/>
        </p:nvPicPr>
        <p:blipFill>
          <a:blip r:embed="rId7"/>
          <a:stretch>
            <a:fillRect/>
          </a:stretch>
        </p:blipFill>
        <p:spPr>
          <a:xfrm>
            <a:off x="730008" y="4043087"/>
            <a:ext cx="1148603" cy="1134036"/>
          </a:xfrm>
          <a:prstGeom prst="rect">
            <a:avLst/>
          </a:prstGeom>
        </p:spPr>
      </p:pic>
      <p:sp>
        <p:nvSpPr>
          <p:cNvPr id="18" name="Rectangle: Top Corners Snipped 9">
            <a:extLst>
              <a:ext uri="{FF2B5EF4-FFF2-40B4-BE49-F238E27FC236}">
                <a16:creationId xmlns:a16="http://schemas.microsoft.com/office/drawing/2014/main" id="{C778C3F1-55EB-E69E-55A5-03DC82B12161}"/>
              </a:ext>
            </a:extLst>
          </p:cNvPr>
          <p:cNvSpPr/>
          <p:nvPr/>
        </p:nvSpPr>
        <p:spPr>
          <a:xfrm rot="5400000">
            <a:off x="1274303" y="5939017"/>
            <a:ext cx="68480" cy="371007"/>
          </a:xfrm>
          <a:prstGeom prst="flowChartDelay">
            <a:avLst/>
          </a:prstGeom>
          <a:solidFill>
            <a:schemeClr val="tx1">
              <a:lumMod val="75000"/>
              <a:lumOff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2D0F52C-BD1F-85F6-12CF-F3F4EBEAA5B1}"/>
              </a:ext>
            </a:extLst>
          </p:cNvPr>
          <p:cNvPicPr>
            <a:picLocks noChangeAspect="1"/>
          </p:cNvPicPr>
          <p:nvPr/>
        </p:nvPicPr>
        <p:blipFill>
          <a:blip r:embed="rId8"/>
          <a:stretch>
            <a:fillRect/>
          </a:stretch>
        </p:blipFill>
        <p:spPr>
          <a:xfrm>
            <a:off x="776291" y="5356408"/>
            <a:ext cx="802523" cy="856938"/>
          </a:xfrm>
          <a:prstGeom prst="rect">
            <a:avLst/>
          </a:prstGeom>
        </p:spPr>
      </p:pic>
      <p:pic>
        <p:nvPicPr>
          <p:cNvPr id="23" name="Picture 22">
            <a:extLst>
              <a:ext uri="{FF2B5EF4-FFF2-40B4-BE49-F238E27FC236}">
                <a16:creationId xmlns:a16="http://schemas.microsoft.com/office/drawing/2014/main" id="{403A47BC-9958-8ECB-DB79-1C1A071DFA87}"/>
              </a:ext>
            </a:extLst>
          </p:cNvPr>
          <p:cNvPicPr>
            <a:picLocks noChangeAspect="1"/>
          </p:cNvPicPr>
          <p:nvPr/>
        </p:nvPicPr>
        <p:blipFill>
          <a:blip r:embed="rId9"/>
          <a:stretch>
            <a:fillRect/>
          </a:stretch>
        </p:blipFill>
        <p:spPr>
          <a:xfrm>
            <a:off x="454728" y="6667574"/>
            <a:ext cx="1130531" cy="1070693"/>
          </a:xfrm>
          <a:prstGeom prst="rect">
            <a:avLst/>
          </a:prstGeom>
        </p:spPr>
      </p:pic>
    </p:spTree>
    <p:extLst>
      <p:ext uri="{BB962C8B-B14F-4D97-AF65-F5344CB8AC3E}">
        <p14:creationId xmlns:p14="http://schemas.microsoft.com/office/powerpoint/2010/main" val="8644371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
            <a:extLst>
              <a:ext uri="{FF2B5EF4-FFF2-40B4-BE49-F238E27FC236}">
                <a16:creationId xmlns:a16="http://schemas.microsoft.com/office/drawing/2014/main" id="{2E0F3C7D-0815-B0DC-368A-754350BF7C8A}"/>
              </a:ext>
            </a:extLst>
          </p:cNvPr>
          <p:cNvSpPr txBox="1"/>
          <p:nvPr/>
        </p:nvSpPr>
        <p:spPr>
          <a:xfrm>
            <a:off x="460822" y="1328386"/>
            <a:ext cx="6624658" cy="663386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sz="2800" dirty="0">
                <a:latin typeface="Century Gothic"/>
                <a:cs typeface="Calibri"/>
              </a:rPr>
              <a:t>Pour: </a:t>
            </a:r>
            <a:r>
              <a:rPr lang="en-US" sz="2800" b="1" dirty="0">
                <a:latin typeface="Century Gothic"/>
                <a:cs typeface="Calibri"/>
              </a:rPr>
              <a:t> </a:t>
            </a:r>
            <a:r>
              <a:rPr lang="en-US" sz="2800" dirty="0" err="1">
                <a:latin typeface="Century Gothic"/>
                <a:ea typeface="+mn-lt"/>
                <a:cs typeface="+mn-lt"/>
              </a:rPr>
              <a:t>l'</a:t>
            </a:r>
            <a:r>
              <a:rPr lang="en-US" sz="2800" b="1" u="sng" dirty="0" err="1">
                <a:latin typeface="Century Gothic"/>
                <a:ea typeface="+mn-lt"/>
                <a:cs typeface="+mn-lt"/>
              </a:rPr>
              <a:t>Hypertension</a:t>
            </a:r>
            <a:r>
              <a:rPr lang="en-US" sz="2800" b="1" u="sng" dirty="0">
                <a:latin typeface="Century Gothic"/>
                <a:ea typeface="+mn-lt"/>
                <a:cs typeface="+mn-lt"/>
              </a:rPr>
              <a:t> </a:t>
            </a:r>
            <a:r>
              <a:rPr lang="en-US" sz="2800" b="1" u="sng" dirty="0" err="1">
                <a:latin typeface="Century Gothic"/>
                <a:ea typeface="+mn-lt"/>
                <a:cs typeface="+mn-lt"/>
              </a:rPr>
              <a:t>Artérielle</a:t>
            </a:r>
            <a:endParaRPr lang="en-US" sz="2800" b="1" u="sng" dirty="0">
              <a:latin typeface="Century Gothic"/>
              <a:cs typeface="Calibri"/>
            </a:endParaRPr>
          </a:p>
          <a:p>
            <a:pPr>
              <a:lnSpc>
                <a:spcPct val="200000"/>
              </a:lnSpc>
            </a:pPr>
            <a:endParaRPr lang="en-US" sz="2800" b="1">
              <a:latin typeface="Century Gothic"/>
              <a:cs typeface="Calibri"/>
            </a:endParaRPr>
          </a:p>
          <a:p>
            <a:pPr>
              <a:lnSpc>
                <a:spcPct val="200000"/>
              </a:lnSpc>
            </a:pPr>
            <a:r>
              <a:rPr lang="en-US" sz="2800" b="1" dirty="0" err="1">
                <a:latin typeface="Century Gothic"/>
                <a:cs typeface="Calibri"/>
              </a:rPr>
              <a:t>Effets</a:t>
            </a:r>
            <a:r>
              <a:rPr lang="en-US" sz="2800" b="1" dirty="0">
                <a:latin typeface="Century Gothic"/>
                <a:cs typeface="Calibri"/>
              </a:rPr>
              <a:t> </a:t>
            </a:r>
            <a:r>
              <a:rPr lang="en-US" sz="2800" b="1" dirty="0" err="1">
                <a:latin typeface="Century Gothic"/>
                <a:cs typeface="Calibri"/>
              </a:rPr>
              <a:t>secondaires</a:t>
            </a:r>
            <a:r>
              <a:rPr lang="en-US" sz="2800" dirty="0">
                <a:latin typeface="Century Gothic"/>
                <a:cs typeface="Calibri"/>
              </a:rPr>
              <a:t> possibles</a:t>
            </a:r>
            <a:r>
              <a:rPr lang="en-US" sz="2800" b="1" dirty="0">
                <a:latin typeface="Century Gothic"/>
                <a:cs typeface="Calibri"/>
              </a:rPr>
              <a:t>:</a:t>
            </a:r>
          </a:p>
          <a:p>
            <a:pPr marL="1371600" lvl="2" indent="-457200">
              <a:lnSpc>
                <a:spcPct val="150000"/>
              </a:lnSpc>
              <a:buFont typeface="Wingdings"/>
              <a:buChar char="§"/>
            </a:pPr>
            <a:r>
              <a:rPr lang="en-US" sz="2800" b="1" dirty="0">
                <a:latin typeface="Century Gothic"/>
                <a:ea typeface="+mn-lt"/>
                <a:cs typeface="+mn-lt"/>
              </a:rPr>
              <a:t>Fatigue</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err="1">
                <a:latin typeface="Century Gothic"/>
                <a:ea typeface="+mn-lt"/>
                <a:cs typeface="+mn-lt"/>
              </a:rPr>
              <a:t>Gonflement</a:t>
            </a:r>
            <a:r>
              <a:rPr lang="en-US" sz="2800" b="1" dirty="0">
                <a:latin typeface="Century Gothic"/>
                <a:ea typeface="+mn-lt"/>
                <a:cs typeface="+mn-lt"/>
              </a:rPr>
              <a:t> des jambes</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err="1">
                <a:latin typeface="Century Gothic"/>
                <a:cs typeface="Calibri"/>
              </a:rPr>
              <a:t>Vertiges</a:t>
            </a:r>
            <a:endParaRPr lang="en-US" sz="2800" b="1" dirty="0">
              <a:latin typeface="Century Gothic"/>
              <a:cs typeface="Calibri"/>
            </a:endParaRPr>
          </a:p>
          <a:p>
            <a:pPr lvl="2">
              <a:lnSpc>
                <a:spcPct val="200000"/>
              </a:lnSpc>
            </a:pPr>
            <a:endParaRPr lang="en-US" sz="2800" b="1">
              <a:latin typeface="Century Gothic"/>
              <a:cs typeface="Calibri"/>
            </a:endParaRPr>
          </a:p>
        </p:txBody>
      </p:sp>
      <p:sp>
        <p:nvSpPr>
          <p:cNvPr id="10" name="Rectangle: Top Corners Snipped 9">
            <a:extLst>
              <a:ext uri="{FF2B5EF4-FFF2-40B4-BE49-F238E27FC236}">
                <a16:creationId xmlns:a16="http://schemas.microsoft.com/office/drawing/2014/main" id="{D1F3DF0F-EB83-ABA9-5864-EC8CED493FBF}"/>
              </a:ext>
            </a:extLst>
          </p:cNvPr>
          <p:cNvSpPr/>
          <p:nvPr/>
        </p:nvSpPr>
        <p:spPr>
          <a:xfrm rot="5400000">
            <a:off x="965525" y="5774201"/>
            <a:ext cx="68480" cy="371007"/>
          </a:xfrm>
          <a:prstGeom prst="flowChartDelay">
            <a:avLst/>
          </a:prstGeom>
          <a:solidFill>
            <a:schemeClr val="tx1">
              <a:lumMod val="75000"/>
              <a:lumOff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sp>
        <p:nvSpPr>
          <p:cNvPr id="9" name="TextBox 23">
            <a:extLst>
              <a:ext uri="{FF2B5EF4-FFF2-40B4-BE49-F238E27FC236}">
                <a16:creationId xmlns:a16="http://schemas.microsoft.com/office/drawing/2014/main" id="{91852866-9EC0-2542-2D2D-87BA08E03F6B}"/>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AMLODIPINE</a:t>
            </a:r>
            <a:endParaRPr lang="en-US" sz="3600"/>
          </a:p>
        </p:txBody>
      </p:sp>
      <p:pic>
        <p:nvPicPr>
          <p:cNvPr id="13" name="Picture 12">
            <a:extLst>
              <a:ext uri="{FF2B5EF4-FFF2-40B4-BE49-F238E27FC236}">
                <a16:creationId xmlns:a16="http://schemas.microsoft.com/office/drawing/2014/main" id="{51F4F0A0-2A99-AF76-1A9D-73A5011C22CF}"/>
              </a:ext>
            </a:extLst>
          </p:cNvPr>
          <p:cNvPicPr>
            <a:picLocks noChangeAspect="1"/>
          </p:cNvPicPr>
          <p:nvPr/>
        </p:nvPicPr>
        <p:blipFill>
          <a:blip r:embed="rId3"/>
          <a:stretch>
            <a:fillRect/>
          </a:stretch>
        </p:blipFill>
        <p:spPr>
          <a:xfrm>
            <a:off x="891409" y="13501"/>
            <a:ext cx="935143" cy="949126"/>
          </a:xfrm>
          <a:prstGeom prst="rect">
            <a:avLst/>
          </a:prstGeom>
        </p:spPr>
      </p:pic>
      <p:pic>
        <p:nvPicPr>
          <p:cNvPr id="5" name="Picture 4">
            <a:extLst>
              <a:ext uri="{FF2B5EF4-FFF2-40B4-BE49-F238E27FC236}">
                <a16:creationId xmlns:a16="http://schemas.microsoft.com/office/drawing/2014/main" id="{137E2145-106D-DECF-E5D4-D7F2592B8F47}"/>
              </a:ext>
            </a:extLst>
          </p:cNvPr>
          <p:cNvPicPr>
            <a:picLocks noChangeAspect="1"/>
          </p:cNvPicPr>
          <p:nvPr/>
        </p:nvPicPr>
        <p:blipFill>
          <a:blip r:embed="rId4"/>
          <a:stretch>
            <a:fillRect/>
          </a:stretch>
        </p:blipFill>
        <p:spPr>
          <a:xfrm>
            <a:off x="5825816" y="2026204"/>
            <a:ext cx="1402071" cy="1458411"/>
          </a:xfrm>
          <a:prstGeom prst="rect">
            <a:avLst/>
          </a:prstGeom>
        </p:spPr>
      </p:pic>
      <p:pic>
        <p:nvPicPr>
          <p:cNvPr id="37" name="Picture 36">
            <a:extLst>
              <a:ext uri="{FF2B5EF4-FFF2-40B4-BE49-F238E27FC236}">
                <a16:creationId xmlns:a16="http://schemas.microsoft.com/office/drawing/2014/main" id="{A0AEADFE-91E7-0A0F-07A6-06A34170A93F}"/>
              </a:ext>
            </a:extLst>
          </p:cNvPr>
          <p:cNvPicPr>
            <a:picLocks noChangeAspect="1"/>
          </p:cNvPicPr>
          <p:nvPr/>
        </p:nvPicPr>
        <p:blipFill>
          <a:blip r:embed="rId5"/>
          <a:stretch>
            <a:fillRect/>
          </a:stretch>
        </p:blipFill>
        <p:spPr>
          <a:xfrm>
            <a:off x="366835" y="6454264"/>
            <a:ext cx="903031" cy="842284"/>
          </a:xfrm>
          <a:prstGeom prst="rect">
            <a:avLst/>
          </a:prstGeom>
        </p:spPr>
      </p:pic>
      <p:pic>
        <p:nvPicPr>
          <p:cNvPr id="2" name="Picture 1">
            <a:extLst>
              <a:ext uri="{FF2B5EF4-FFF2-40B4-BE49-F238E27FC236}">
                <a16:creationId xmlns:a16="http://schemas.microsoft.com/office/drawing/2014/main" id="{53000DBE-DC94-148E-CCE4-6288BF4A828F}"/>
              </a:ext>
            </a:extLst>
          </p:cNvPr>
          <p:cNvPicPr>
            <a:picLocks noChangeAspect="1"/>
          </p:cNvPicPr>
          <p:nvPr/>
        </p:nvPicPr>
        <p:blipFill>
          <a:blip r:embed="rId6"/>
          <a:stretch>
            <a:fillRect/>
          </a:stretch>
        </p:blipFill>
        <p:spPr>
          <a:xfrm>
            <a:off x="467513" y="5191592"/>
            <a:ext cx="802523" cy="856938"/>
          </a:xfrm>
          <a:prstGeom prst="rect">
            <a:avLst/>
          </a:prstGeom>
        </p:spPr>
      </p:pic>
      <p:sp>
        <p:nvSpPr>
          <p:cNvPr id="8" name="TextBox 7">
            <a:extLst>
              <a:ext uri="{FF2B5EF4-FFF2-40B4-BE49-F238E27FC236}">
                <a16:creationId xmlns:a16="http://schemas.microsoft.com/office/drawing/2014/main" id="{1DF6F903-835C-E7DF-6A72-A39050B126B6}"/>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pic>
        <p:nvPicPr>
          <p:cNvPr id="6" name="Picture 5" descr="exhausted Icon 2758313">
            <a:extLst>
              <a:ext uri="{FF2B5EF4-FFF2-40B4-BE49-F238E27FC236}">
                <a16:creationId xmlns:a16="http://schemas.microsoft.com/office/drawing/2014/main" id="{740838D4-C792-724F-F6E6-E17AA9FEB26E}"/>
              </a:ext>
            </a:extLst>
          </p:cNvPr>
          <p:cNvPicPr>
            <a:picLocks noChangeAspect="1"/>
          </p:cNvPicPr>
          <p:nvPr/>
        </p:nvPicPr>
        <p:blipFill>
          <a:blip r:embed="rId7"/>
          <a:stretch>
            <a:fillRect/>
          </a:stretch>
        </p:blipFill>
        <p:spPr>
          <a:xfrm>
            <a:off x="235855" y="3909152"/>
            <a:ext cx="1153091" cy="1133475"/>
          </a:xfrm>
          <a:prstGeom prst="rect">
            <a:avLst/>
          </a:prstGeom>
        </p:spPr>
      </p:pic>
    </p:spTree>
    <p:extLst>
      <p:ext uri="{BB962C8B-B14F-4D97-AF65-F5344CB8AC3E}">
        <p14:creationId xmlns:p14="http://schemas.microsoft.com/office/powerpoint/2010/main" val="38573885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B5E44BD3-9D50-EA51-8B1E-F1BC811B2166}"/>
              </a:ext>
            </a:extLst>
          </p:cNvPr>
          <p:cNvGraphicFramePr>
            <a:graphicFrameLocks noGrp="1"/>
          </p:cNvGraphicFramePr>
          <p:nvPr/>
        </p:nvGraphicFramePr>
        <p:xfrm>
          <a:off x="-5278297" y="1767454"/>
          <a:ext cx="2562225" cy="219456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675542062"/>
                    </a:ext>
                  </a:extLst>
                </a:gridCol>
              </a:tblGrid>
              <a:tr h="190500">
                <a:tc>
                  <a:txBody>
                    <a:bodyPr/>
                    <a:lstStyle/>
                    <a:p>
                      <a:pPr algn="ctr" rtl="0" fontAlgn="base"/>
                      <a:r>
                        <a:rPr lang="fr-CA" sz="1400" b="1" i="0">
                          <a:effectLst/>
                          <a:latin typeface="Calibri" panose="020F0502020204030204" pitchFamily="34" charset="0"/>
                        </a:rPr>
                        <a:t>INDAPAMIDE</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HYDROCHLOROTHIAZIDE</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CHLORTHALIDONE</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87937101"/>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high blood pressure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09413764"/>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Dizziness, abnormal electrolytes (blood work monitored), possible gout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77451041"/>
                  </a:ext>
                </a:extLst>
              </a:tr>
            </a:tbl>
          </a:graphicData>
        </a:graphic>
      </p:graphicFrame>
      <p:sp>
        <p:nvSpPr>
          <p:cNvPr id="9" name="TextBox 23">
            <a:extLst>
              <a:ext uri="{FF2B5EF4-FFF2-40B4-BE49-F238E27FC236}">
                <a16:creationId xmlns:a16="http://schemas.microsoft.com/office/drawing/2014/main" id="{ABDA6284-BAA9-7DBA-14FE-D2B8E9AFC3BE}"/>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INDAPAMIDE</a:t>
            </a:r>
            <a:endParaRPr lang="en-US" sz="3600"/>
          </a:p>
        </p:txBody>
      </p:sp>
      <p:sp>
        <p:nvSpPr>
          <p:cNvPr id="11" name="TextBox 2">
            <a:extLst>
              <a:ext uri="{FF2B5EF4-FFF2-40B4-BE49-F238E27FC236}">
                <a16:creationId xmlns:a16="http://schemas.microsoft.com/office/drawing/2014/main" id="{3B9C1CA5-2944-5E66-CA05-119134D09D5D}"/>
              </a:ext>
            </a:extLst>
          </p:cNvPr>
          <p:cNvSpPr txBox="1"/>
          <p:nvPr/>
        </p:nvSpPr>
        <p:spPr>
          <a:xfrm>
            <a:off x="433720" y="963409"/>
            <a:ext cx="6308400" cy="808041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Century Gothic"/>
                <a:cs typeface="Calibri"/>
              </a:rPr>
              <a:t>Pour: </a:t>
            </a:r>
            <a:r>
              <a:rPr lang="en-US" sz="2800" b="1" dirty="0">
                <a:latin typeface="Century Gothic"/>
                <a:cs typeface="Calibri"/>
              </a:rPr>
              <a:t> </a:t>
            </a:r>
            <a:r>
              <a:rPr lang="en-US" sz="2800" dirty="0" err="1">
                <a:latin typeface="Century Gothic"/>
                <a:cs typeface="Calibri"/>
              </a:rPr>
              <a:t>l'</a:t>
            </a:r>
            <a:r>
              <a:rPr lang="en-US" sz="2800" b="1" u="sng" dirty="0" err="1">
                <a:latin typeface="Century Gothic"/>
                <a:cs typeface="Calibri"/>
              </a:rPr>
              <a:t>Hypertension</a:t>
            </a:r>
            <a:r>
              <a:rPr lang="en-US" sz="2800" b="1" u="sng" dirty="0">
                <a:latin typeface="Century Gothic"/>
                <a:cs typeface="Calibri"/>
              </a:rPr>
              <a:t> </a:t>
            </a:r>
            <a:r>
              <a:rPr lang="en-US" sz="2800" b="1" u="sng" dirty="0" err="1">
                <a:latin typeface="Century Gothic"/>
                <a:cs typeface="Calibri"/>
              </a:rPr>
              <a:t>Artérielle</a:t>
            </a:r>
            <a:endParaRPr lang="en-US" sz="2800" dirty="0" err="1">
              <a:latin typeface="Century Gothic"/>
              <a:cs typeface="Calibri"/>
            </a:endParaRPr>
          </a:p>
          <a:p>
            <a:pPr>
              <a:lnSpc>
                <a:spcPct val="200000"/>
              </a:lnSpc>
            </a:pPr>
            <a:endParaRPr lang="en-US" sz="2800" b="1">
              <a:latin typeface="Century Gothic"/>
              <a:cs typeface="Calibri"/>
            </a:endParaRPr>
          </a:p>
          <a:p>
            <a:r>
              <a:rPr lang="en-US" sz="2800" b="1" dirty="0" err="1">
                <a:latin typeface="Century Gothic"/>
                <a:cs typeface="Calibri"/>
              </a:rPr>
              <a:t>Effets</a:t>
            </a:r>
            <a:r>
              <a:rPr lang="en-US" sz="2800" b="1" dirty="0">
                <a:latin typeface="Century Gothic"/>
                <a:cs typeface="Calibri"/>
              </a:rPr>
              <a:t> </a:t>
            </a:r>
            <a:r>
              <a:rPr lang="en-US" sz="2800" b="1" dirty="0" err="1">
                <a:latin typeface="Century Gothic"/>
                <a:cs typeface="Calibri"/>
              </a:rPr>
              <a:t>secondaires</a:t>
            </a:r>
            <a:r>
              <a:rPr lang="en-US" sz="2800" dirty="0">
                <a:latin typeface="Century Gothic"/>
                <a:cs typeface="Calibri"/>
              </a:rPr>
              <a:t> possibles</a:t>
            </a:r>
            <a:r>
              <a:rPr lang="en-US" sz="2800" b="1" dirty="0">
                <a:latin typeface="Century Gothic"/>
                <a:cs typeface="Calibri"/>
              </a:rPr>
              <a:t>:</a:t>
            </a:r>
            <a:endParaRPr lang="en-US" sz="2800" dirty="0">
              <a:latin typeface="Century Gothic"/>
              <a:cs typeface="Calibri"/>
            </a:endParaRPr>
          </a:p>
          <a:p>
            <a:pPr marL="1371600" lvl="2" indent="-457200">
              <a:lnSpc>
                <a:spcPct val="150000"/>
              </a:lnSpc>
              <a:buFont typeface="Wingdings"/>
              <a:buChar char="§"/>
            </a:pPr>
            <a:r>
              <a:rPr lang="en-US" sz="2800" b="1" err="1">
                <a:latin typeface="Century Gothic"/>
                <a:cs typeface="Calibri"/>
              </a:rPr>
              <a:t>Vertiges</a:t>
            </a:r>
            <a:endParaRPr lang="en-US" err="1"/>
          </a:p>
          <a:p>
            <a:pPr lvl="2">
              <a:lnSpc>
                <a:spcPct val="150000"/>
              </a:lnSpc>
            </a:pPr>
            <a:endParaRPr lang="en-US" sz="2800" b="1">
              <a:latin typeface="Century Gothic"/>
              <a:ea typeface="+mn-lt"/>
              <a:cs typeface="Calibri"/>
            </a:endParaRPr>
          </a:p>
          <a:p>
            <a:pPr lvl="2">
              <a:lnSpc>
                <a:spcPct val="150000"/>
              </a:lnSpc>
            </a:pPr>
            <a:endParaRPr lang="en-US" sz="2800" b="1">
              <a:latin typeface="Century Gothic"/>
              <a:ea typeface="+mn-lt"/>
              <a:cs typeface="Calibri"/>
            </a:endParaRPr>
          </a:p>
          <a:p>
            <a:pPr marL="1371600" lvl="2" indent="-457200">
              <a:lnSpc>
                <a:spcPct val="150000"/>
              </a:lnSpc>
              <a:buFont typeface="Wingdings"/>
              <a:buChar char="§"/>
            </a:pPr>
            <a:r>
              <a:rPr lang="en-US" sz="2800" b="1" dirty="0" err="1">
                <a:latin typeface="Century Gothic"/>
                <a:ea typeface="+mn-lt"/>
                <a:cs typeface="+mn-lt"/>
              </a:rPr>
              <a:t>Électrolytes</a:t>
            </a:r>
            <a:r>
              <a:rPr lang="en-US" sz="2800" b="1" dirty="0">
                <a:latin typeface="Century Gothic"/>
                <a:ea typeface="+mn-lt"/>
                <a:cs typeface="+mn-lt"/>
              </a:rPr>
              <a:t> </a:t>
            </a:r>
            <a:r>
              <a:rPr lang="en-US" sz="2800" b="1" dirty="0" err="1">
                <a:latin typeface="Century Gothic"/>
                <a:ea typeface="+mn-lt"/>
                <a:cs typeface="+mn-lt"/>
              </a:rPr>
              <a:t>anormaux</a:t>
            </a:r>
            <a:endParaRPr lang="en-US" b="1" dirty="0">
              <a:latin typeface="Century Gothic"/>
              <a:ea typeface="+mn-lt"/>
              <a:cs typeface="+mn-lt"/>
            </a:endParaRPr>
          </a:p>
          <a:p>
            <a:pPr lvl="2">
              <a:lnSpc>
                <a:spcPct val="150000"/>
              </a:lnSpc>
            </a:pPr>
            <a:r>
              <a:rPr lang="en-US" sz="2800" b="1" dirty="0">
                <a:latin typeface="Century Gothic"/>
                <a:ea typeface="+mn-lt"/>
                <a:cs typeface="+mn-lt"/>
              </a:rPr>
              <a:t>   </a:t>
            </a:r>
            <a:r>
              <a:rPr lang="en-US" sz="2400" b="1" dirty="0">
                <a:latin typeface="Century Gothic"/>
                <a:ea typeface="+mn-lt"/>
                <a:cs typeface="+mn-lt"/>
              </a:rPr>
              <a:t>(</a:t>
            </a:r>
            <a:r>
              <a:rPr lang="en-US" sz="2400" b="1" dirty="0" err="1">
                <a:latin typeface="Century Gothic"/>
                <a:ea typeface="+mn-lt"/>
                <a:cs typeface="+mn-lt"/>
              </a:rPr>
              <a:t>contrôle</a:t>
            </a:r>
            <a:r>
              <a:rPr lang="en-US" sz="2400" b="1" dirty="0">
                <a:latin typeface="Century Gothic"/>
                <a:ea typeface="+mn-lt"/>
                <a:cs typeface="+mn-lt"/>
              </a:rPr>
              <a:t> des analyses de sang par __________)</a:t>
            </a:r>
            <a:endParaRPr lang="en-US" sz="2400" b="1" dirty="0">
              <a:latin typeface="Century Gothic"/>
              <a:cs typeface="Calibri"/>
            </a:endParaRPr>
          </a:p>
          <a:p>
            <a:pPr lvl="2">
              <a:lnSpc>
                <a:spcPct val="150000"/>
              </a:lnSpc>
            </a:pPr>
            <a:endParaRPr lang="en-US" sz="2400">
              <a:latin typeface="Aptos"/>
              <a:cs typeface="Calibri"/>
            </a:endParaRPr>
          </a:p>
          <a:p>
            <a:pPr lvl="2">
              <a:lnSpc>
                <a:spcPct val="150000"/>
              </a:lnSpc>
            </a:pPr>
            <a:endParaRPr lang="en-US" sz="2400">
              <a:latin typeface="Aptos"/>
              <a:cs typeface="Calibri"/>
            </a:endParaRPr>
          </a:p>
          <a:p>
            <a:pPr marL="1371600" lvl="2" indent="-457200">
              <a:lnSpc>
                <a:spcPct val="150000"/>
              </a:lnSpc>
              <a:buFont typeface="Wingdings"/>
              <a:buChar char="§"/>
            </a:pPr>
            <a:r>
              <a:rPr lang="en-US" sz="2800" b="1" dirty="0">
                <a:latin typeface="Century Gothic"/>
                <a:cs typeface="Calibri"/>
              </a:rPr>
              <a:t>Goutte possible</a:t>
            </a:r>
            <a:endParaRPr lang="en-US" dirty="0"/>
          </a:p>
          <a:p>
            <a:pPr lvl="2">
              <a:lnSpc>
                <a:spcPct val="200000"/>
              </a:lnSpc>
            </a:pPr>
            <a:r>
              <a:rPr lang="en-US" sz="2800" b="1" dirty="0">
                <a:latin typeface="Century Gothic"/>
                <a:cs typeface="Calibri"/>
              </a:rPr>
              <a:t>     </a:t>
            </a:r>
          </a:p>
        </p:txBody>
      </p:sp>
      <p:pic>
        <p:nvPicPr>
          <p:cNvPr id="13" name="Picture 12">
            <a:extLst>
              <a:ext uri="{FF2B5EF4-FFF2-40B4-BE49-F238E27FC236}">
                <a16:creationId xmlns:a16="http://schemas.microsoft.com/office/drawing/2014/main" id="{D43B7416-59A2-1688-7771-31C36770A6DB}"/>
              </a:ext>
            </a:extLst>
          </p:cNvPr>
          <p:cNvPicPr>
            <a:picLocks noChangeAspect="1"/>
          </p:cNvPicPr>
          <p:nvPr/>
        </p:nvPicPr>
        <p:blipFill>
          <a:blip r:embed="rId3"/>
          <a:stretch>
            <a:fillRect/>
          </a:stretch>
        </p:blipFill>
        <p:spPr>
          <a:xfrm>
            <a:off x="891409" y="13501"/>
            <a:ext cx="935143" cy="949126"/>
          </a:xfrm>
          <a:prstGeom prst="rect">
            <a:avLst/>
          </a:prstGeom>
        </p:spPr>
      </p:pic>
      <p:pic>
        <p:nvPicPr>
          <p:cNvPr id="5" name="Picture 4">
            <a:extLst>
              <a:ext uri="{FF2B5EF4-FFF2-40B4-BE49-F238E27FC236}">
                <a16:creationId xmlns:a16="http://schemas.microsoft.com/office/drawing/2014/main" id="{5ADB0BA6-F8D5-69D7-000B-92BBF7E16E3C}"/>
              </a:ext>
            </a:extLst>
          </p:cNvPr>
          <p:cNvPicPr>
            <a:picLocks noChangeAspect="1"/>
          </p:cNvPicPr>
          <p:nvPr/>
        </p:nvPicPr>
        <p:blipFill>
          <a:blip r:embed="rId4"/>
          <a:stretch>
            <a:fillRect/>
          </a:stretch>
        </p:blipFill>
        <p:spPr>
          <a:xfrm>
            <a:off x="5441877" y="1526181"/>
            <a:ext cx="1402071" cy="1458411"/>
          </a:xfrm>
          <a:prstGeom prst="rect">
            <a:avLst/>
          </a:prstGeom>
        </p:spPr>
      </p:pic>
      <p:pic>
        <p:nvPicPr>
          <p:cNvPr id="37" name="Picture 36">
            <a:extLst>
              <a:ext uri="{FF2B5EF4-FFF2-40B4-BE49-F238E27FC236}">
                <a16:creationId xmlns:a16="http://schemas.microsoft.com/office/drawing/2014/main" id="{37810570-2868-9B97-85EF-9968A9897B00}"/>
              </a:ext>
            </a:extLst>
          </p:cNvPr>
          <p:cNvPicPr>
            <a:picLocks noChangeAspect="1"/>
          </p:cNvPicPr>
          <p:nvPr/>
        </p:nvPicPr>
        <p:blipFill>
          <a:blip r:embed="rId5"/>
          <a:stretch>
            <a:fillRect/>
          </a:stretch>
        </p:blipFill>
        <p:spPr>
          <a:xfrm>
            <a:off x="431187" y="2856635"/>
            <a:ext cx="1158180" cy="997752"/>
          </a:xfrm>
          <a:prstGeom prst="rect">
            <a:avLst/>
          </a:prstGeom>
        </p:spPr>
      </p:pic>
      <p:pic>
        <p:nvPicPr>
          <p:cNvPr id="7" name="Picture 6">
            <a:extLst>
              <a:ext uri="{FF2B5EF4-FFF2-40B4-BE49-F238E27FC236}">
                <a16:creationId xmlns:a16="http://schemas.microsoft.com/office/drawing/2014/main" id="{51FFE5C9-66E1-61F3-2136-6409FF69A339}"/>
              </a:ext>
            </a:extLst>
          </p:cNvPr>
          <p:cNvPicPr>
            <a:picLocks noChangeAspect="1"/>
          </p:cNvPicPr>
          <p:nvPr/>
        </p:nvPicPr>
        <p:blipFill>
          <a:blip r:embed="rId6"/>
          <a:stretch>
            <a:fillRect/>
          </a:stretch>
        </p:blipFill>
        <p:spPr>
          <a:xfrm>
            <a:off x="437451" y="7511529"/>
            <a:ext cx="893143" cy="924085"/>
          </a:xfrm>
          <a:prstGeom prst="rect">
            <a:avLst/>
          </a:prstGeom>
        </p:spPr>
      </p:pic>
      <p:pic>
        <p:nvPicPr>
          <p:cNvPr id="14" name="Picture 13">
            <a:extLst>
              <a:ext uri="{FF2B5EF4-FFF2-40B4-BE49-F238E27FC236}">
                <a16:creationId xmlns:a16="http://schemas.microsoft.com/office/drawing/2014/main" id="{6F87F8AC-D83D-0F6C-CE13-D86C717832F1}"/>
              </a:ext>
            </a:extLst>
          </p:cNvPr>
          <p:cNvPicPr>
            <a:picLocks noChangeAspect="1"/>
          </p:cNvPicPr>
          <p:nvPr/>
        </p:nvPicPr>
        <p:blipFill>
          <a:blip r:embed="rId7"/>
          <a:stretch>
            <a:fillRect/>
          </a:stretch>
        </p:blipFill>
        <p:spPr>
          <a:xfrm>
            <a:off x="432093" y="5000611"/>
            <a:ext cx="984393" cy="1000170"/>
          </a:xfrm>
          <a:prstGeom prst="rect">
            <a:avLst/>
          </a:prstGeom>
        </p:spPr>
      </p:pic>
      <p:sp>
        <p:nvSpPr>
          <p:cNvPr id="6" name="TextBox 5">
            <a:extLst>
              <a:ext uri="{FF2B5EF4-FFF2-40B4-BE49-F238E27FC236}">
                <a16:creationId xmlns:a16="http://schemas.microsoft.com/office/drawing/2014/main" id="{168D2D3C-42A3-D4D3-594D-2629F143E60E}"/>
              </a:ext>
            </a:extLst>
          </p:cNvPr>
          <p:cNvSpPr txBox="1"/>
          <p:nvPr/>
        </p:nvSpPr>
        <p:spPr>
          <a:xfrm>
            <a:off x="-4414027" y="4479586"/>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spTree>
    <p:extLst>
      <p:ext uri="{BB962C8B-B14F-4D97-AF65-F5344CB8AC3E}">
        <p14:creationId xmlns:p14="http://schemas.microsoft.com/office/powerpoint/2010/main" val="41759695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B5E44BD3-9D50-EA51-8B1E-F1BC811B2166}"/>
              </a:ext>
            </a:extLst>
          </p:cNvPr>
          <p:cNvGraphicFramePr>
            <a:graphicFrameLocks noGrp="1"/>
          </p:cNvGraphicFramePr>
          <p:nvPr/>
        </p:nvGraphicFramePr>
        <p:xfrm>
          <a:off x="-5278297" y="1767454"/>
          <a:ext cx="2562225" cy="219456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675542062"/>
                    </a:ext>
                  </a:extLst>
                </a:gridCol>
              </a:tblGrid>
              <a:tr h="190500">
                <a:tc>
                  <a:txBody>
                    <a:bodyPr/>
                    <a:lstStyle/>
                    <a:p>
                      <a:pPr algn="ctr" rtl="0" fontAlgn="base"/>
                      <a:r>
                        <a:rPr lang="fr-CA" sz="1400" b="1" i="0">
                          <a:effectLst/>
                          <a:latin typeface="Calibri" panose="020F0502020204030204" pitchFamily="34" charset="0"/>
                        </a:rPr>
                        <a:t>INDAPAMIDE</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HYDROCHLOROTHIAZIDE</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CHLORTHALIDONE</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87937101"/>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high blood pressure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09413764"/>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Dizziness, abnormal electrolytes (blood work monitored), possible gout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77451041"/>
                  </a:ext>
                </a:extLst>
              </a:tr>
            </a:tbl>
          </a:graphicData>
        </a:graphic>
      </p:graphicFrame>
      <p:sp>
        <p:nvSpPr>
          <p:cNvPr id="9" name="TextBox 23">
            <a:extLst>
              <a:ext uri="{FF2B5EF4-FFF2-40B4-BE49-F238E27FC236}">
                <a16:creationId xmlns:a16="http://schemas.microsoft.com/office/drawing/2014/main" id="{ABDA6284-BAA9-7DBA-14FE-D2B8E9AFC3BE}"/>
              </a:ext>
            </a:extLst>
          </p:cNvPr>
          <p:cNvSpPr txBox="1"/>
          <p:nvPr/>
        </p:nvSpPr>
        <p:spPr>
          <a:xfrm>
            <a:off x="734898" y="156361"/>
            <a:ext cx="56928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HYDROCHLOROTHIAZIDE</a:t>
            </a:r>
            <a:endParaRPr lang="en-US" sz="3600"/>
          </a:p>
        </p:txBody>
      </p:sp>
      <p:pic>
        <p:nvPicPr>
          <p:cNvPr id="13" name="Picture 12">
            <a:extLst>
              <a:ext uri="{FF2B5EF4-FFF2-40B4-BE49-F238E27FC236}">
                <a16:creationId xmlns:a16="http://schemas.microsoft.com/office/drawing/2014/main" id="{D43B7416-59A2-1688-7771-31C36770A6DB}"/>
              </a:ext>
            </a:extLst>
          </p:cNvPr>
          <p:cNvPicPr>
            <a:picLocks noChangeAspect="1"/>
          </p:cNvPicPr>
          <p:nvPr/>
        </p:nvPicPr>
        <p:blipFill>
          <a:blip r:embed="rId3"/>
          <a:stretch>
            <a:fillRect/>
          </a:stretch>
        </p:blipFill>
        <p:spPr>
          <a:xfrm>
            <a:off x="107638" y="82206"/>
            <a:ext cx="935143" cy="949126"/>
          </a:xfrm>
          <a:prstGeom prst="rect">
            <a:avLst/>
          </a:prstGeom>
        </p:spPr>
      </p:pic>
      <p:sp>
        <p:nvSpPr>
          <p:cNvPr id="6" name="TextBox 5">
            <a:extLst>
              <a:ext uri="{FF2B5EF4-FFF2-40B4-BE49-F238E27FC236}">
                <a16:creationId xmlns:a16="http://schemas.microsoft.com/office/drawing/2014/main" id="{5330DD0C-FA28-9953-C8F4-134D44F7FDE3}"/>
              </a:ext>
            </a:extLst>
          </p:cNvPr>
          <p:cNvSpPr txBox="1"/>
          <p:nvPr/>
        </p:nvSpPr>
        <p:spPr>
          <a:xfrm>
            <a:off x="-4320414" y="4332455"/>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sp>
        <p:nvSpPr>
          <p:cNvPr id="10" name="TextBox 2">
            <a:extLst>
              <a:ext uri="{FF2B5EF4-FFF2-40B4-BE49-F238E27FC236}">
                <a16:creationId xmlns:a16="http://schemas.microsoft.com/office/drawing/2014/main" id="{7ACC3B51-12E7-3C77-78A8-6413F4238DD8}"/>
              </a:ext>
            </a:extLst>
          </p:cNvPr>
          <p:cNvSpPr txBox="1"/>
          <p:nvPr/>
        </p:nvSpPr>
        <p:spPr>
          <a:xfrm>
            <a:off x="433720" y="963409"/>
            <a:ext cx="6308400" cy="808041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Century Gothic"/>
                <a:cs typeface="Calibri"/>
              </a:rPr>
              <a:t>Pour: </a:t>
            </a:r>
            <a:r>
              <a:rPr lang="en-US" sz="2800" b="1" dirty="0">
                <a:latin typeface="Century Gothic"/>
                <a:cs typeface="Calibri"/>
              </a:rPr>
              <a:t> </a:t>
            </a:r>
            <a:r>
              <a:rPr lang="en-US" sz="2800" dirty="0" err="1">
                <a:latin typeface="Century Gothic"/>
                <a:cs typeface="Calibri"/>
              </a:rPr>
              <a:t>l'</a:t>
            </a:r>
            <a:r>
              <a:rPr lang="en-US" sz="2800" b="1" u="sng" dirty="0" err="1">
                <a:latin typeface="Century Gothic"/>
                <a:cs typeface="Calibri"/>
              </a:rPr>
              <a:t>Hypertension</a:t>
            </a:r>
            <a:r>
              <a:rPr lang="en-US" sz="2800" b="1" u="sng" dirty="0">
                <a:latin typeface="Century Gothic"/>
                <a:cs typeface="Calibri"/>
              </a:rPr>
              <a:t> </a:t>
            </a:r>
            <a:r>
              <a:rPr lang="en-US" sz="2800" b="1" u="sng" dirty="0" err="1">
                <a:latin typeface="Century Gothic"/>
                <a:cs typeface="Calibri"/>
              </a:rPr>
              <a:t>Artérielle</a:t>
            </a:r>
            <a:endParaRPr lang="en-US" sz="2800" err="1">
              <a:latin typeface="Century Gothic"/>
              <a:cs typeface="Calibri"/>
            </a:endParaRPr>
          </a:p>
          <a:p>
            <a:pPr>
              <a:lnSpc>
                <a:spcPct val="200000"/>
              </a:lnSpc>
            </a:pPr>
            <a:endParaRPr lang="en-US" sz="2800" b="1">
              <a:latin typeface="Century Gothic"/>
              <a:cs typeface="Calibri"/>
            </a:endParaRPr>
          </a:p>
          <a:p>
            <a:r>
              <a:rPr lang="en-US" sz="2800" b="1" dirty="0" err="1">
                <a:latin typeface="Century Gothic"/>
                <a:cs typeface="Calibri"/>
              </a:rPr>
              <a:t>Effets</a:t>
            </a:r>
            <a:r>
              <a:rPr lang="en-US" sz="2800" b="1" dirty="0">
                <a:latin typeface="Century Gothic"/>
                <a:cs typeface="Calibri"/>
              </a:rPr>
              <a:t> </a:t>
            </a:r>
            <a:r>
              <a:rPr lang="en-US" sz="2800" b="1" dirty="0" err="1">
                <a:latin typeface="Century Gothic"/>
                <a:cs typeface="Calibri"/>
              </a:rPr>
              <a:t>secondaires</a:t>
            </a:r>
            <a:r>
              <a:rPr lang="en-US" sz="2800" dirty="0">
                <a:latin typeface="Century Gothic"/>
                <a:cs typeface="Calibri"/>
              </a:rPr>
              <a:t> possibles</a:t>
            </a:r>
            <a:r>
              <a:rPr lang="en-US" sz="2800" b="1" dirty="0">
                <a:latin typeface="Century Gothic"/>
                <a:cs typeface="Calibri"/>
              </a:rPr>
              <a:t>:</a:t>
            </a:r>
            <a:endParaRPr lang="en-US" sz="2800">
              <a:latin typeface="Century Gothic"/>
              <a:cs typeface="Calibri"/>
            </a:endParaRPr>
          </a:p>
          <a:p>
            <a:pPr marL="1371600" lvl="2" indent="-457200">
              <a:lnSpc>
                <a:spcPct val="150000"/>
              </a:lnSpc>
              <a:buFont typeface="Wingdings"/>
              <a:buChar char="§"/>
            </a:pPr>
            <a:r>
              <a:rPr lang="en-US" sz="2800" b="1" err="1">
                <a:latin typeface="Century Gothic"/>
                <a:cs typeface="Calibri"/>
              </a:rPr>
              <a:t>Vertiges</a:t>
            </a:r>
            <a:endParaRPr lang="en-US" err="1"/>
          </a:p>
          <a:p>
            <a:pPr lvl="2">
              <a:lnSpc>
                <a:spcPct val="150000"/>
              </a:lnSpc>
            </a:pPr>
            <a:endParaRPr lang="en-US" sz="2800" b="1">
              <a:latin typeface="Century Gothic"/>
              <a:ea typeface="+mn-lt"/>
              <a:cs typeface="Calibri"/>
            </a:endParaRPr>
          </a:p>
          <a:p>
            <a:pPr lvl="2">
              <a:lnSpc>
                <a:spcPct val="150000"/>
              </a:lnSpc>
            </a:pPr>
            <a:endParaRPr lang="en-US" sz="2800" b="1">
              <a:latin typeface="Century Gothic"/>
              <a:ea typeface="+mn-lt"/>
              <a:cs typeface="Calibri"/>
            </a:endParaRPr>
          </a:p>
          <a:p>
            <a:pPr marL="1371600" lvl="2" indent="-457200">
              <a:lnSpc>
                <a:spcPct val="150000"/>
              </a:lnSpc>
              <a:buFont typeface="Wingdings"/>
              <a:buChar char="§"/>
            </a:pPr>
            <a:r>
              <a:rPr lang="en-US" sz="2800" b="1" dirty="0" err="1">
                <a:latin typeface="Century Gothic"/>
                <a:ea typeface="+mn-lt"/>
                <a:cs typeface="+mn-lt"/>
              </a:rPr>
              <a:t>Électrolytes</a:t>
            </a:r>
            <a:r>
              <a:rPr lang="en-US" sz="2800" b="1" dirty="0">
                <a:latin typeface="Century Gothic"/>
                <a:ea typeface="+mn-lt"/>
                <a:cs typeface="+mn-lt"/>
              </a:rPr>
              <a:t> </a:t>
            </a:r>
            <a:r>
              <a:rPr lang="en-US" sz="2800" b="1" dirty="0" err="1">
                <a:latin typeface="Century Gothic"/>
                <a:ea typeface="+mn-lt"/>
                <a:cs typeface="+mn-lt"/>
              </a:rPr>
              <a:t>anormaux</a:t>
            </a:r>
            <a:endParaRPr lang="en-US" b="1">
              <a:latin typeface="Century Gothic"/>
              <a:ea typeface="+mn-lt"/>
              <a:cs typeface="+mn-lt"/>
            </a:endParaRPr>
          </a:p>
          <a:p>
            <a:pPr lvl="2">
              <a:lnSpc>
                <a:spcPct val="150000"/>
              </a:lnSpc>
            </a:pPr>
            <a:r>
              <a:rPr lang="en-US" sz="2800" b="1" dirty="0">
                <a:latin typeface="Century Gothic"/>
                <a:ea typeface="+mn-lt"/>
                <a:cs typeface="+mn-lt"/>
              </a:rPr>
              <a:t>   </a:t>
            </a:r>
            <a:r>
              <a:rPr lang="en-US" sz="2400" b="1" dirty="0">
                <a:latin typeface="Century Gothic"/>
                <a:ea typeface="+mn-lt"/>
                <a:cs typeface="+mn-lt"/>
              </a:rPr>
              <a:t>(</a:t>
            </a:r>
            <a:r>
              <a:rPr lang="en-US" sz="2400" b="1" dirty="0" err="1">
                <a:latin typeface="Century Gothic"/>
                <a:ea typeface="+mn-lt"/>
                <a:cs typeface="+mn-lt"/>
              </a:rPr>
              <a:t>contrôle</a:t>
            </a:r>
            <a:r>
              <a:rPr lang="en-US" sz="2400" b="1" dirty="0">
                <a:latin typeface="Century Gothic"/>
                <a:ea typeface="+mn-lt"/>
                <a:cs typeface="+mn-lt"/>
              </a:rPr>
              <a:t> des analyses de sang par __________)</a:t>
            </a:r>
            <a:endParaRPr lang="en-US" sz="2400" b="1" dirty="0">
              <a:latin typeface="Century Gothic"/>
              <a:cs typeface="Calibri"/>
            </a:endParaRPr>
          </a:p>
          <a:p>
            <a:pPr lvl="2">
              <a:lnSpc>
                <a:spcPct val="150000"/>
              </a:lnSpc>
            </a:pPr>
            <a:endParaRPr lang="en-US" sz="2400">
              <a:latin typeface="Aptos"/>
              <a:cs typeface="Calibri"/>
            </a:endParaRPr>
          </a:p>
          <a:p>
            <a:pPr lvl="2">
              <a:lnSpc>
                <a:spcPct val="150000"/>
              </a:lnSpc>
            </a:pPr>
            <a:endParaRPr lang="en-US" sz="2400">
              <a:latin typeface="Aptos"/>
              <a:cs typeface="Calibri"/>
            </a:endParaRPr>
          </a:p>
          <a:p>
            <a:pPr marL="1371600" lvl="2" indent="-457200">
              <a:lnSpc>
                <a:spcPct val="150000"/>
              </a:lnSpc>
              <a:buFont typeface="Wingdings"/>
              <a:buChar char="§"/>
            </a:pPr>
            <a:r>
              <a:rPr lang="en-US" sz="2800" b="1" dirty="0">
                <a:latin typeface="Century Gothic"/>
                <a:cs typeface="Calibri"/>
              </a:rPr>
              <a:t>Goutte possible</a:t>
            </a:r>
            <a:endParaRPr lang="en-US"/>
          </a:p>
          <a:p>
            <a:pPr lvl="2">
              <a:lnSpc>
                <a:spcPct val="200000"/>
              </a:lnSpc>
            </a:pPr>
            <a:r>
              <a:rPr lang="en-US" sz="2800" b="1" dirty="0">
                <a:latin typeface="Century Gothic"/>
                <a:cs typeface="Calibri"/>
              </a:rPr>
              <a:t>     </a:t>
            </a:r>
          </a:p>
        </p:txBody>
      </p:sp>
      <p:pic>
        <p:nvPicPr>
          <p:cNvPr id="15" name="Picture 14">
            <a:extLst>
              <a:ext uri="{FF2B5EF4-FFF2-40B4-BE49-F238E27FC236}">
                <a16:creationId xmlns:a16="http://schemas.microsoft.com/office/drawing/2014/main" id="{48A460C8-E0E9-7C35-E532-DCACBAD979CE}"/>
              </a:ext>
            </a:extLst>
          </p:cNvPr>
          <p:cNvPicPr>
            <a:picLocks noChangeAspect="1"/>
          </p:cNvPicPr>
          <p:nvPr/>
        </p:nvPicPr>
        <p:blipFill>
          <a:blip r:embed="rId4"/>
          <a:stretch>
            <a:fillRect/>
          </a:stretch>
        </p:blipFill>
        <p:spPr>
          <a:xfrm>
            <a:off x="5441877" y="1526181"/>
            <a:ext cx="1402071" cy="1458411"/>
          </a:xfrm>
          <a:prstGeom prst="rect">
            <a:avLst/>
          </a:prstGeom>
        </p:spPr>
      </p:pic>
      <p:pic>
        <p:nvPicPr>
          <p:cNvPr id="17" name="Picture 16">
            <a:extLst>
              <a:ext uri="{FF2B5EF4-FFF2-40B4-BE49-F238E27FC236}">
                <a16:creationId xmlns:a16="http://schemas.microsoft.com/office/drawing/2014/main" id="{F98263C2-5C2D-8AAE-90A2-D663B57568D9}"/>
              </a:ext>
            </a:extLst>
          </p:cNvPr>
          <p:cNvPicPr>
            <a:picLocks noChangeAspect="1"/>
          </p:cNvPicPr>
          <p:nvPr/>
        </p:nvPicPr>
        <p:blipFill>
          <a:blip r:embed="rId5"/>
          <a:stretch>
            <a:fillRect/>
          </a:stretch>
        </p:blipFill>
        <p:spPr>
          <a:xfrm>
            <a:off x="431187" y="2856635"/>
            <a:ext cx="1158180" cy="997752"/>
          </a:xfrm>
          <a:prstGeom prst="rect">
            <a:avLst/>
          </a:prstGeom>
        </p:spPr>
      </p:pic>
      <p:pic>
        <p:nvPicPr>
          <p:cNvPr id="19" name="Picture 18">
            <a:extLst>
              <a:ext uri="{FF2B5EF4-FFF2-40B4-BE49-F238E27FC236}">
                <a16:creationId xmlns:a16="http://schemas.microsoft.com/office/drawing/2014/main" id="{B9B4B4D0-6B36-9443-199A-A3BEAD4B0FA2}"/>
              </a:ext>
            </a:extLst>
          </p:cNvPr>
          <p:cNvPicPr>
            <a:picLocks noChangeAspect="1"/>
          </p:cNvPicPr>
          <p:nvPr/>
        </p:nvPicPr>
        <p:blipFill>
          <a:blip r:embed="rId6"/>
          <a:stretch>
            <a:fillRect/>
          </a:stretch>
        </p:blipFill>
        <p:spPr>
          <a:xfrm>
            <a:off x="437451" y="7444384"/>
            <a:ext cx="893143" cy="924085"/>
          </a:xfrm>
          <a:prstGeom prst="rect">
            <a:avLst/>
          </a:prstGeom>
        </p:spPr>
      </p:pic>
      <p:pic>
        <p:nvPicPr>
          <p:cNvPr id="21" name="Picture 20">
            <a:extLst>
              <a:ext uri="{FF2B5EF4-FFF2-40B4-BE49-F238E27FC236}">
                <a16:creationId xmlns:a16="http://schemas.microsoft.com/office/drawing/2014/main" id="{3795D902-C6BE-11DE-22B5-F0B3149C37F1}"/>
              </a:ext>
            </a:extLst>
          </p:cNvPr>
          <p:cNvPicPr>
            <a:picLocks noChangeAspect="1"/>
          </p:cNvPicPr>
          <p:nvPr/>
        </p:nvPicPr>
        <p:blipFill>
          <a:blip r:embed="rId7"/>
          <a:stretch>
            <a:fillRect/>
          </a:stretch>
        </p:blipFill>
        <p:spPr>
          <a:xfrm>
            <a:off x="432093" y="5000611"/>
            <a:ext cx="984393" cy="1000170"/>
          </a:xfrm>
          <a:prstGeom prst="rect">
            <a:avLst/>
          </a:prstGeom>
        </p:spPr>
      </p:pic>
    </p:spTree>
    <p:extLst>
      <p:ext uri="{BB962C8B-B14F-4D97-AF65-F5344CB8AC3E}">
        <p14:creationId xmlns:p14="http://schemas.microsoft.com/office/powerpoint/2010/main" val="2143092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14" name="Table 13">
            <a:extLst>
              <a:ext uri="{FF2B5EF4-FFF2-40B4-BE49-F238E27FC236}">
                <a16:creationId xmlns:a16="http://schemas.microsoft.com/office/drawing/2014/main" id="{5030DB17-8212-7272-6C33-76DC42FA2155}"/>
              </a:ext>
            </a:extLst>
          </p:cNvPr>
          <p:cNvGraphicFramePr>
            <a:graphicFrameLocks noGrp="1"/>
          </p:cNvGraphicFramePr>
          <p:nvPr/>
        </p:nvGraphicFramePr>
        <p:xfrm>
          <a:off x="-2986106" y="961084"/>
          <a:ext cx="2562225" cy="219456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3505520531"/>
                    </a:ext>
                  </a:extLst>
                </a:gridCol>
              </a:tblGrid>
              <a:tr h="190500">
                <a:tc>
                  <a:txBody>
                    <a:bodyPr/>
                    <a:lstStyle/>
                    <a:p>
                      <a:pPr algn="ctr" rtl="0" fontAlgn="base"/>
                      <a:r>
                        <a:rPr lang="fr-CA" sz="1400" b="1">
                          <a:effectLst/>
                          <a:latin typeface="Calibri" panose="020F0502020204030204" pitchFamily="34" charset="0"/>
                        </a:rPr>
                        <a:t>METOPROLOL</a:t>
                      </a:r>
                      <a:r>
                        <a:rPr lang="fr-CA" sz="1400">
                          <a:effectLst/>
                          <a:latin typeface="Calibri" panose="020F0502020204030204" pitchFamily="34" charset="0"/>
                        </a:rPr>
                        <a:t> </a:t>
                      </a:r>
                      <a:endParaRPr lang="fr-CA">
                        <a:effectLst/>
                      </a:endParaRPr>
                    </a:p>
                    <a:p>
                      <a:pPr algn="ctr" rtl="0" fontAlgn="base"/>
                      <a:r>
                        <a:rPr lang="fr-CA" sz="1400" b="1">
                          <a:effectLst/>
                          <a:latin typeface="Calibri" panose="020F0502020204030204" pitchFamily="34" charset="0"/>
                        </a:rPr>
                        <a:t>BISOPROLOL</a:t>
                      </a:r>
                      <a:r>
                        <a:rPr lang="fr-CA" sz="1400">
                          <a:effectLst/>
                          <a:latin typeface="Calibri" panose="020F0502020204030204" pitchFamily="34" charset="0"/>
                        </a:rPr>
                        <a:t> </a:t>
                      </a:r>
                      <a:endParaRPr lang="fr-CA">
                        <a:effectLst/>
                      </a:endParaRPr>
                    </a:p>
                    <a:p>
                      <a:pPr algn="ctr" rtl="0" fontAlgn="base"/>
                      <a:r>
                        <a:rPr lang="fr-CA" sz="1400" b="1">
                          <a:effectLst/>
                          <a:latin typeface="Calibri" panose="020F0502020204030204" pitchFamily="34" charset="0"/>
                        </a:rPr>
                        <a:t>DILTIAZEM</a:t>
                      </a:r>
                      <a:r>
                        <a:rPr lang="fr-CA" sz="1400">
                          <a:effectLst/>
                          <a:latin typeface="Calibri" panose="020F0502020204030204" pitchFamily="34" charset="0"/>
                        </a:rPr>
                        <a:t> </a:t>
                      </a:r>
                      <a:endParaRPr lang="fr-CA">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71787554"/>
                  </a:ext>
                </a:extLst>
              </a:tr>
              <a:tr h="190500">
                <a:tc>
                  <a:txBody>
                    <a:bodyPr/>
                    <a:lstStyle/>
                    <a:p>
                      <a:pPr algn="ctr" rtl="0" fontAlgn="base"/>
                      <a:r>
                        <a:rPr lang="fr-CA" sz="1400" u="sng">
                          <a:effectLst/>
                          <a:latin typeface="Calibri" panose="020F0502020204030204" pitchFamily="34" charset="0"/>
                        </a:rPr>
                        <a:t>What is it for?</a:t>
                      </a:r>
                      <a:r>
                        <a:rPr lang="fr-CA" sz="1400">
                          <a:effectLst/>
                          <a:latin typeface="Calibri" panose="020F0502020204030204" pitchFamily="34" charset="0"/>
                        </a:rPr>
                        <a:t> </a:t>
                      </a:r>
                      <a:endParaRPr lang="fr-CA">
                        <a:effectLst/>
                      </a:endParaRPr>
                    </a:p>
                    <a:p>
                      <a:pPr algn="ctr" rtl="0" fontAlgn="base"/>
                      <a:r>
                        <a:rPr lang="fr-CA" sz="1400">
                          <a:effectLst/>
                          <a:latin typeface="Calibri" panose="020F0502020204030204" pitchFamily="34" charset="0"/>
                        </a:rPr>
                        <a:t>Heart disease, Atrial Fibrillation </a:t>
                      </a:r>
                      <a:endParaRPr lang="fr-CA">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74935254"/>
                  </a:ext>
                </a:extLst>
              </a:tr>
              <a:tr h="943450">
                <a:tc>
                  <a:txBody>
                    <a:bodyPr/>
                    <a:lstStyle/>
                    <a:p>
                      <a:pPr algn="ctr" rtl="0" fontAlgn="base"/>
                      <a:r>
                        <a:rPr lang="fr-CA" sz="1400" u="sng">
                          <a:effectLst/>
                          <a:latin typeface="Calibri" panose="020F0502020204030204" pitchFamily="34" charset="0"/>
                        </a:rPr>
                        <a:t>Possible side effect?</a:t>
                      </a:r>
                      <a:r>
                        <a:rPr lang="fr-CA" sz="1400">
                          <a:effectLst/>
                          <a:latin typeface="Calibri" panose="020F0502020204030204" pitchFamily="34" charset="0"/>
                        </a:rPr>
                        <a:t> </a:t>
                      </a:r>
                      <a:endParaRPr lang="fr-CA">
                        <a:effectLst/>
                      </a:endParaRPr>
                    </a:p>
                    <a:p>
                      <a:pPr algn="ctr" rtl="0" fontAlgn="base"/>
                      <a:r>
                        <a:rPr lang="fr-CA" sz="1400">
                          <a:effectLst/>
                          <a:latin typeface="Calibri" panose="020F0502020204030204" pitchFamily="34" charset="0"/>
                        </a:rPr>
                        <a:t>Fatigue, vivid dreams, exercise intolerance, sexual malfunction, dizziness </a:t>
                      </a:r>
                      <a:endParaRPr lang="fr-CA">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21741638"/>
                  </a:ext>
                </a:extLst>
              </a:tr>
            </a:tbl>
          </a:graphicData>
        </a:graphic>
      </p:graphicFrame>
      <p:sp>
        <p:nvSpPr>
          <p:cNvPr id="16" name="TextBox 23">
            <a:extLst>
              <a:ext uri="{FF2B5EF4-FFF2-40B4-BE49-F238E27FC236}">
                <a16:creationId xmlns:a16="http://schemas.microsoft.com/office/drawing/2014/main" id="{B2092719-A5D1-0555-85D5-47838BFA94E9}"/>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BISOPROLOL</a:t>
            </a:r>
            <a:endParaRPr lang="en-US" sz="3600"/>
          </a:p>
        </p:txBody>
      </p:sp>
      <p:sp>
        <p:nvSpPr>
          <p:cNvPr id="18" name="TextBox 2">
            <a:extLst>
              <a:ext uri="{FF2B5EF4-FFF2-40B4-BE49-F238E27FC236}">
                <a16:creationId xmlns:a16="http://schemas.microsoft.com/office/drawing/2014/main" id="{17E66391-8FA3-5F6F-E00B-DD4CB2BF659A}"/>
              </a:ext>
            </a:extLst>
          </p:cNvPr>
          <p:cNvSpPr txBox="1"/>
          <p:nvPr/>
        </p:nvSpPr>
        <p:spPr>
          <a:xfrm>
            <a:off x="351218" y="1100818"/>
            <a:ext cx="6624658" cy="84112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For:</a:t>
            </a:r>
            <a:r>
              <a:rPr lang="en-US" sz="2800" b="1" dirty="0">
                <a:latin typeface="Century Gothic"/>
                <a:cs typeface="Calibri"/>
              </a:rPr>
              <a:t> </a:t>
            </a:r>
            <a:r>
              <a:rPr lang="en-US" sz="2800" b="1" u="sng" dirty="0">
                <a:latin typeface="Century Gothic"/>
                <a:cs typeface="Calibri"/>
              </a:rPr>
              <a:t>Heart Disease</a:t>
            </a:r>
            <a:r>
              <a:rPr lang="en-US" sz="2800" b="1" dirty="0">
                <a:latin typeface="Century Gothic"/>
                <a:cs typeface="Calibri"/>
              </a:rPr>
              <a:t>, </a:t>
            </a:r>
            <a:r>
              <a:rPr lang="en-US" sz="2800" b="1" u="sng" dirty="0">
                <a:latin typeface="Century Gothic"/>
                <a:cs typeface="Calibri"/>
              </a:rPr>
              <a:t>Atrial Fibrillation</a:t>
            </a:r>
            <a:endParaRPr lang="en-US" sz="2800" u="sng" dirty="0">
              <a:latin typeface="Aptos" panose="020B0004020202020204"/>
              <a:cs typeface="Calibri"/>
            </a:endParaRPr>
          </a:p>
          <a:p>
            <a:pPr>
              <a:lnSpc>
                <a:spcPct val="200000"/>
              </a:lnSpc>
            </a:pPr>
            <a:r>
              <a:rPr lang="en-US" sz="2800" dirty="0">
                <a:latin typeface="Century Gothic"/>
                <a:cs typeface="Calibri"/>
              </a:rPr>
              <a:t>Possible </a:t>
            </a:r>
            <a:r>
              <a:rPr lang="en-US" sz="2800" b="1" dirty="0">
                <a:latin typeface="Century Gothic"/>
                <a:cs typeface="Calibri"/>
              </a:rPr>
              <a:t>side effects:</a:t>
            </a:r>
          </a:p>
          <a:p>
            <a:pPr marL="1371600" lvl="2" indent="-457200">
              <a:lnSpc>
                <a:spcPct val="150000"/>
              </a:lnSpc>
              <a:buFont typeface="Wingdings"/>
              <a:buChar char="§"/>
            </a:pPr>
            <a:r>
              <a:rPr lang="en-US" sz="2800" b="1" dirty="0">
                <a:latin typeface="Century Gothic"/>
                <a:cs typeface="Calibri"/>
              </a:rPr>
              <a:t>Fatigue</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Vivid dreams</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Exercise intolerance</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Dizziness</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Sexual malfunction</a:t>
            </a:r>
          </a:p>
        </p:txBody>
      </p:sp>
      <p:pic>
        <p:nvPicPr>
          <p:cNvPr id="26" name="Picture 25">
            <a:extLst>
              <a:ext uri="{FF2B5EF4-FFF2-40B4-BE49-F238E27FC236}">
                <a16:creationId xmlns:a16="http://schemas.microsoft.com/office/drawing/2014/main" id="{7A3542A7-0658-4DC0-1FC6-26EBD91B35CA}"/>
              </a:ext>
            </a:extLst>
          </p:cNvPr>
          <p:cNvPicPr>
            <a:picLocks noChangeAspect="1"/>
          </p:cNvPicPr>
          <p:nvPr/>
        </p:nvPicPr>
        <p:blipFill>
          <a:blip r:embed="rId3"/>
          <a:stretch>
            <a:fillRect/>
          </a:stretch>
        </p:blipFill>
        <p:spPr>
          <a:xfrm>
            <a:off x="891409" y="13501"/>
            <a:ext cx="935143" cy="949126"/>
          </a:xfrm>
          <a:prstGeom prst="rect">
            <a:avLst/>
          </a:prstGeom>
        </p:spPr>
      </p:pic>
      <p:pic>
        <p:nvPicPr>
          <p:cNvPr id="43" name="Picture 42">
            <a:extLst>
              <a:ext uri="{FF2B5EF4-FFF2-40B4-BE49-F238E27FC236}">
                <a16:creationId xmlns:a16="http://schemas.microsoft.com/office/drawing/2014/main" id="{864A141E-F1BF-26F4-3EDA-653E797AA3A9}"/>
              </a:ext>
            </a:extLst>
          </p:cNvPr>
          <p:cNvPicPr>
            <a:picLocks noChangeAspect="1"/>
          </p:cNvPicPr>
          <p:nvPr/>
        </p:nvPicPr>
        <p:blipFill>
          <a:blip r:embed="rId4"/>
          <a:stretch>
            <a:fillRect/>
          </a:stretch>
        </p:blipFill>
        <p:spPr>
          <a:xfrm>
            <a:off x="537042" y="7720640"/>
            <a:ext cx="690115" cy="690115"/>
          </a:xfrm>
          <a:prstGeom prst="rect">
            <a:avLst/>
          </a:prstGeom>
        </p:spPr>
      </p:pic>
      <p:pic>
        <p:nvPicPr>
          <p:cNvPr id="2" name="Picture 1" descr="exhausted Icon 2758313">
            <a:extLst>
              <a:ext uri="{FF2B5EF4-FFF2-40B4-BE49-F238E27FC236}">
                <a16:creationId xmlns:a16="http://schemas.microsoft.com/office/drawing/2014/main" id="{F8971B72-A6FB-7943-1CEA-0F6CD63AC91C}"/>
              </a:ext>
            </a:extLst>
          </p:cNvPr>
          <p:cNvPicPr>
            <a:picLocks noChangeAspect="1"/>
          </p:cNvPicPr>
          <p:nvPr/>
        </p:nvPicPr>
        <p:blipFill>
          <a:blip r:embed="rId5"/>
          <a:stretch>
            <a:fillRect/>
          </a:stretch>
        </p:blipFill>
        <p:spPr>
          <a:xfrm>
            <a:off x="354363" y="3450254"/>
            <a:ext cx="1148603" cy="1134036"/>
          </a:xfrm>
          <a:prstGeom prst="rect">
            <a:avLst/>
          </a:prstGeom>
        </p:spPr>
      </p:pic>
      <p:pic>
        <p:nvPicPr>
          <p:cNvPr id="8" name="Picture 7">
            <a:extLst>
              <a:ext uri="{FF2B5EF4-FFF2-40B4-BE49-F238E27FC236}">
                <a16:creationId xmlns:a16="http://schemas.microsoft.com/office/drawing/2014/main" id="{B7B6EEF2-DB6A-661B-E323-A4F3C47711AF}"/>
              </a:ext>
            </a:extLst>
          </p:cNvPr>
          <p:cNvPicPr>
            <a:picLocks noChangeAspect="1"/>
          </p:cNvPicPr>
          <p:nvPr/>
        </p:nvPicPr>
        <p:blipFill>
          <a:blip r:embed="rId6"/>
          <a:stretch>
            <a:fillRect/>
          </a:stretch>
        </p:blipFill>
        <p:spPr>
          <a:xfrm>
            <a:off x="586815" y="8823968"/>
            <a:ext cx="666306" cy="680336"/>
          </a:xfrm>
          <a:prstGeom prst="rect">
            <a:avLst/>
          </a:prstGeom>
        </p:spPr>
      </p:pic>
      <p:pic>
        <p:nvPicPr>
          <p:cNvPr id="13" name="Picture 12">
            <a:extLst>
              <a:ext uri="{FF2B5EF4-FFF2-40B4-BE49-F238E27FC236}">
                <a16:creationId xmlns:a16="http://schemas.microsoft.com/office/drawing/2014/main" id="{DCAB0EE4-54FF-5312-B120-17CE9FF6650F}"/>
              </a:ext>
            </a:extLst>
          </p:cNvPr>
          <p:cNvPicPr>
            <a:picLocks noChangeAspect="1"/>
          </p:cNvPicPr>
          <p:nvPr/>
        </p:nvPicPr>
        <p:blipFill>
          <a:blip r:embed="rId7"/>
          <a:stretch>
            <a:fillRect/>
          </a:stretch>
        </p:blipFill>
        <p:spPr>
          <a:xfrm>
            <a:off x="542925" y="4795412"/>
            <a:ext cx="953977" cy="1106686"/>
          </a:xfrm>
          <a:prstGeom prst="rect">
            <a:avLst/>
          </a:prstGeom>
        </p:spPr>
      </p:pic>
      <p:pic>
        <p:nvPicPr>
          <p:cNvPr id="17" name="Picture 16">
            <a:extLst>
              <a:ext uri="{FF2B5EF4-FFF2-40B4-BE49-F238E27FC236}">
                <a16:creationId xmlns:a16="http://schemas.microsoft.com/office/drawing/2014/main" id="{D4945BE6-5C53-9AC4-0514-C5A826CF0480}"/>
              </a:ext>
            </a:extLst>
          </p:cNvPr>
          <p:cNvPicPr>
            <a:picLocks noChangeAspect="1"/>
          </p:cNvPicPr>
          <p:nvPr/>
        </p:nvPicPr>
        <p:blipFill>
          <a:blip r:embed="rId8"/>
          <a:stretch>
            <a:fillRect/>
          </a:stretch>
        </p:blipFill>
        <p:spPr>
          <a:xfrm>
            <a:off x="436468" y="6164938"/>
            <a:ext cx="893143" cy="802348"/>
          </a:xfrm>
          <a:prstGeom prst="rect">
            <a:avLst/>
          </a:prstGeom>
        </p:spPr>
      </p:pic>
      <p:pic>
        <p:nvPicPr>
          <p:cNvPr id="25" name="Picture 24">
            <a:extLst>
              <a:ext uri="{FF2B5EF4-FFF2-40B4-BE49-F238E27FC236}">
                <a16:creationId xmlns:a16="http://schemas.microsoft.com/office/drawing/2014/main" id="{8B21D07A-6A54-B79F-AEBB-BB27A6C3C7DC}"/>
              </a:ext>
            </a:extLst>
          </p:cNvPr>
          <p:cNvPicPr>
            <a:picLocks noChangeAspect="1"/>
          </p:cNvPicPr>
          <p:nvPr/>
        </p:nvPicPr>
        <p:blipFill>
          <a:blip r:embed="rId9"/>
          <a:stretch>
            <a:fillRect/>
          </a:stretch>
        </p:blipFill>
        <p:spPr>
          <a:xfrm>
            <a:off x="2155006" y="945526"/>
            <a:ext cx="1440642" cy="1502328"/>
          </a:xfrm>
          <a:prstGeom prst="rect">
            <a:avLst/>
          </a:prstGeom>
        </p:spPr>
      </p:pic>
      <p:pic>
        <p:nvPicPr>
          <p:cNvPr id="30" name="Picture 29">
            <a:extLst>
              <a:ext uri="{FF2B5EF4-FFF2-40B4-BE49-F238E27FC236}">
                <a16:creationId xmlns:a16="http://schemas.microsoft.com/office/drawing/2014/main" id="{7216D191-7428-B01D-5146-D1D8497E4E39}"/>
              </a:ext>
            </a:extLst>
          </p:cNvPr>
          <p:cNvPicPr>
            <a:picLocks noChangeAspect="1"/>
          </p:cNvPicPr>
          <p:nvPr/>
        </p:nvPicPr>
        <p:blipFill>
          <a:blip r:embed="rId10"/>
          <a:stretch>
            <a:fillRect/>
          </a:stretch>
        </p:blipFill>
        <p:spPr>
          <a:xfrm>
            <a:off x="4542712" y="1097694"/>
            <a:ext cx="1912101" cy="1730582"/>
          </a:xfrm>
          <a:prstGeom prst="rect">
            <a:avLst/>
          </a:prstGeom>
        </p:spPr>
      </p:pic>
      <p:pic>
        <p:nvPicPr>
          <p:cNvPr id="5" name="Picture 4">
            <a:extLst>
              <a:ext uri="{FF2B5EF4-FFF2-40B4-BE49-F238E27FC236}">
                <a16:creationId xmlns:a16="http://schemas.microsoft.com/office/drawing/2014/main" id="{37A958A7-695A-0648-6DEE-8CA8A7225DD0}"/>
              </a:ext>
            </a:extLst>
          </p:cNvPr>
          <p:cNvPicPr>
            <a:picLocks noChangeAspect="1"/>
          </p:cNvPicPr>
          <p:nvPr/>
        </p:nvPicPr>
        <p:blipFill>
          <a:blip r:embed="rId11"/>
          <a:stretch>
            <a:fillRect/>
          </a:stretch>
        </p:blipFill>
        <p:spPr>
          <a:xfrm>
            <a:off x="0" y="8932186"/>
            <a:ext cx="680881" cy="667793"/>
          </a:xfrm>
          <a:prstGeom prst="rect">
            <a:avLst/>
          </a:prstGeom>
        </p:spPr>
      </p:pic>
    </p:spTree>
    <p:extLst>
      <p:ext uri="{BB962C8B-B14F-4D97-AF65-F5344CB8AC3E}">
        <p14:creationId xmlns:p14="http://schemas.microsoft.com/office/powerpoint/2010/main" val="2561517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B5E44BD3-9D50-EA51-8B1E-F1BC811B2166}"/>
              </a:ext>
            </a:extLst>
          </p:cNvPr>
          <p:cNvGraphicFramePr>
            <a:graphicFrameLocks noGrp="1"/>
          </p:cNvGraphicFramePr>
          <p:nvPr/>
        </p:nvGraphicFramePr>
        <p:xfrm>
          <a:off x="-5278297" y="1767454"/>
          <a:ext cx="2562225" cy="219456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675542062"/>
                    </a:ext>
                  </a:extLst>
                </a:gridCol>
              </a:tblGrid>
              <a:tr h="190500">
                <a:tc>
                  <a:txBody>
                    <a:bodyPr/>
                    <a:lstStyle/>
                    <a:p>
                      <a:pPr algn="ctr" rtl="0" fontAlgn="base"/>
                      <a:r>
                        <a:rPr lang="fr-CA" sz="1400" b="1" i="0">
                          <a:effectLst/>
                          <a:latin typeface="Calibri" panose="020F0502020204030204" pitchFamily="34" charset="0"/>
                        </a:rPr>
                        <a:t>INDAPAMIDE</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HYDROCHLOROTHIAZIDE</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CHLORTHALIDONE</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87937101"/>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high blood pressure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09413764"/>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Dizziness, abnormal electrolytes (blood work monitored), possible gout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77451041"/>
                  </a:ext>
                </a:extLst>
              </a:tr>
            </a:tbl>
          </a:graphicData>
        </a:graphic>
      </p:graphicFrame>
      <p:sp>
        <p:nvSpPr>
          <p:cNvPr id="9" name="TextBox 23">
            <a:extLst>
              <a:ext uri="{FF2B5EF4-FFF2-40B4-BE49-F238E27FC236}">
                <a16:creationId xmlns:a16="http://schemas.microsoft.com/office/drawing/2014/main" id="{ABDA6284-BAA9-7DBA-14FE-D2B8E9AFC3BE}"/>
              </a:ext>
            </a:extLst>
          </p:cNvPr>
          <p:cNvSpPr txBox="1"/>
          <p:nvPr/>
        </p:nvSpPr>
        <p:spPr>
          <a:xfrm>
            <a:off x="1724925" y="238807"/>
            <a:ext cx="423531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CHLORTHALIDONE</a:t>
            </a:r>
            <a:endParaRPr lang="en-US"/>
          </a:p>
        </p:txBody>
      </p:sp>
      <p:pic>
        <p:nvPicPr>
          <p:cNvPr id="13" name="Picture 12">
            <a:extLst>
              <a:ext uri="{FF2B5EF4-FFF2-40B4-BE49-F238E27FC236}">
                <a16:creationId xmlns:a16="http://schemas.microsoft.com/office/drawing/2014/main" id="{D43B7416-59A2-1688-7771-31C36770A6DB}"/>
              </a:ext>
            </a:extLst>
          </p:cNvPr>
          <p:cNvPicPr>
            <a:picLocks noChangeAspect="1"/>
          </p:cNvPicPr>
          <p:nvPr/>
        </p:nvPicPr>
        <p:blipFill>
          <a:blip r:embed="rId3"/>
          <a:stretch>
            <a:fillRect/>
          </a:stretch>
        </p:blipFill>
        <p:spPr>
          <a:xfrm>
            <a:off x="891409" y="13501"/>
            <a:ext cx="935143" cy="949126"/>
          </a:xfrm>
          <a:prstGeom prst="rect">
            <a:avLst/>
          </a:prstGeom>
        </p:spPr>
      </p:pic>
      <p:sp>
        <p:nvSpPr>
          <p:cNvPr id="6" name="TextBox 5">
            <a:extLst>
              <a:ext uri="{FF2B5EF4-FFF2-40B4-BE49-F238E27FC236}">
                <a16:creationId xmlns:a16="http://schemas.microsoft.com/office/drawing/2014/main" id="{1E6B2F99-5F0F-1536-FCA6-FCD06AC7304A}"/>
              </a:ext>
            </a:extLst>
          </p:cNvPr>
          <p:cNvSpPr txBox="1"/>
          <p:nvPr/>
        </p:nvSpPr>
        <p:spPr>
          <a:xfrm>
            <a:off x="-3999455" y="4506337"/>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sp>
        <p:nvSpPr>
          <p:cNvPr id="10" name="TextBox 2">
            <a:extLst>
              <a:ext uri="{FF2B5EF4-FFF2-40B4-BE49-F238E27FC236}">
                <a16:creationId xmlns:a16="http://schemas.microsoft.com/office/drawing/2014/main" id="{7C49E4A2-9E54-E55D-D772-26FD74913D1D}"/>
              </a:ext>
            </a:extLst>
          </p:cNvPr>
          <p:cNvSpPr txBox="1"/>
          <p:nvPr/>
        </p:nvSpPr>
        <p:spPr>
          <a:xfrm>
            <a:off x="433720" y="963409"/>
            <a:ext cx="6308400" cy="808041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Century Gothic"/>
                <a:cs typeface="Calibri"/>
              </a:rPr>
              <a:t>Pour: </a:t>
            </a:r>
            <a:r>
              <a:rPr lang="en-US" sz="2800" b="1" dirty="0">
                <a:latin typeface="Century Gothic"/>
                <a:cs typeface="Calibri"/>
              </a:rPr>
              <a:t> </a:t>
            </a:r>
            <a:r>
              <a:rPr lang="en-US" sz="2800" dirty="0" err="1">
                <a:latin typeface="Century Gothic"/>
                <a:cs typeface="Calibri"/>
              </a:rPr>
              <a:t>l'</a:t>
            </a:r>
            <a:r>
              <a:rPr lang="en-US" sz="2800" b="1" u="sng" dirty="0" err="1">
                <a:latin typeface="Century Gothic"/>
                <a:cs typeface="Calibri"/>
              </a:rPr>
              <a:t>Hypertension</a:t>
            </a:r>
            <a:r>
              <a:rPr lang="en-US" sz="2800" b="1" u="sng" dirty="0">
                <a:latin typeface="Century Gothic"/>
                <a:cs typeface="Calibri"/>
              </a:rPr>
              <a:t> </a:t>
            </a:r>
            <a:r>
              <a:rPr lang="en-US" sz="2800" b="1" u="sng" dirty="0" err="1">
                <a:latin typeface="Century Gothic"/>
                <a:cs typeface="Calibri"/>
              </a:rPr>
              <a:t>Artérielle</a:t>
            </a:r>
            <a:endParaRPr lang="en-US" sz="2800" dirty="0" err="1">
              <a:latin typeface="Century Gothic"/>
              <a:cs typeface="Calibri"/>
            </a:endParaRPr>
          </a:p>
          <a:p>
            <a:pPr>
              <a:lnSpc>
                <a:spcPct val="200000"/>
              </a:lnSpc>
            </a:pPr>
            <a:endParaRPr lang="en-US" sz="2800" b="1">
              <a:latin typeface="Century Gothic"/>
              <a:cs typeface="Calibri"/>
            </a:endParaRPr>
          </a:p>
          <a:p>
            <a:r>
              <a:rPr lang="en-US" sz="2800" b="1" dirty="0" err="1">
                <a:latin typeface="Century Gothic"/>
                <a:cs typeface="Calibri"/>
              </a:rPr>
              <a:t>Effets</a:t>
            </a:r>
            <a:r>
              <a:rPr lang="en-US" sz="2800" b="1" dirty="0">
                <a:latin typeface="Century Gothic"/>
                <a:cs typeface="Calibri"/>
              </a:rPr>
              <a:t> </a:t>
            </a:r>
            <a:r>
              <a:rPr lang="en-US" sz="2800" b="1" dirty="0" err="1">
                <a:latin typeface="Century Gothic"/>
                <a:cs typeface="Calibri"/>
              </a:rPr>
              <a:t>secondaires</a:t>
            </a:r>
            <a:r>
              <a:rPr lang="en-US" sz="2800" dirty="0">
                <a:latin typeface="Century Gothic"/>
                <a:cs typeface="Calibri"/>
              </a:rPr>
              <a:t> possibles</a:t>
            </a:r>
            <a:r>
              <a:rPr lang="en-US" sz="2800" b="1" dirty="0">
                <a:latin typeface="Century Gothic"/>
                <a:cs typeface="Calibri"/>
              </a:rPr>
              <a:t>:</a:t>
            </a:r>
            <a:endParaRPr lang="en-US" sz="2800" dirty="0">
              <a:latin typeface="Century Gothic"/>
              <a:cs typeface="Calibri"/>
            </a:endParaRPr>
          </a:p>
          <a:p>
            <a:pPr marL="1371600" lvl="2" indent="-457200">
              <a:lnSpc>
                <a:spcPct val="150000"/>
              </a:lnSpc>
              <a:buFont typeface="Wingdings"/>
              <a:buChar char="§"/>
            </a:pPr>
            <a:r>
              <a:rPr lang="en-US" sz="2800" b="1" err="1">
                <a:latin typeface="Century Gothic"/>
                <a:cs typeface="Calibri"/>
              </a:rPr>
              <a:t>Vertiges</a:t>
            </a:r>
            <a:endParaRPr lang="en-US" err="1"/>
          </a:p>
          <a:p>
            <a:pPr lvl="2">
              <a:lnSpc>
                <a:spcPct val="150000"/>
              </a:lnSpc>
            </a:pPr>
            <a:endParaRPr lang="en-US" sz="2800" b="1">
              <a:latin typeface="Century Gothic"/>
              <a:ea typeface="+mn-lt"/>
              <a:cs typeface="Calibri"/>
            </a:endParaRPr>
          </a:p>
          <a:p>
            <a:pPr lvl="2">
              <a:lnSpc>
                <a:spcPct val="150000"/>
              </a:lnSpc>
            </a:pPr>
            <a:endParaRPr lang="en-US" sz="2800" b="1">
              <a:latin typeface="Century Gothic"/>
              <a:ea typeface="+mn-lt"/>
              <a:cs typeface="Calibri"/>
            </a:endParaRPr>
          </a:p>
          <a:p>
            <a:pPr marL="1371600" lvl="2" indent="-457200">
              <a:lnSpc>
                <a:spcPct val="150000"/>
              </a:lnSpc>
              <a:buFont typeface="Wingdings"/>
              <a:buChar char="§"/>
            </a:pPr>
            <a:r>
              <a:rPr lang="en-US" sz="2800" b="1" dirty="0" err="1">
                <a:latin typeface="Century Gothic"/>
                <a:ea typeface="+mn-lt"/>
                <a:cs typeface="+mn-lt"/>
              </a:rPr>
              <a:t>Électrolytes</a:t>
            </a:r>
            <a:r>
              <a:rPr lang="en-US" sz="2800" b="1" dirty="0">
                <a:latin typeface="Century Gothic"/>
                <a:ea typeface="+mn-lt"/>
                <a:cs typeface="+mn-lt"/>
              </a:rPr>
              <a:t> </a:t>
            </a:r>
            <a:r>
              <a:rPr lang="en-US" sz="2800" b="1" dirty="0" err="1">
                <a:latin typeface="Century Gothic"/>
                <a:ea typeface="+mn-lt"/>
                <a:cs typeface="+mn-lt"/>
              </a:rPr>
              <a:t>anormaux</a:t>
            </a:r>
            <a:endParaRPr lang="en-US" b="1" dirty="0">
              <a:latin typeface="Century Gothic"/>
              <a:ea typeface="+mn-lt"/>
              <a:cs typeface="+mn-lt"/>
            </a:endParaRPr>
          </a:p>
          <a:p>
            <a:pPr lvl="2">
              <a:lnSpc>
                <a:spcPct val="150000"/>
              </a:lnSpc>
            </a:pPr>
            <a:r>
              <a:rPr lang="en-US" sz="2800" b="1" dirty="0">
                <a:latin typeface="Century Gothic"/>
                <a:ea typeface="+mn-lt"/>
                <a:cs typeface="+mn-lt"/>
              </a:rPr>
              <a:t>   </a:t>
            </a:r>
            <a:r>
              <a:rPr lang="en-US" sz="2400" b="1" dirty="0">
                <a:latin typeface="Century Gothic"/>
                <a:ea typeface="+mn-lt"/>
                <a:cs typeface="+mn-lt"/>
              </a:rPr>
              <a:t>(</a:t>
            </a:r>
            <a:r>
              <a:rPr lang="en-US" sz="2400" b="1" dirty="0" err="1">
                <a:latin typeface="Century Gothic"/>
                <a:ea typeface="+mn-lt"/>
                <a:cs typeface="+mn-lt"/>
              </a:rPr>
              <a:t>contrôle</a:t>
            </a:r>
            <a:r>
              <a:rPr lang="en-US" sz="2400" b="1" dirty="0">
                <a:latin typeface="Century Gothic"/>
                <a:ea typeface="+mn-lt"/>
                <a:cs typeface="+mn-lt"/>
              </a:rPr>
              <a:t> des analyses de sang par __________)</a:t>
            </a:r>
            <a:endParaRPr lang="en-US" sz="2400" b="1" dirty="0">
              <a:latin typeface="Century Gothic"/>
              <a:cs typeface="Calibri"/>
            </a:endParaRPr>
          </a:p>
          <a:p>
            <a:pPr lvl="2">
              <a:lnSpc>
                <a:spcPct val="150000"/>
              </a:lnSpc>
            </a:pPr>
            <a:endParaRPr lang="en-US" sz="2400">
              <a:latin typeface="Aptos"/>
              <a:cs typeface="Calibri"/>
            </a:endParaRPr>
          </a:p>
          <a:p>
            <a:pPr lvl="2">
              <a:lnSpc>
                <a:spcPct val="150000"/>
              </a:lnSpc>
            </a:pPr>
            <a:endParaRPr lang="en-US" sz="2400">
              <a:latin typeface="Aptos"/>
              <a:cs typeface="Calibri"/>
            </a:endParaRPr>
          </a:p>
          <a:p>
            <a:pPr marL="1371600" lvl="2" indent="-457200">
              <a:lnSpc>
                <a:spcPct val="150000"/>
              </a:lnSpc>
              <a:buFont typeface="Wingdings"/>
              <a:buChar char="§"/>
            </a:pPr>
            <a:r>
              <a:rPr lang="en-US" sz="2800" b="1" dirty="0">
                <a:latin typeface="Century Gothic"/>
                <a:cs typeface="Calibri"/>
              </a:rPr>
              <a:t>Goutte possible</a:t>
            </a:r>
            <a:endParaRPr lang="en-US" dirty="0"/>
          </a:p>
          <a:p>
            <a:pPr lvl="2">
              <a:lnSpc>
                <a:spcPct val="200000"/>
              </a:lnSpc>
            </a:pPr>
            <a:r>
              <a:rPr lang="en-US" sz="2800" b="1" dirty="0">
                <a:latin typeface="Century Gothic"/>
                <a:cs typeface="Calibri"/>
              </a:rPr>
              <a:t>     </a:t>
            </a:r>
          </a:p>
        </p:txBody>
      </p:sp>
      <p:pic>
        <p:nvPicPr>
          <p:cNvPr id="15" name="Picture 14">
            <a:extLst>
              <a:ext uri="{FF2B5EF4-FFF2-40B4-BE49-F238E27FC236}">
                <a16:creationId xmlns:a16="http://schemas.microsoft.com/office/drawing/2014/main" id="{E35AFC8C-1D70-0F1F-6183-9C1A9DBA4522}"/>
              </a:ext>
            </a:extLst>
          </p:cNvPr>
          <p:cNvPicPr>
            <a:picLocks noChangeAspect="1"/>
          </p:cNvPicPr>
          <p:nvPr/>
        </p:nvPicPr>
        <p:blipFill>
          <a:blip r:embed="rId4"/>
          <a:stretch>
            <a:fillRect/>
          </a:stretch>
        </p:blipFill>
        <p:spPr>
          <a:xfrm>
            <a:off x="5441877" y="1526181"/>
            <a:ext cx="1402071" cy="1458411"/>
          </a:xfrm>
          <a:prstGeom prst="rect">
            <a:avLst/>
          </a:prstGeom>
        </p:spPr>
      </p:pic>
      <p:pic>
        <p:nvPicPr>
          <p:cNvPr id="17" name="Picture 16">
            <a:extLst>
              <a:ext uri="{FF2B5EF4-FFF2-40B4-BE49-F238E27FC236}">
                <a16:creationId xmlns:a16="http://schemas.microsoft.com/office/drawing/2014/main" id="{94BE3E54-B053-829C-3B9B-1F18D8798352}"/>
              </a:ext>
            </a:extLst>
          </p:cNvPr>
          <p:cNvPicPr>
            <a:picLocks noChangeAspect="1"/>
          </p:cNvPicPr>
          <p:nvPr/>
        </p:nvPicPr>
        <p:blipFill>
          <a:blip r:embed="rId5"/>
          <a:stretch>
            <a:fillRect/>
          </a:stretch>
        </p:blipFill>
        <p:spPr>
          <a:xfrm>
            <a:off x="431187" y="2856635"/>
            <a:ext cx="1158180" cy="997752"/>
          </a:xfrm>
          <a:prstGeom prst="rect">
            <a:avLst/>
          </a:prstGeom>
        </p:spPr>
      </p:pic>
      <p:pic>
        <p:nvPicPr>
          <p:cNvPr id="19" name="Picture 18">
            <a:extLst>
              <a:ext uri="{FF2B5EF4-FFF2-40B4-BE49-F238E27FC236}">
                <a16:creationId xmlns:a16="http://schemas.microsoft.com/office/drawing/2014/main" id="{DB1F9AA8-433A-9AE8-6DAC-789FEF210FE4}"/>
              </a:ext>
            </a:extLst>
          </p:cNvPr>
          <p:cNvPicPr>
            <a:picLocks noChangeAspect="1"/>
          </p:cNvPicPr>
          <p:nvPr/>
        </p:nvPicPr>
        <p:blipFill>
          <a:blip r:embed="rId6"/>
          <a:stretch>
            <a:fillRect/>
          </a:stretch>
        </p:blipFill>
        <p:spPr>
          <a:xfrm>
            <a:off x="437451" y="7672679"/>
            <a:ext cx="893143" cy="924085"/>
          </a:xfrm>
          <a:prstGeom prst="rect">
            <a:avLst/>
          </a:prstGeom>
        </p:spPr>
      </p:pic>
      <p:pic>
        <p:nvPicPr>
          <p:cNvPr id="21" name="Picture 20">
            <a:extLst>
              <a:ext uri="{FF2B5EF4-FFF2-40B4-BE49-F238E27FC236}">
                <a16:creationId xmlns:a16="http://schemas.microsoft.com/office/drawing/2014/main" id="{231FE1AC-8AF0-D727-054D-26D68ACE52C8}"/>
              </a:ext>
            </a:extLst>
          </p:cNvPr>
          <p:cNvPicPr>
            <a:picLocks noChangeAspect="1"/>
          </p:cNvPicPr>
          <p:nvPr/>
        </p:nvPicPr>
        <p:blipFill>
          <a:blip r:embed="rId7"/>
          <a:stretch>
            <a:fillRect/>
          </a:stretch>
        </p:blipFill>
        <p:spPr>
          <a:xfrm>
            <a:off x="432093" y="5000611"/>
            <a:ext cx="984393" cy="1000170"/>
          </a:xfrm>
          <a:prstGeom prst="rect">
            <a:avLst/>
          </a:prstGeom>
        </p:spPr>
      </p:pic>
    </p:spTree>
    <p:extLst>
      <p:ext uri="{BB962C8B-B14F-4D97-AF65-F5344CB8AC3E}">
        <p14:creationId xmlns:p14="http://schemas.microsoft.com/office/powerpoint/2010/main" val="5182973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677B31F3-71E8-97C4-BBBA-30D5F5D3A5F7}"/>
              </a:ext>
            </a:extLst>
          </p:cNvPr>
          <p:cNvGraphicFramePr>
            <a:graphicFrameLocks noGrp="1"/>
          </p:cNvGraphicFramePr>
          <p:nvPr>
            <p:extLst>
              <p:ext uri="{D42A27DB-BD31-4B8C-83A1-F6EECF244321}">
                <p14:modId xmlns:p14="http://schemas.microsoft.com/office/powerpoint/2010/main" val="2745671967"/>
              </p:ext>
            </p:extLst>
          </p:nvPr>
        </p:nvGraphicFramePr>
        <p:xfrm>
          <a:off x="-3410586" y="3081952"/>
          <a:ext cx="2562225" cy="240792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3093231980"/>
                    </a:ext>
                  </a:extLst>
                </a:gridCol>
              </a:tblGrid>
              <a:tr h="190500">
                <a:tc>
                  <a:txBody>
                    <a:bodyPr/>
                    <a:lstStyle/>
                    <a:p>
                      <a:pPr algn="ctr" rtl="0" fontAlgn="base"/>
                      <a:r>
                        <a:rPr lang="fr-CA" sz="1400" b="1" i="0">
                          <a:effectLst/>
                          <a:latin typeface="Calibri" panose="020F0502020204030204" pitchFamily="34" charset="0"/>
                        </a:rPr>
                        <a:t>SPIRONOLACTONE</a:t>
                      </a:r>
                      <a:r>
                        <a:rPr lang="fr-CA" sz="1400" b="0" i="0">
                          <a:effectLst/>
                          <a:latin typeface="Calibri" panose="020F0502020204030204" pitchFamily="34" charset="0"/>
                        </a:rPr>
                        <a:t> </a:t>
                      </a:r>
                      <a:endParaRPr lang="fr-CA" b="0" i="0">
                        <a:effectLst/>
                      </a:endParaRPr>
                    </a:p>
                    <a:p>
                      <a:pPr algn="ctr" rtl="0" fontAlgn="base"/>
                      <a:r>
                        <a:rPr lang="fr-CA" sz="1400" b="0" i="0">
                          <a:effectLst/>
                          <a:latin typeface="Calibri" panose="020F0502020204030204" pitchFamily="34" charset="0"/>
                        </a:rPr>
                        <a:t> </a:t>
                      </a:r>
                      <a:endParaRPr lang="fr-CA" b="0" i="0">
                        <a:effectLst/>
                      </a:endParaRPr>
                    </a:p>
                    <a:p>
                      <a:pPr algn="ctr" rtl="0" fontAlgn="base"/>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12223581"/>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high blood pressure, Heart disease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61704107"/>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dirty="0">
                          <a:effectLst/>
                          <a:latin typeface="Calibri"/>
                        </a:rPr>
                        <a:t>Painful breasts, al malfunction, abnormal electrolytes (blood work monitored) </a:t>
                      </a:r>
                      <a:endParaRPr lang="en-US" b="0" i="0" dirty="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41695265"/>
                  </a:ext>
                </a:extLst>
              </a:tr>
            </a:tbl>
          </a:graphicData>
        </a:graphic>
      </p:graphicFrame>
      <p:sp>
        <p:nvSpPr>
          <p:cNvPr id="9" name="TextBox 23">
            <a:extLst>
              <a:ext uri="{FF2B5EF4-FFF2-40B4-BE49-F238E27FC236}">
                <a16:creationId xmlns:a16="http://schemas.microsoft.com/office/drawing/2014/main" id="{2B2C9EA6-FE71-E2E8-AFFD-4736E1D2F5F6}"/>
              </a:ext>
            </a:extLst>
          </p:cNvPr>
          <p:cNvSpPr txBox="1"/>
          <p:nvPr/>
        </p:nvSpPr>
        <p:spPr>
          <a:xfrm>
            <a:off x="1823970" y="238807"/>
            <a:ext cx="4359278"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SPIRONOLACTONE</a:t>
            </a:r>
            <a:endParaRPr lang="en-US" sz="3600"/>
          </a:p>
        </p:txBody>
      </p:sp>
      <p:sp>
        <p:nvSpPr>
          <p:cNvPr id="11" name="TextBox 2">
            <a:extLst>
              <a:ext uri="{FF2B5EF4-FFF2-40B4-BE49-F238E27FC236}">
                <a16:creationId xmlns:a16="http://schemas.microsoft.com/office/drawing/2014/main" id="{661E9C89-B2FB-CDE3-4C3F-614B4E2A694B}"/>
              </a:ext>
            </a:extLst>
          </p:cNvPr>
          <p:cNvSpPr txBox="1"/>
          <p:nvPr/>
        </p:nvSpPr>
        <p:spPr>
          <a:xfrm>
            <a:off x="288676" y="1100818"/>
            <a:ext cx="6843733" cy="87759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Pour: </a:t>
            </a:r>
            <a:r>
              <a:rPr lang="en-US" sz="2800" b="1" dirty="0">
                <a:latin typeface="Century Gothic"/>
                <a:cs typeface="Calibri"/>
              </a:rPr>
              <a:t> </a:t>
            </a:r>
            <a:r>
              <a:rPr lang="en-US" sz="2800" b="1" u="sng" dirty="0">
                <a:latin typeface="Century Gothic"/>
                <a:ea typeface="+mn-lt"/>
                <a:cs typeface="+mn-lt"/>
              </a:rPr>
              <a:t>Hypertension </a:t>
            </a:r>
            <a:r>
              <a:rPr lang="en-US" sz="2800" b="1" u="sng" dirty="0" err="1">
                <a:latin typeface="Century Gothic"/>
                <a:ea typeface="+mn-lt"/>
                <a:cs typeface="+mn-lt"/>
              </a:rPr>
              <a:t>Artérielle</a:t>
            </a:r>
            <a:r>
              <a:rPr lang="en-US" sz="2800" b="1" dirty="0">
                <a:latin typeface="Century Gothic"/>
                <a:ea typeface="+mn-lt"/>
                <a:cs typeface="+mn-lt"/>
              </a:rPr>
              <a:t>, </a:t>
            </a:r>
            <a:endParaRPr lang="en-US" sz="2800" b="1">
              <a:latin typeface="Century Gothic"/>
              <a:ea typeface="+mn-lt"/>
              <a:cs typeface="Calibri"/>
            </a:endParaRPr>
          </a:p>
          <a:p>
            <a:pPr>
              <a:lnSpc>
                <a:spcPct val="200000"/>
              </a:lnSpc>
            </a:pPr>
            <a:endParaRPr lang="en-US" sz="2800" b="1" u="sng">
              <a:latin typeface="Century Gothic"/>
              <a:ea typeface="+mn-lt"/>
              <a:cs typeface="+mn-lt"/>
            </a:endParaRPr>
          </a:p>
          <a:p>
            <a:pPr>
              <a:lnSpc>
                <a:spcPct val="200000"/>
              </a:lnSpc>
            </a:pPr>
            <a:r>
              <a:rPr lang="en-US" sz="2800" b="1" u="sng" dirty="0">
                <a:latin typeface="Century Gothic"/>
                <a:ea typeface="+mn-lt"/>
                <a:cs typeface="+mn-lt"/>
              </a:rPr>
              <a:t>Maladies </a:t>
            </a:r>
            <a:r>
              <a:rPr lang="en-US" sz="2800" b="1" u="sng" dirty="0" err="1">
                <a:latin typeface="Century Gothic"/>
                <a:ea typeface="+mn-lt"/>
                <a:cs typeface="+mn-lt"/>
              </a:rPr>
              <a:t>Cardiaques</a:t>
            </a:r>
            <a:endParaRPr lang="en-US" sz="2800" b="1" u="sng" err="1">
              <a:latin typeface="Century Gothic"/>
              <a:cs typeface="Calibri"/>
            </a:endParaRPr>
          </a:p>
          <a:p>
            <a:pPr>
              <a:lnSpc>
                <a:spcPct val="200000"/>
              </a:lnSpc>
            </a:pPr>
            <a:r>
              <a:rPr lang="en-US" sz="2800" dirty="0">
                <a:latin typeface="Century Gothic"/>
                <a:cs typeface="Calibri"/>
              </a:rPr>
              <a:t> </a:t>
            </a:r>
            <a:r>
              <a:rPr lang="en-US" sz="2800" b="1" dirty="0" err="1">
                <a:latin typeface="Century Gothic"/>
                <a:cs typeface="Calibri"/>
              </a:rPr>
              <a:t>Effets</a:t>
            </a:r>
            <a:r>
              <a:rPr lang="en-US" sz="2800" b="1" dirty="0">
                <a:latin typeface="Century Gothic"/>
                <a:cs typeface="Calibri"/>
              </a:rPr>
              <a:t> </a:t>
            </a:r>
            <a:r>
              <a:rPr lang="en-US" sz="2800" b="1" dirty="0" err="1">
                <a:latin typeface="Century Gothic"/>
                <a:cs typeface="Calibri"/>
              </a:rPr>
              <a:t>secondaires</a:t>
            </a:r>
            <a:r>
              <a:rPr lang="en-US" sz="2800" dirty="0">
                <a:latin typeface="Century Gothic"/>
                <a:cs typeface="Calibri"/>
              </a:rPr>
              <a:t> possibles</a:t>
            </a:r>
            <a:r>
              <a:rPr lang="en-US" sz="2800" b="1" dirty="0">
                <a:latin typeface="Century Gothic"/>
                <a:cs typeface="Calibri"/>
              </a:rPr>
              <a:t>:</a:t>
            </a:r>
            <a:endParaRPr lang="en-US" sz="2800">
              <a:latin typeface="Century Gothic"/>
              <a:cs typeface="Calibri"/>
            </a:endParaRPr>
          </a:p>
          <a:p>
            <a:pPr marL="1371600" lvl="2" indent="-457200">
              <a:lnSpc>
                <a:spcPct val="150000"/>
              </a:lnSpc>
              <a:buFont typeface="Wingdings"/>
              <a:buChar char="§"/>
            </a:pPr>
            <a:r>
              <a:rPr lang="en-US" sz="2800" b="1" dirty="0">
                <a:latin typeface="Century Gothic"/>
                <a:ea typeface="+mn-lt"/>
                <a:cs typeface="+mn-lt"/>
              </a:rPr>
              <a:t>Seins douloureux</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err="1">
                <a:latin typeface="Century Gothic"/>
                <a:ea typeface="+mn-lt"/>
                <a:cs typeface="+mn-lt"/>
              </a:rPr>
              <a:t>Dysfonctionnement</a:t>
            </a:r>
            <a:r>
              <a:rPr lang="en-US" sz="2800" b="1" dirty="0">
                <a:latin typeface="Century Gothic"/>
                <a:ea typeface="+mn-lt"/>
                <a:cs typeface="+mn-lt"/>
              </a:rPr>
              <a:t> </a:t>
            </a:r>
            <a:r>
              <a:rPr lang="en-US" sz="2800" b="1" dirty="0" err="1">
                <a:latin typeface="Century Gothic"/>
                <a:ea typeface="+mn-lt"/>
                <a:cs typeface="+mn-lt"/>
              </a:rPr>
              <a:t>sexuel</a:t>
            </a:r>
            <a:endParaRPr lang="en-US" sz="2800" b="1">
              <a:latin typeface="Century Gothic"/>
              <a:ea typeface="+mn-lt"/>
              <a:cs typeface="+mn-lt"/>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Sans-Serif"/>
              <a:buChar char="§"/>
            </a:pPr>
            <a:r>
              <a:rPr lang="en-US" sz="2800" b="1" dirty="0" err="1">
                <a:latin typeface="Century Gothic"/>
                <a:cs typeface="Calibri"/>
              </a:rPr>
              <a:t>Électrolytes</a:t>
            </a:r>
            <a:r>
              <a:rPr lang="en-US" sz="2800" b="1" dirty="0">
                <a:latin typeface="Century Gothic"/>
                <a:cs typeface="Calibri"/>
              </a:rPr>
              <a:t> </a:t>
            </a:r>
            <a:r>
              <a:rPr lang="en-US" sz="2800" b="1" dirty="0" err="1">
                <a:latin typeface="Century Gothic"/>
                <a:cs typeface="Calibri"/>
              </a:rPr>
              <a:t>anormaux</a:t>
            </a:r>
            <a:endParaRPr lang="en-US" sz="2800" err="1">
              <a:latin typeface="Century Gothic"/>
              <a:cs typeface="Calibri"/>
            </a:endParaRPr>
          </a:p>
          <a:p>
            <a:pPr lvl="2">
              <a:lnSpc>
                <a:spcPct val="150000"/>
              </a:lnSpc>
            </a:pPr>
            <a:r>
              <a:rPr lang="en-US" sz="2800" b="1" dirty="0">
                <a:latin typeface="Century Gothic"/>
                <a:cs typeface="Calibri"/>
              </a:rPr>
              <a:t>     </a:t>
            </a:r>
            <a:r>
              <a:rPr lang="en-US" sz="2400" b="1" dirty="0">
                <a:latin typeface="Century Gothic"/>
                <a:cs typeface="Calibri"/>
              </a:rPr>
              <a:t>(</a:t>
            </a:r>
            <a:r>
              <a:rPr lang="en-US" sz="2400" b="1" dirty="0" err="1">
                <a:latin typeface="Century Gothic"/>
                <a:cs typeface="Calibri"/>
              </a:rPr>
              <a:t>contrôle</a:t>
            </a:r>
            <a:r>
              <a:rPr lang="en-US" sz="2400" b="1" dirty="0">
                <a:latin typeface="Century Gothic"/>
                <a:cs typeface="Calibri"/>
              </a:rPr>
              <a:t> des analyses de sang par __________)</a:t>
            </a:r>
            <a:endParaRPr lang="en-US" sz="2400" dirty="0"/>
          </a:p>
        </p:txBody>
      </p:sp>
      <p:pic>
        <p:nvPicPr>
          <p:cNvPr id="13" name="Picture 12">
            <a:extLst>
              <a:ext uri="{FF2B5EF4-FFF2-40B4-BE49-F238E27FC236}">
                <a16:creationId xmlns:a16="http://schemas.microsoft.com/office/drawing/2014/main" id="{1604F7DE-FC39-5985-5DA4-3604699D64C3}"/>
              </a:ext>
            </a:extLst>
          </p:cNvPr>
          <p:cNvPicPr>
            <a:picLocks noChangeAspect="1"/>
          </p:cNvPicPr>
          <p:nvPr/>
        </p:nvPicPr>
        <p:blipFill>
          <a:blip r:embed="rId3"/>
          <a:stretch>
            <a:fillRect/>
          </a:stretch>
        </p:blipFill>
        <p:spPr>
          <a:xfrm>
            <a:off x="891409" y="13501"/>
            <a:ext cx="935143" cy="949126"/>
          </a:xfrm>
          <a:prstGeom prst="rect">
            <a:avLst/>
          </a:prstGeom>
        </p:spPr>
      </p:pic>
      <p:pic>
        <p:nvPicPr>
          <p:cNvPr id="15" name="Picture 14">
            <a:extLst>
              <a:ext uri="{FF2B5EF4-FFF2-40B4-BE49-F238E27FC236}">
                <a16:creationId xmlns:a16="http://schemas.microsoft.com/office/drawing/2014/main" id="{2C777B4F-C9FF-CCF8-8901-6595999789E0}"/>
              </a:ext>
            </a:extLst>
          </p:cNvPr>
          <p:cNvPicPr>
            <a:picLocks noChangeAspect="1"/>
          </p:cNvPicPr>
          <p:nvPr/>
        </p:nvPicPr>
        <p:blipFill>
          <a:blip r:embed="rId4"/>
          <a:stretch>
            <a:fillRect/>
          </a:stretch>
        </p:blipFill>
        <p:spPr>
          <a:xfrm>
            <a:off x="553381" y="6744242"/>
            <a:ext cx="666306" cy="680336"/>
          </a:xfrm>
          <a:prstGeom prst="rect">
            <a:avLst/>
          </a:prstGeom>
        </p:spPr>
      </p:pic>
      <p:pic>
        <p:nvPicPr>
          <p:cNvPr id="5" name="Picture 4">
            <a:extLst>
              <a:ext uri="{FF2B5EF4-FFF2-40B4-BE49-F238E27FC236}">
                <a16:creationId xmlns:a16="http://schemas.microsoft.com/office/drawing/2014/main" id="{59918B61-16D4-E45D-5A91-56C10A5AA03A}"/>
              </a:ext>
            </a:extLst>
          </p:cNvPr>
          <p:cNvPicPr>
            <a:picLocks noChangeAspect="1"/>
          </p:cNvPicPr>
          <p:nvPr/>
        </p:nvPicPr>
        <p:blipFill>
          <a:blip r:embed="rId5"/>
          <a:stretch>
            <a:fillRect/>
          </a:stretch>
        </p:blipFill>
        <p:spPr>
          <a:xfrm>
            <a:off x="4170653" y="1213677"/>
            <a:ext cx="1052280" cy="1093205"/>
          </a:xfrm>
          <a:prstGeom prst="rect">
            <a:avLst/>
          </a:prstGeom>
        </p:spPr>
      </p:pic>
      <p:pic>
        <p:nvPicPr>
          <p:cNvPr id="7" name="Picture 6">
            <a:extLst>
              <a:ext uri="{FF2B5EF4-FFF2-40B4-BE49-F238E27FC236}">
                <a16:creationId xmlns:a16="http://schemas.microsoft.com/office/drawing/2014/main" id="{7FF3AD22-90D3-5218-42EB-415C61A7461A}"/>
              </a:ext>
            </a:extLst>
          </p:cNvPr>
          <p:cNvPicPr>
            <a:picLocks noChangeAspect="1"/>
          </p:cNvPicPr>
          <p:nvPr/>
        </p:nvPicPr>
        <p:blipFill>
          <a:blip r:embed="rId6"/>
          <a:stretch>
            <a:fillRect/>
          </a:stretch>
        </p:blipFill>
        <p:spPr>
          <a:xfrm>
            <a:off x="1360212" y="2833316"/>
            <a:ext cx="1280162" cy="1261569"/>
          </a:xfrm>
          <a:prstGeom prst="rect">
            <a:avLst/>
          </a:prstGeom>
        </p:spPr>
      </p:pic>
      <p:pic>
        <p:nvPicPr>
          <p:cNvPr id="14" name="Picture 13">
            <a:extLst>
              <a:ext uri="{FF2B5EF4-FFF2-40B4-BE49-F238E27FC236}">
                <a16:creationId xmlns:a16="http://schemas.microsoft.com/office/drawing/2014/main" id="{689BFF73-411F-B6C8-B1CC-4511141E706B}"/>
              </a:ext>
            </a:extLst>
          </p:cNvPr>
          <p:cNvPicPr>
            <a:picLocks noChangeAspect="1"/>
          </p:cNvPicPr>
          <p:nvPr/>
        </p:nvPicPr>
        <p:blipFill>
          <a:blip r:embed="rId7"/>
          <a:stretch>
            <a:fillRect/>
          </a:stretch>
        </p:blipFill>
        <p:spPr>
          <a:xfrm>
            <a:off x="372945" y="8168575"/>
            <a:ext cx="984393" cy="1000170"/>
          </a:xfrm>
          <a:prstGeom prst="rect">
            <a:avLst/>
          </a:prstGeom>
        </p:spPr>
      </p:pic>
      <p:pic>
        <p:nvPicPr>
          <p:cNvPr id="2" name="Picture 1">
            <a:extLst>
              <a:ext uri="{FF2B5EF4-FFF2-40B4-BE49-F238E27FC236}">
                <a16:creationId xmlns:a16="http://schemas.microsoft.com/office/drawing/2014/main" id="{92E75492-A9DC-4640-B0D8-CF23772A8395}"/>
              </a:ext>
            </a:extLst>
          </p:cNvPr>
          <p:cNvPicPr>
            <a:picLocks noChangeAspect="1"/>
          </p:cNvPicPr>
          <p:nvPr/>
        </p:nvPicPr>
        <p:blipFill>
          <a:blip r:embed="rId8"/>
          <a:stretch>
            <a:fillRect/>
          </a:stretch>
        </p:blipFill>
        <p:spPr>
          <a:xfrm>
            <a:off x="433978" y="5351587"/>
            <a:ext cx="898776" cy="994350"/>
          </a:xfrm>
          <a:prstGeom prst="rect">
            <a:avLst/>
          </a:prstGeom>
        </p:spPr>
      </p:pic>
      <p:sp>
        <p:nvSpPr>
          <p:cNvPr id="8" name="TextBox 7">
            <a:extLst>
              <a:ext uri="{FF2B5EF4-FFF2-40B4-BE49-F238E27FC236}">
                <a16:creationId xmlns:a16="http://schemas.microsoft.com/office/drawing/2014/main" id="{E5167CBD-B94F-0E1E-39CD-E0D049D9922E}"/>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pic>
        <p:nvPicPr>
          <p:cNvPr id="16" name="Picture 15">
            <a:extLst>
              <a:ext uri="{FF2B5EF4-FFF2-40B4-BE49-F238E27FC236}">
                <a16:creationId xmlns:a16="http://schemas.microsoft.com/office/drawing/2014/main" id="{54EB2A53-305A-E373-B60B-A46FD534EC50}"/>
              </a:ext>
            </a:extLst>
          </p:cNvPr>
          <p:cNvPicPr>
            <a:picLocks noChangeAspect="1"/>
          </p:cNvPicPr>
          <p:nvPr/>
        </p:nvPicPr>
        <p:blipFill>
          <a:blip r:embed="rId9"/>
          <a:stretch>
            <a:fillRect/>
          </a:stretch>
        </p:blipFill>
        <p:spPr>
          <a:xfrm>
            <a:off x="-53690" y="6877533"/>
            <a:ext cx="680881" cy="667793"/>
          </a:xfrm>
          <a:prstGeom prst="rect">
            <a:avLst/>
          </a:prstGeom>
        </p:spPr>
      </p:pic>
    </p:spTree>
    <p:extLst>
      <p:ext uri="{BB962C8B-B14F-4D97-AF65-F5344CB8AC3E}">
        <p14:creationId xmlns:p14="http://schemas.microsoft.com/office/powerpoint/2010/main" val="14458825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20E0865D-4400-C535-44EE-BA7DE4E54605}"/>
              </a:ext>
            </a:extLst>
          </p:cNvPr>
          <p:cNvGraphicFramePr>
            <a:graphicFrameLocks noGrp="1"/>
          </p:cNvGraphicFramePr>
          <p:nvPr/>
        </p:nvGraphicFramePr>
        <p:xfrm>
          <a:off x="-4061455" y="2517236"/>
          <a:ext cx="2562225" cy="219456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973162204"/>
                    </a:ext>
                  </a:extLst>
                </a:gridCol>
              </a:tblGrid>
              <a:tr h="190500">
                <a:tc>
                  <a:txBody>
                    <a:bodyPr/>
                    <a:lstStyle/>
                    <a:p>
                      <a:pPr algn="ctr" rtl="0" fontAlgn="base"/>
                      <a:r>
                        <a:rPr lang="fr-CA" sz="1400" b="1" i="0">
                          <a:effectLst/>
                          <a:latin typeface="Calibri" panose="020F0502020204030204" pitchFamily="34" charset="0"/>
                        </a:rPr>
                        <a:t>RAMIPRIL</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PERINDOPRIL</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58200951"/>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Heart disease, kidney disease, high blood pressure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45889605"/>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Cough, abnormal taste, dizziness, abnormal electrolytes (blood work monitored)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65814624"/>
                  </a:ext>
                </a:extLst>
              </a:tr>
            </a:tbl>
          </a:graphicData>
        </a:graphic>
      </p:graphicFrame>
      <p:sp>
        <p:nvSpPr>
          <p:cNvPr id="9" name="TextBox 23">
            <a:extLst>
              <a:ext uri="{FF2B5EF4-FFF2-40B4-BE49-F238E27FC236}">
                <a16:creationId xmlns:a16="http://schemas.microsoft.com/office/drawing/2014/main" id="{C96E07AA-B870-521F-453D-DA17ABE5E14A}"/>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RAMIPRIL</a:t>
            </a:r>
            <a:endParaRPr lang="en-US" sz="3600"/>
          </a:p>
        </p:txBody>
      </p:sp>
      <p:sp>
        <p:nvSpPr>
          <p:cNvPr id="11" name="TextBox 2">
            <a:extLst>
              <a:ext uri="{FF2B5EF4-FFF2-40B4-BE49-F238E27FC236}">
                <a16:creationId xmlns:a16="http://schemas.microsoft.com/office/drawing/2014/main" id="{9B6F27D7-C643-50BC-1340-DEEA8DB034F2}"/>
              </a:ext>
            </a:extLst>
          </p:cNvPr>
          <p:cNvSpPr txBox="1"/>
          <p:nvPr/>
        </p:nvSpPr>
        <p:spPr>
          <a:xfrm>
            <a:off x="470398" y="469089"/>
            <a:ext cx="6693786" cy="954537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r>
              <a:rPr lang="en-US" sz="2800" dirty="0">
                <a:latin typeface="Century Gothic"/>
                <a:cs typeface="Calibri"/>
              </a:rPr>
              <a:t>Pour: </a:t>
            </a:r>
            <a:r>
              <a:rPr lang="en-US" sz="2800" b="1" dirty="0">
                <a:latin typeface="Century Gothic"/>
                <a:cs typeface="Calibri"/>
              </a:rPr>
              <a:t> </a:t>
            </a:r>
            <a:r>
              <a:rPr lang="en-US" sz="2800" b="1" u="sng" dirty="0">
                <a:latin typeface="Century Gothic"/>
                <a:cs typeface="Calibri"/>
              </a:rPr>
              <a:t>Maladies </a:t>
            </a:r>
            <a:r>
              <a:rPr lang="en-US" sz="2800" b="1" u="sng" dirty="0" err="1">
                <a:latin typeface="Century Gothic"/>
                <a:cs typeface="Calibri"/>
              </a:rPr>
              <a:t>Cardiaques</a:t>
            </a:r>
            <a:r>
              <a:rPr lang="en-US" sz="2800" b="1" dirty="0">
                <a:latin typeface="Century Gothic"/>
                <a:cs typeface="Calibri"/>
              </a:rPr>
              <a:t>, </a:t>
            </a:r>
            <a:endParaRPr lang="en-US" sz="2800" dirty="0">
              <a:latin typeface="Century Gothic"/>
              <a:cs typeface="Calibri"/>
            </a:endParaRPr>
          </a:p>
          <a:p>
            <a:endParaRPr lang="en-US" sz="2800" b="1" u="sng">
              <a:latin typeface="Century Gothic"/>
              <a:cs typeface="Calibri"/>
            </a:endParaRPr>
          </a:p>
          <a:p>
            <a:endParaRPr lang="en-US" sz="2800" b="1" u="sng">
              <a:latin typeface="Century Gothic"/>
              <a:cs typeface="Calibri"/>
            </a:endParaRPr>
          </a:p>
          <a:p>
            <a:r>
              <a:rPr lang="en-US" sz="2800" b="1" u="sng" dirty="0">
                <a:latin typeface="Century Gothic"/>
                <a:cs typeface="Calibri"/>
              </a:rPr>
              <a:t>Fibrillation </a:t>
            </a:r>
            <a:r>
              <a:rPr lang="en-US" sz="2800" b="1" u="sng" dirty="0" err="1">
                <a:latin typeface="Century Gothic"/>
                <a:cs typeface="Calibri"/>
              </a:rPr>
              <a:t>Auriculaire</a:t>
            </a:r>
            <a:endParaRPr lang="en-US" sz="2800" b="1" u="sng" dirty="0">
              <a:latin typeface="Century Gothic"/>
              <a:cs typeface="Calibri"/>
            </a:endParaRPr>
          </a:p>
          <a:p>
            <a:endParaRPr lang="en-US" sz="2800" b="1" u="sng">
              <a:latin typeface="Century Gothic"/>
              <a:cs typeface="Calibri"/>
            </a:endParaRPr>
          </a:p>
          <a:p>
            <a:endParaRPr lang="en-US" sz="2200" b="1" u="sng">
              <a:latin typeface="Century Gothic"/>
              <a:cs typeface="Calibri"/>
            </a:endParaRPr>
          </a:p>
          <a:p>
            <a:r>
              <a:rPr lang="en-US" sz="2800" b="1" dirty="0" err="1">
                <a:latin typeface="Century Gothic"/>
                <a:cs typeface="Calibri"/>
              </a:rPr>
              <a:t>Effets</a:t>
            </a:r>
            <a:r>
              <a:rPr lang="en-US" sz="2800" b="1" dirty="0">
                <a:latin typeface="Century Gothic"/>
                <a:cs typeface="Calibri"/>
              </a:rPr>
              <a:t> </a:t>
            </a:r>
            <a:r>
              <a:rPr lang="en-US" sz="2800" b="1" dirty="0" err="1">
                <a:latin typeface="Century Gothic"/>
                <a:cs typeface="Calibri"/>
              </a:rPr>
              <a:t>secondaires</a:t>
            </a:r>
            <a:r>
              <a:rPr lang="en-US" sz="2800" dirty="0">
                <a:latin typeface="Century Gothic"/>
                <a:cs typeface="Calibri"/>
              </a:rPr>
              <a:t> possibles</a:t>
            </a:r>
            <a:r>
              <a:rPr lang="en-US" sz="2800" b="1" dirty="0">
                <a:latin typeface="Century Gothic"/>
                <a:cs typeface="Calibri"/>
              </a:rPr>
              <a:t>:</a:t>
            </a:r>
            <a:endParaRPr lang="en-US" sz="2800" dirty="0">
              <a:latin typeface="Century Gothic"/>
              <a:cs typeface="Calibri"/>
            </a:endParaRPr>
          </a:p>
          <a:p>
            <a:pPr marL="1371600" lvl="2" indent="-457200">
              <a:lnSpc>
                <a:spcPct val="150000"/>
              </a:lnSpc>
              <a:buFont typeface="Wingdings"/>
              <a:buChar char="§"/>
            </a:pPr>
            <a:r>
              <a:rPr lang="en-US" sz="2800" b="1" err="1">
                <a:latin typeface="Century Gothic"/>
                <a:cs typeface="Calibri"/>
              </a:rPr>
              <a:t>Toux</a:t>
            </a:r>
            <a:endParaRPr lang="en-US" err="1"/>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ea typeface="+mn-lt"/>
                <a:cs typeface="+mn-lt"/>
              </a:rPr>
              <a:t>Goût anormal</a:t>
            </a:r>
            <a:endParaRPr lang="en-US" b="1" dirty="0">
              <a:latin typeface="Century Gothic"/>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err="1">
                <a:latin typeface="Century Gothic"/>
                <a:cs typeface="Calibri"/>
              </a:rPr>
              <a:t>Vertiges</a:t>
            </a:r>
            <a:endParaRPr lang="en-US" sz="2800" b="1">
              <a:latin typeface="Century Gothic"/>
              <a:cs typeface="Calibri"/>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Sans-Serif"/>
              <a:buChar char="§"/>
            </a:pPr>
            <a:r>
              <a:rPr lang="en-US" sz="2800" b="1" dirty="0" err="1">
                <a:latin typeface="Century Gothic"/>
                <a:cs typeface="Calibri"/>
              </a:rPr>
              <a:t>Électrolytes</a:t>
            </a:r>
            <a:r>
              <a:rPr lang="en-US" sz="2800" b="1" dirty="0">
                <a:latin typeface="Century Gothic"/>
                <a:cs typeface="Calibri"/>
              </a:rPr>
              <a:t> </a:t>
            </a:r>
            <a:r>
              <a:rPr lang="en-US" sz="2800" b="1" dirty="0" err="1">
                <a:latin typeface="Century Gothic"/>
                <a:cs typeface="Calibri"/>
              </a:rPr>
              <a:t>anormaux</a:t>
            </a:r>
            <a:endParaRPr lang="en-US" sz="2800" dirty="0" err="1">
              <a:latin typeface="Century Gothic"/>
              <a:cs typeface="Calibri"/>
            </a:endParaRPr>
          </a:p>
          <a:p>
            <a:pPr lvl="2">
              <a:lnSpc>
                <a:spcPct val="150000"/>
              </a:lnSpc>
            </a:pPr>
            <a:r>
              <a:rPr lang="en-US" sz="2800" b="1" dirty="0">
                <a:latin typeface="Century Gothic"/>
                <a:cs typeface="Calibri"/>
              </a:rPr>
              <a:t>     </a:t>
            </a:r>
            <a:r>
              <a:rPr lang="en-US" sz="2400" b="1" dirty="0">
                <a:latin typeface="Century Gothic"/>
                <a:cs typeface="Calibri"/>
              </a:rPr>
              <a:t>(</a:t>
            </a:r>
            <a:r>
              <a:rPr lang="en-US" sz="2400" b="1" dirty="0" err="1">
                <a:latin typeface="Century Gothic"/>
                <a:cs typeface="Calibri"/>
              </a:rPr>
              <a:t>contrôle</a:t>
            </a:r>
            <a:r>
              <a:rPr lang="en-US" sz="2400" b="1" dirty="0">
                <a:latin typeface="Century Gothic"/>
                <a:cs typeface="Calibri"/>
              </a:rPr>
              <a:t> des analyses de sang par __________)</a:t>
            </a:r>
            <a:endParaRPr lang="en-US" sz="2400" dirty="0"/>
          </a:p>
        </p:txBody>
      </p:sp>
      <p:pic>
        <p:nvPicPr>
          <p:cNvPr id="13" name="Picture 12">
            <a:extLst>
              <a:ext uri="{FF2B5EF4-FFF2-40B4-BE49-F238E27FC236}">
                <a16:creationId xmlns:a16="http://schemas.microsoft.com/office/drawing/2014/main" id="{51F24355-603C-17D9-92BC-8A76BDED5179}"/>
              </a:ext>
            </a:extLst>
          </p:cNvPr>
          <p:cNvPicPr>
            <a:picLocks noChangeAspect="1"/>
          </p:cNvPicPr>
          <p:nvPr/>
        </p:nvPicPr>
        <p:blipFill>
          <a:blip r:embed="rId3"/>
          <a:stretch>
            <a:fillRect/>
          </a:stretch>
        </p:blipFill>
        <p:spPr>
          <a:xfrm>
            <a:off x="891409" y="13501"/>
            <a:ext cx="935143" cy="949126"/>
          </a:xfrm>
          <a:prstGeom prst="rect">
            <a:avLst/>
          </a:prstGeom>
        </p:spPr>
      </p:pic>
      <p:pic>
        <p:nvPicPr>
          <p:cNvPr id="64" name="Picture 63">
            <a:extLst>
              <a:ext uri="{FF2B5EF4-FFF2-40B4-BE49-F238E27FC236}">
                <a16:creationId xmlns:a16="http://schemas.microsoft.com/office/drawing/2014/main" id="{639D9495-763E-AFDD-9C41-3E4D982E568E}"/>
              </a:ext>
            </a:extLst>
          </p:cNvPr>
          <p:cNvPicPr>
            <a:picLocks noChangeAspect="1"/>
          </p:cNvPicPr>
          <p:nvPr/>
        </p:nvPicPr>
        <p:blipFill>
          <a:blip r:embed="rId4"/>
          <a:stretch>
            <a:fillRect/>
          </a:stretch>
        </p:blipFill>
        <p:spPr>
          <a:xfrm>
            <a:off x="611578" y="4322125"/>
            <a:ext cx="976416" cy="908250"/>
          </a:xfrm>
          <a:prstGeom prst="rect">
            <a:avLst/>
          </a:prstGeom>
        </p:spPr>
      </p:pic>
      <p:pic>
        <p:nvPicPr>
          <p:cNvPr id="65" name="Picture 64">
            <a:extLst>
              <a:ext uri="{FF2B5EF4-FFF2-40B4-BE49-F238E27FC236}">
                <a16:creationId xmlns:a16="http://schemas.microsoft.com/office/drawing/2014/main" id="{3DD52B18-7CCA-9B6C-7F4C-40F392DC35A2}"/>
              </a:ext>
            </a:extLst>
          </p:cNvPr>
          <p:cNvPicPr>
            <a:picLocks noChangeAspect="1"/>
          </p:cNvPicPr>
          <p:nvPr/>
        </p:nvPicPr>
        <p:blipFill>
          <a:blip r:embed="rId5"/>
          <a:stretch>
            <a:fillRect/>
          </a:stretch>
        </p:blipFill>
        <p:spPr>
          <a:xfrm>
            <a:off x="477468" y="6707646"/>
            <a:ext cx="1116376" cy="1006157"/>
          </a:xfrm>
          <a:prstGeom prst="rect">
            <a:avLst/>
          </a:prstGeom>
        </p:spPr>
      </p:pic>
      <p:pic>
        <p:nvPicPr>
          <p:cNvPr id="7" name="Picture 6">
            <a:extLst>
              <a:ext uri="{FF2B5EF4-FFF2-40B4-BE49-F238E27FC236}">
                <a16:creationId xmlns:a16="http://schemas.microsoft.com/office/drawing/2014/main" id="{154C5075-C0E6-81CA-0712-597E49961B01}"/>
              </a:ext>
            </a:extLst>
          </p:cNvPr>
          <p:cNvPicPr>
            <a:picLocks noChangeAspect="1"/>
          </p:cNvPicPr>
          <p:nvPr/>
        </p:nvPicPr>
        <p:blipFill>
          <a:blip r:embed="rId6"/>
          <a:stretch>
            <a:fillRect/>
          </a:stretch>
        </p:blipFill>
        <p:spPr>
          <a:xfrm>
            <a:off x="538555" y="5572950"/>
            <a:ext cx="908352" cy="771916"/>
          </a:xfrm>
          <a:prstGeom prst="rect">
            <a:avLst/>
          </a:prstGeom>
        </p:spPr>
      </p:pic>
      <p:pic>
        <p:nvPicPr>
          <p:cNvPr id="14" name="Picture 13">
            <a:extLst>
              <a:ext uri="{FF2B5EF4-FFF2-40B4-BE49-F238E27FC236}">
                <a16:creationId xmlns:a16="http://schemas.microsoft.com/office/drawing/2014/main" id="{A7DA110C-9A81-7346-681D-7B520CDA1115}"/>
              </a:ext>
            </a:extLst>
          </p:cNvPr>
          <p:cNvPicPr>
            <a:picLocks noChangeAspect="1"/>
          </p:cNvPicPr>
          <p:nvPr/>
        </p:nvPicPr>
        <p:blipFill>
          <a:blip r:embed="rId7"/>
          <a:stretch>
            <a:fillRect/>
          </a:stretch>
        </p:blipFill>
        <p:spPr>
          <a:xfrm>
            <a:off x="5441478" y="973398"/>
            <a:ext cx="932456" cy="953931"/>
          </a:xfrm>
          <a:prstGeom prst="rect">
            <a:avLst/>
          </a:prstGeom>
        </p:spPr>
      </p:pic>
      <p:pic>
        <p:nvPicPr>
          <p:cNvPr id="18" name="Picture 17">
            <a:extLst>
              <a:ext uri="{FF2B5EF4-FFF2-40B4-BE49-F238E27FC236}">
                <a16:creationId xmlns:a16="http://schemas.microsoft.com/office/drawing/2014/main" id="{D35D3D05-8688-4309-4A91-DBE380F1A6A6}"/>
              </a:ext>
            </a:extLst>
          </p:cNvPr>
          <p:cNvPicPr>
            <a:picLocks noChangeAspect="1"/>
          </p:cNvPicPr>
          <p:nvPr/>
        </p:nvPicPr>
        <p:blipFill>
          <a:blip r:embed="rId8"/>
          <a:stretch>
            <a:fillRect/>
          </a:stretch>
        </p:blipFill>
        <p:spPr>
          <a:xfrm>
            <a:off x="1530652" y="1536008"/>
            <a:ext cx="1912101" cy="1730582"/>
          </a:xfrm>
          <a:prstGeom prst="rect">
            <a:avLst/>
          </a:prstGeom>
        </p:spPr>
      </p:pic>
      <p:pic>
        <p:nvPicPr>
          <p:cNvPr id="22" name="Picture 21">
            <a:extLst>
              <a:ext uri="{FF2B5EF4-FFF2-40B4-BE49-F238E27FC236}">
                <a16:creationId xmlns:a16="http://schemas.microsoft.com/office/drawing/2014/main" id="{3BF7463B-DFE0-F7DD-8F0B-1CD7DC82C251}"/>
              </a:ext>
            </a:extLst>
          </p:cNvPr>
          <p:cNvPicPr>
            <a:picLocks noChangeAspect="1"/>
          </p:cNvPicPr>
          <p:nvPr/>
        </p:nvPicPr>
        <p:blipFill>
          <a:blip r:embed="rId9"/>
          <a:stretch>
            <a:fillRect/>
          </a:stretch>
        </p:blipFill>
        <p:spPr>
          <a:xfrm>
            <a:off x="538553" y="8211006"/>
            <a:ext cx="984393" cy="1000170"/>
          </a:xfrm>
          <a:prstGeom prst="rect">
            <a:avLst/>
          </a:prstGeom>
        </p:spPr>
      </p:pic>
      <p:sp>
        <p:nvSpPr>
          <p:cNvPr id="5" name="TextBox 4">
            <a:extLst>
              <a:ext uri="{FF2B5EF4-FFF2-40B4-BE49-F238E27FC236}">
                <a16:creationId xmlns:a16="http://schemas.microsoft.com/office/drawing/2014/main" id="{36204A8D-DFC4-F69C-0EA9-E24D08E17232}"/>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spTree>
    <p:extLst>
      <p:ext uri="{BB962C8B-B14F-4D97-AF65-F5344CB8AC3E}">
        <p14:creationId xmlns:p14="http://schemas.microsoft.com/office/powerpoint/2010/main" val="39988454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20E0865D-4400-C535-44EE-BA7DE4E54605}"/>
              </a:ext>
            </a:extLst>
          </p:cNvPr>
          <p:cNvGraphicFramePr>
            <a:graphicFrameLocks noGrp="1"/>
          </p:cNvGraphicFramePr>
          <p:nvPr/>
        </p:nvGraphicFramePr>
        <p:xfrm>
          <a:off x="-4061455" y="2517236"/>
          <a:ext cx="2562225" cy="219456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973162204"/>
                    </a:ext>
                  </a:extLst>
                </a:gridCol>
              </a:tblGrid>
              <a:tr h="190500">
                <a:tc>
                  <a:txBody>
                    <a:bodyPr/>
                    <a:lstStyle/>
                    <a:p>
                      <a:pPr algn="ctr" rtl="0" fontAlgn="base"/>
                      <a:r>
                        <a:rPr lang="fr-CA" sz="1400" b="1" i="0">
                          <a:effectLst/>
                          <a:latin typeface="Calibri" panose="020F0502020204030204" pitchFamily="34" charset="0"/>
                        </a:rPr>
                        <a:t>RAMIPRIL</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PERINDOPRIL</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58200951"/>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Heart disease, kidney disease, high blood pressure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45889605"/>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Cough, abnormal taste, dizziness, abnormal electrolytes (blood work monitored)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65814624"/>
                  </a:ext>
                </a:extLst>
              </a:tr>
            </a:tbl>
          </a:graphicData>
        </a:graphic>
      </p:graphicFrame>
      <p:sp>
        <p:nvSpPr>
          <p:cNvPr id="9" name="TextBox 23">
            <a:extLst>
              <a:ext uri="{FF2B5EF4-FFF2-40B4-BE49-F238E27FC236}">
                <a16:creationId xmlns:a16="http://schemas.microsoft.com/office/drawing/2014/main" id="{C96E07AA-B870-521F-453D-DA17ABE5E14A}"/>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PERINDOPRIL</a:t>
            </a:r>
            <a:endParaRPr lang="en-US" sz="3600"/>
          </a:p>
        </p:txBody>
      </p:sp>
      <p:pic>
        <p:nvPicPr>
          <p:cNvPr id="13" name="Picture 12">
            <a:extLst>
              <a:ext uri="{FF2B5EF4-FFF2-40B4-BE49-F238E27FC236}">
                <a16:creationId xmlns:a16="http://schemas.microsoft.com/office/drawing/2014/main" id="{51F24355-603C-17D9-92BC-8A76BDED5179}"/>
              </a:ext>
            </a:extLst>
          </p:cNvPr>
          <p:cNvPicPr>
            <a:picLocks noChangeAspect="1"/>
          </p:cNvPicPr>
          <p:nvPr/>
        </p:nvPicPr>
        <p:blipFill>
          <a:blip r:embed="rId3"/>
          <a:stretch>
            <a:fillRect/>
          </a:stretch>
        </p:blipFill>
        <p:spPr>
          <a:xfrm>
            <a:off x="891409" y="13501"/>
            <a:ext cx="935143" cy="949126"/>
          </a:xfrm>
          <a:prstGeom prst="rect">
            <a:avLst/>
          </a:prstGeom>
        </p:spPr>
      </p:pic>
      <p:sp>
        <p:nvSpPr>
          <p:cNvPr id="5" name="TextBox 4">
            <a:extLst>
              <a:ext uri="{FF2B5EF4-FFF2-40B4-BE49-F238E27FC236}">
                <a16:creationId xmlns:a16="http://schemas.microsoft.com/office/drawing/2014/main" id="{74D92298-BEE3-11CE-2DE2-E98DA689F97A}"/>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sp>
        <p:nvSpPr>
          <p:cNvPr id="8" name="TextBox 2">
            <a:extLst>
              <a:ext uri="{FF2B5EF4-FFF2-40B4-BE49-F238E27FC236}">
                <a16:creationId xmlns:a16="http://schemas.microsoft.com/office/drawing/2014/main" id="{1C21A1ED-63E4-E51C-8977-7D16B73A1E42}"/>
              </a:ext>
            </a:extLst>
          </p:cNvPr>
          <p:cNvSpPr txBox="1"/>
          <p:nvPr/>
        </p:nvSpPr>
        <p:spPr>
          <a:xfrm>
            <a:off x="443553" y="482518"/>
            <a:ext cx="6693786" cy="954537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r>
              <a:rPr lang="en-US" sz="2800" dirty="0">
                <a:latin typeface="Century Gothic"/>
                <a:cs typeface="Calibri"/>
              </a:rPr>
              <a:t>Pour: </a:t>
            </a:r>
            <a:r>
              <a:rPr lang="en-US" sz="2800" b="1" dirty="0">
                <a:latin typeface="Century Gothic"/>
                <a:cs typeface="Calibri"/>
              </a:rPr>
              <a:t> </a:t>
            </a:r>
            <a:r>
              <a:rPr lang="en-US" sz="2800" b="1" u="sng" dirty="0">
                <a:latin typeface="Century Gothic"/>
                <a:cs typeface="Calibri"/>
              </a:rPr>
              <a:t>Maladies </a:t>
            </a:r>
            <a:r>
              <a:rPr lang="en-US" sz="2800" b="1" u="sng" dirty="0" err="1">
                <a:latin typeface="Century Gothic"/>
                <a:cs typeface="Calibri"/>
              </a:rPr>
              <a:t>Cardiaques</a:t>
            </a:r>
            <a:r>
              <a:rPr lang="en-US" sz="2800" b="1" dirty="0">
                <a:latin typeface="Century Gothic"/>
                <a:cs typeface="Calibri"/>
              </a:rPr>
              <a:t>, </a:t>
            </a:r>
            <a:endParaRPr lang="en-US" sz="2800" dirty="0">
              <a:latin typeface="Century Gothic"/>
              <a:cs typeface="Calibri"/>
            </a:endParaRPr>
          </a:p>
          <a:p>
            <a:endParaRPr lang="en-US" sz="2800" b="1" u="sng">
              <a:latin typeface="Century Gothic"/>
              <a:cs typeface="Calibri"/>
            </a:endParaRPr>
          </a:p>
          <a:p>
            <a:endParaRPr lang="en-US" sz="2800" b="1" u="sng">
              <a:latin typeface="Century Gothic"/>
              <a:cs typeface="Calibri"/>
            </a:endParaRPr>
          </a:p>
          <a:p>
            <a:r>
              <a:rPr lang="en-US" sz="2800" b="1" u="sng" dirty="0">
                <a:latin typeface="Century Gothic"/>
                <a:cs typeface="Calibri"/>
              </a:rPr>
              <a:t>Fibrillation </a:t>
            </a:r>
            <a:r>
              <a:rPr lang="en-US" sz="2800" b="1" u="sng" dirty="0" err="1">
                <a:latin typeface="Century Gothic"/>
                <a:cs typeface="Calibri"/>
              </a:rPr>
              <a:t>Auriculaire</a:t>
            </a:r>
            <a:endParaRPr lang="en-US" sz="2800" b="1" u="sng" dirty="0">
              <a:latin typeface="Century Gothic"/>
              <a:cs typeface="Calibri"/>
            </a:endParaRPr>
          </a:p>
          <a:p>
            <a:endParaRPr lang="en-US" sz="2800" b="1" u="sng">
              <a:latin typeface="Century Gothic"/>
              <a:cs typeface="Calibri"/>
            </a:endParaRPr>
          </a:p>
          <a:p>
            <a:endParaRPr lang="en-US" sz="2200" b="1" u="sng">
              <a:latin typeface="Century Gothic"/>
              <a:cs typeface="Calibri"/>
            </a:endParaRPr>
          </a:p>
          <a:p>
            <a:r>
              <a:rPr lang="en-US" sz="2800" b="1" dirty="0" err="1">
                <a:latin typeface="Century Gothic"/>
                <a:cs typeface="Calibri"/>
              </a:rPr>
              <a:t>Effets</a:t>
            </a:r>
            <a:r>
              <a:rPr lang="en-US" sz="2800" b="1" dirty="0">
                <a:latin typeface="Century Gothic"/>
                <a:cs typeface="Calibri"/>
              </a:rPr>
              <a:t> </a:t>
            </a:r>
            <a:r>
              <a:rPr lang="en-US" sz="2800" b="1" dirty="0" err="1">
                <a:latin typeface="Century Gothic"/>
                <a:cs typeface="Calibri"/>
              </a:rPr>
              <a:t>secondaires</a:t>
            </a:r>
            <a:r>
              <a:rPr lang="en-US" sz="2800" dirty="0">
                <a:latin typeface="Century Gothic"/>
                <a:cs typeface="Calibri"/>
              </a:rPr>
              <a:t> possibles</a:t>
            </a:r>
            <a:r>
              <a:rPr lang="en-US" sz="2800" b="1" dirty="0">
                <a:latin typeface="Century Gothic"/>
                <a:cs typeface="Calibri"/>
              </a:rPr>
              <a:t>:</a:t>
            </a:r>
            <a:endParaRPr lang="en-US" sz="2800" dirty="0">
              <a:latin typeface="Century Gothic"/>
              <a:cs typeface="Calibri"/>
            </a:endParaRPr>
          </a:p>
          <a:p>
            <a:pPr marL="1371600" lvl="2" indent="-457200">
              <a:lnSpc>
                <a:spcPct val="150000"/>
              </a:lnSpc>
              <a:buFont typeface="Wingdings"/>
              <a:buChar char="§"/>
            </a:pPr>
            <a:r>
              <a:rPr lang="en-US" sz="2800" b="1" err="1">
                <a:latin typeface="Century Gothic"/>
                <a:cs typeface="Calibri"/>
              </a:rPr>
              <a:t>Toux</a:t>
            </a:r>
            <a:endParaRPr lang="en-US" err="1"/>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ea typeface="+mn-lt"/>
                <a:cs typeface="+mn-lt"/>
              </a:rPr>
              <a:t>Goût anormal</a:t>
            </a:r>
            <a:endParaRPr lang="en-US" b="1" dirty="0">
              <a:latin typeface="Century Gothic"/>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err="1">
                <a:latin typeface="Century Gothic"/>
                <a:cs typeface="Calibri"/>
              </a:rPr>
              <a:t>Vertiges</a:t>
            </a:r>
            <a:endParaRPr lang="en-US" sz="2800" b="1">
              <a:latin typeface="Century Gothic"/>
              <a:cs typeface="Calibri"/>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Sans-Serif"/>
              <a:buChar char="§"/>
            </a:pPr>
            <a:r>
              <a:rPr lang="en-US" sz="2800" b="1" dirty="0" err="1">
                <a:latin typeface="Century Gothic"/>
                <a:cs typeface="Calibri"/>
              </a:rPr>
              <a:t>Électrolytes</a:t>
            </a:r>
            <a:r>
              <a:rPr lang="en-US" sz="2800" b="1" dirty="0">
                <a:latin typeface="Century Gothic"/>
                <a:cs typeface="Calibri"/>
              </a:rPr>
              <a:t> </a:t>
            </a:r>
            <a:r>
              <a:rPr lang="en-US" sz="2800" b="1" dirty="0" err="1">
                <a:latin typeface="Century Gothic"/>
                <a:cs typeface="Calibri"/>
              </a:rPr>
              <a:t>anormaux</a:t>
            </a:r>
            <a:endParaRPr lang="en-US" sz="2800" dirty="0" err="1">
              <a:latin typeface="Century Gothic"/>
              <a:cs typeface="Calibri"/>
            </a:endParaRPr>
          </a:p>
          <a:p>
            <a:pPr lvl="2">
              <a:lnSpc>
                <a:spcPct val="150000"/>
              </a:lnSpc>
            </a:pPr>
            <a:r>
              <a:rPr lang="en-US" sz="2800" b="1" dirty="0">
                <a:latin typeface="Century Gothic"/>
                <a:cs typeface="Calibri"/>
              </a:rPr>
              <a:t>     </a:t>
            </a:r>
            <a:r>
              <a:rPr lang="en-US" sz="2400" b="1" dirty="0">
                <a:latin typeface="Century Gothic"/>
                <a:cs typeface="Calibri"/>
              </a:rPr>
              <a:t>(</a:t>
            </a:r>
            <a:r>
              <a:rPr lang="en-US" sz="2400" b="1" dirty="0" err="1">
                <a:latin typeface="Century Gothic"/>
                <a:cs typeface="Calibri"/>
              </a:rPr>
              <a:t>contrôle</a:t>
            </a:r>
            <a:r>
              <a:rPr lang="en-US" sz="2400" b="1" dirty="0">
                <a:latin typeface="Century Gothic"/>
                <a:cs typeface="Calibri"/>
              </a:rPr>
              <a:t> des analyses de sang par __________)</a:t>
            </a:r>
            <a:endParaRPr lang="en-US" sz="2400" dirty="0"/>
          </a:p>
        </p:txBody>
      </p:sp>
      <p:pic>
        <p:nvPicPr>
          <p:cNvPr id="12" name="Picture 11">
            <a:extLst>
              <a:ext uri="{FF2B5EF4-FFF2-40B4-BE49-F238E27FC236}">
                <a16:creationId xmlns:a16="http://schemas.microsoft.com/office/drawing/2014/main" id="{1FC1A967-EE10-183E-8D0E-2BC0B95DF06D}"/>
              </a:ext>
            </a:extLst>
          </p:cNvPr>
          <p:cNvPicPr>
            <a:picLocks noChangeAspect="1"/>
          </p:cNvPicPr>
          <p:nvPr/>
        </p:nvPicPr>
        <p:blipFill>
          <a:blip r:embed="rId4"/>
          <a:stretch>
            <a:fillRect/>
          </a:stretch>
        </p:blipFill>
        <p:spPr>
          <a:xfrm>
            <a:off x="584733" y="4335554"/>
            <a:ext cx="976416" cy="908250"/>
          </a:xfrm>
          <a:prstGeom prst="rect">
            <a:avLst/>
          </a:prstGeom>
        </p:spPr>
      </p:pic>
      <p:pic>
        <p:nvPicPr>
          <p:cNvPr id="16" name="Picture 15">
            <a:extLst>
              <a:ext uri="{FF2B5EF4-FFF2-40B4-BE49-F238E27FC236}">
                <a16:creationId xmlns:a16="http://schemas.microsoft.com/office/drawing/2014/main" id="{FBCFEAD8-ADD6-F98B-4F3D-638037731B62}"/>
              </a:ext>
            </a:extLst>
          </p:cNvPr>
          <p:cNvPicPr>
            <a:picLocks noChangeAspect="1"/>
          </p:cNvPicPr>
          <p:nvPr/>
        </p:nvPicPr>
        <p:blipFill>
          <a:blip r:embed="rId5"/>
          <a:stretch>
            <a:fillRect/>
          </a:stretch>
        </p:blipFill>
        <p:spPr>
          <a:xfrm>
            <a:off x="450623" y="6721075"/>
            <a:ext cx="1116376" cy="1006157"/>
          </a:xfrm>
          <a:prstGeom prst="rect">
            <a:avLst/>
          </a:prstGeom>
        </p:spPr>
      </p:pic>
      <p:pic>
        <p:nvPicPr>
          <p:cNvPr id="19" name="Picture 18">
            <a:extLst>
              <a:ext uri="{FF2B5EF4-FFF2-40B4-BE49-F238E27FC236}">
                <a16:creationId xmlns:a16="http://schemas.microsoft.com/office/drawing/2014/main" id="{C24B32A8-50F1-0F48-E470-6E772AD9203F}"/>
              </a:ext>
            </a:extLst>
          </p:cNvPr>
          <p:cNvPicPr>
            <a:picLocks noChangeAspect="1"/>
          </p:cNvPicPr>
          <p:nvPr/>
        </p:nvPicPr>
        <p:blipFill>
          <a:blip r:embed="rId6"/>
          <a:stretch>
            <a:fillRect/>
          </a:stretch>
        </p:blipFill>
        <p:spPr>
          <a:xfrm>
            <a:off x="511710" y="5586379"/>
            <a:ext cx="908352" cy="771916"/>
          </a:xfrm>
          <a:prstGeom prst="rect">
            <a:avLst/>
          </a:prstGeom>
        </p:spPr>
      </p:pic>
      <p:pic>
        <p:nvPicPr>
          <p:cNvPr id="21" name="Picture 20">
            <a:extLst>
              <a:ext uri="{FF2B5EF4-FFF2-40B4-BE49-F238E27FC236}">
                <a16:creationId xmlns:a16="http://schemas.microsoft.com/office/drawing/2014/main" id="{37DEE2EC-29D6-73CA-C3EC-9B8D7DC83254}"/>
              </a:ext>
            </a:extLst>
          </p:cNvPr>
          <p:cNvPicPr>
            <a:picLocks noChangeAspect="1"/>
          </p:cNvPicPr>
          <p:nvPr/>
        </p:nvPicPr>
        <p:blipFill>
          <a:blip r:embed="rId7"/>
          <a:stretch>
            <a:fillRect/>
          </a:stretch>
        </p:blipFill>
        <p:spPr>
          <a:xfrm>
            <a:off x="5535434" y="1067401"/>
            <a:ext cx="932456" cy="953931"/>
          </a:xfrm>
          <a:prstGeom prst="rect">
            <a:avLst/>
          </a:prstGeom>
        </p:spPr>
      </p:pic>
      <p:pic>
        <p:nvPicPr>
          <p:cNvPr id="24" name="Picture 23">
            <a:extLst>
              <a:ext uri="{FF2B5EF4-FFF2-40B4-BE49-F238E27FC236}">
                <a16:creationId xmlns:a16="http://schemas.microsoft.com/office/drawing/2014/main" id="{545212E3-1B2D-96DC-D8A9-9D0FFE9015EE}"/>
              </a:ext>
            </a:extLst>
          </p:cNvPr>
          <p:cNvPicPr>
            <a:picLocks noChangeAspect="1"/>
          </p:cNvPicPr>
          <p:nvPr/>
        </p:nvPicPr>
        <p:blipFill>
          <a:blip r:embed="rId8"/>
          <a:stretch>
            <a:fillRect/>
          </a:stretch>
        </p:blipFill>
        <p:spPr>
          <a:xfrm>
            <a:off x="1503807" y="1549437"/>
            <a:ext cx="1912101" cy="1730582"/>
          </a:xfrm>
          <a:prstGeom prst="rect">
            <a:avLst/>
          </a:prstGeom>
        </p:spPr>
      </p:pic>
      <p:pic>
        <p:nvPicPr>
          <p:cNvPr id="26" name="Picture 25">
            <a:extLst>
              <a:ext uri="{FF2B5EF4-FFF2-40B4-BE49-F238E27FC236}">
                <a16:creationId xmlns:a16="http://schemas.microsoft.com/office/drawing/2014/main" id="{FB78539E-7702-C2A2-CC83-1939842A51BD}"/>
              </a:ext>
            </a:extLst>
          </p:cNvPr>
          <p:cNvPicPr>
            <a:picLocks noChangeAspect="1"/>
          </p:cNvPicPr>
          <p:nvPr/>
        </p:nvPicPr>
        <p:blipFill>
          <a:blip r:embed="rId9"/>
          <a:stretch>
            <a:fillRect/>
          </a:stretch>
        </p:blipFill>
        <p:spPr>
          <a:xfrm>
            <a:off x="511708" y="8224435"/>
            <a:ext cx="984393" cy="1000170"/>
          </a:xfrm>
          <a:prstGeom prst="rect">
            <a:avLst/>
          </a:prstGeom>
        </p:spPr>
      </p:pic>
    </p:spTree>
    <p:extLst>
      <p:ext uri="{BB962C8B-B14F-4D97-AF65-F5344CB8AC3E}">
        <p14:creationId xmlns:p14="http://schemas.microsoft.com/office/powerpoint/2010/main" val="39153475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sp>
        <p:nvSpPr>
          <p:cNvPr id="9" name="TextBox 23">
            <a:extLst>
              <a:ext uri="{FF2B5EF4-FFF2-40B4-BE49-F238E27FC236}">
                <a16:creationId xmlns:a16="http://schemas.microsoft.com/office/drawing/2014/main" id="{1D6C25BC-4D24-683F-A909-D2B78C487E46}"/>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CANDESARTAN</a:t>
            </a:r>
            <a:endParaRPr lang="en-US" sz="3600"/>
          </a:p>
        </p:txBody>
      </p:sp>
      <p:sp>
        <p:nvSpPr>
          <p:cNvPr id="11" name="TextBox 2">
            <a:extLst>
              <a:ext uri="{FF2B5EF4-FFF2-40B4-BE49-F238E27FC236}">
                <a16:creationId xmlns:a16="http://schemas.microsoft.com/office/drawing/2014/main" id="{A88C5F41-6E1B-F99E-1135-FCF9BAF29B04}"/>
              </a:ext>
            </a:extLst>
          </p:cNvPr>
          <p:cNvSpPr txBox="1"/>
          <p:nvPr/>
        </p:nvSpPr>
        <p:spPr>
          <a:xfrm>
            <a:off x="405466" y="283283"/>
            <a:ext cx="6748412" cy="103194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400" dirty="0">
                <a:latin typeface="Century Gothic"/>
                <a:cs typeface="Calibri"/>
              </a:rPr>
              <a:t>Pour: </a:t>
            </a:r>
            <a:r>
              <a:rPr lang="en-US" sz="2400" b="1" dirty="0">
                <a:latin typeface="Century Gothic"/>
                <a:cs typeface="Calibri"/>
              </a:rPr>
              <a:t> </a:t>
            </a:r>
            <a:r>
              <a:rPr lang="en-US" sz="2400" b="1" u="sng" dirty="0">
                <a:latin typeface="Century Gothic"/>
                <a:cs typeface="Calibri"/>
              </a:rPr>
              <a:t>Maladies </a:t>
            </a:r>
            <a:r>
              <a:rPr lang="en-US" sz="2400" b="1" u="sng" dirty="0" err="1">
                <a:latin typeface="Century Gothic"/>
                <a:cs typeface="Calibri"/>
              </a:rPr>
              <a:t>Cardiaques</a:t>
            </a:r>
            <a:r>
              <a:rPr lang="en-US" sz="2400" b="1" dirty="0">
                <a:latin typeface="Century Gothic"/>
                <a:cs typeface="Calibri"/>
              </a:rPr>
              <a:t>,</a:t>
            </a:r>
            <a:endParaRPr lang="en-US" sz="2400" u="sng" dirty="0">
              <a:latin typeface="Aptos" panose="020B0004020202020204"/>
              <a:cs typeface="Calibri"/>
            </a:endParaRPr>
          </a:p>
          <a:p>
            <a:pPr>
              <a:lnSpc>
                <a:spcPct val="200000"/>
              </a:lnSpc>
            </a:pPr>
            <a:endParaRPr lang="en-US" sz="2400" b="1">
              <a:latin typeface="Century Gothic"/>
              <a:cs typeface="Calibri"/>
            </a:endParaRPr>
          </a:p>
          <a:p>
            <a:pPr>
              <a:lnSpc>
                <a:spcPct val="200000"/>
              </a:lnSpc>
            </a:pPr>
            <a:r>
              <a:rPr lang="en-US" sz="2400" b="1" dirty="0">
                <a:latin typeface="Century Gothic"/>
                <a:cs typeface="Calibri"/>
              </a:rPr>
              <a:t> </a:t>
            </a:r>
            <a:r>
              <a:rPr lang="en-US" sz="2400" b="1" u="sng" dirty="0">
                <a:latin typeface="Century Gothic"/>
                <a:cs typeface="Calibri"/>
              </a:rPr>
              <a:t>Maladies </a:t>
            </a:r>
            <a:r>
              <a:rPr lang="en-US" sz="2400" b="1" u="sng" dirty="0" err="1">
                <a:latin typeface="Century Gothic"/>
                <a:cs typeface="Calibri"/>
              </a:rPr>
              <a:t>Rénales</a:t>
            </a:r>
            <a:r>
              <a:rPr lang="en-US" sz="2400" b="1" dirty="0">
                <a:latin typeface="Century Gothic"/>
                <a:cs typeface="Calibri"/>
              </a:rPr>
              <a:t>,</a:t>
            </a:r>
            <a:r>
              <a:rPr lang="en-US" sz="2400" dirty="0">
                <a:latin typeface="Century Gothic"/>
                <a:cs typeface="Calibri"/>
              </a:rPr>
              <a:t> </a:t>
            </a:r>
            <a:r>
              <a:rPr lang="en-US" sz="2400" dirty="0" err="1">
                <a:latin typeface="Century Gothic"/>
                <a:cs typeface="Calibri"/>
              </a:rPr>
              <a:t>l'</a:t>
            </a:r>
            <a:r>
              <a:rPr lang="en-US" sz="2400" b="1" u="sng" dirty="0" err="1">
                <a:latin typeface="Century Gothic"/>
                <a:cs typeface="Calibri"/>
              </a:rPr>
              <a:t>Hypertension</a:t>
            </a:r>
            <a:r>
              <a:rPr lang="en-US" sz="2400" b="1" u="sng" dirty="0">
                <a:latin typeface="Century Gothic"/>
                <a:cs typeface="Calibri"/>
              </a:rPr>
              <a:t> </a:t>
            </a:r>
            <a:r>
              <a:rPr lang="en-US" sz="2400" b="1" u="sng" dirty="0" err="1">
                <a:latin typeface="Century Gothic"/>
                <a:cs typeface="Calibri"/>
              </a:rPr>
              <a:t>Artérielle</a:t>
            </a:r>
            <a:endParaRPr lang="en-US" sz="2400" u="sng" dirty="0" err="1">
              <a:latin typeface="Aptos" panose="020B0004020202020204"/>
              <a:cs typeface="Calibri"/>
            </a:endParaRPr>
          </a:p>
          <a:p>
            <a:endParaRPr lang="en-US" sz="2800" b="1">
              <a:latin typeface="Century Gothic"/>
              <a:cs typeface="Calibri"/>
            </a:endParaRPr>
          </a:p>
          <a:p>
            <a:r>
              <a:rPr lang="en-US" sz="2800" b="1" dirty="0" err="1">
                <a:latin typeface="Century Gothic"/>
                <a:cs typeface="Calibri"/>
              </a:rPr>
              <a:t>Effets</a:t>
            </a:r>
            <a:r>
              <a:rPr lang="en-US" sz="2800" b="1" dirty="0">
                <a:latin typeface="Century Gothic"/>
                <a:cs typeface="Calibri"/>
              </a:rPr>
              <a:t> </a:t>
            </a:r>
            <a:r>
              <a:rPr lang="en-US" sz="2800" b="1" dirty="0" err="1">
                <a:latin typeface="Century Gothic"/>
                <a:cs typeface="Calibri"/>
              </a:rPr>
              <a:t>secondaires</a:t>
            </a:r>
            <a:r>
              <a:rPr lang="en-US" sz="2800" dirty="0">
                <a:latin typeface="Century Gothic"/>
                <a:cs typeface="Calibri"/>
              </a:rPr>
              <a:t> possibles</a:t>
            </a:r>
            <a:r>
              <a:rPr lang="en-US" sz="2800" b="1" dirty="0">
                <a:latin typeface="Century Gothic"/>
                <a:cs typeface="Calibri"/>
              </a:rPr>
              <a:t>:</a:t>
            </a:r>
            <a:endParaRPr lang="en-US" sz="2800" dirty="0">
              <a:latin typeface="Century Gothic"/>
              <a:cs typeface="Calibri"/>
            </a:endParaRPr>
          </a:p>
          <a:p>
            <a:pPr marL="1371600" lvl="2" indent="-457200">
              <a:lnSpc>
                <a:spcPct val="150000"/>
              </a:lnSpc>
              <a:buFont typeface="Wingdings,Sans-Serif"/>
              <a:buChar char="§"/>
            </a:pPr>
            <a:r>
              <a:rPr lang="en-US" sz="2800" b="1" dirty="0" err="1">
                <a:latin typeface="Century Gothic"/>
                <a:cs typeface="Calibri"/>
              </a:rPr>
              <a:t>Toux</a:t>
            </a:r>
            <a:endParaRPr lang="en-US" sz="2800" dirty="0" err="1">
              <a:latin typeface="Century Gothic"/>
              <a:cs typeface="Calibri"/>
            </a:endParaRPr>
          </a:p>
          <a:p>
            <a:pPr marL="1371600" lvl="2" indent="-457200">
              <a:lnSpc>
                <a:spcPct val="150000"/>
              </a:lnSpc>
              <a:buFont typeface="Wingdings,Sans-Serif"/>
              <a:buChar char="§"/>
            </a:pPr>
            <a:endParaRPr lang="en-US" sz="2800" dirty="0">
              <a:latin typeface="Century Gothic"/>
              <a:cs typeface="Calibri"/>
            </a:endParaRPr>
          </a:p>
          <a:p>
            <a:pPr marL="1371600" lvl="2" indent="-457200">
              <a:lnSpc>
                <a:spcPct val="150000"/>
              </a:lnSpc>
              <a:buFont typeface="Wingdings,Sans-Serif"/>
              <a:buChar char="§"/>
            </a:pPr>
            <a:r>
              <a:rPr lang="en-US" sz="2800" b="1" dirty="0">
                <a:latin typeface="Century Gothic"/>
                <a:cs typeface="Calibri"/>
              </a:rPr>
              <a:t>Goût anormal</a:t>
            </a:r>
            <a:endParaRPr lang="en-US" sz="2800" dirty="0">
              <a:latin typeface="Century Gothic"/>
              <a:cs typeface="Calibri"/>
            </a:endParaRPr>
          </a:p>
          <a:p>
            <a:pPr marL="1371600" lvl="2" indent="-457200">
              <a:lnSpc>
                <a:spcPct val="150000"/>
              </a:lnSpc>
              <a:buFont typeface="Wingdings,Sans-Serif"/>
              <a:buChar char="§"/>
            </a:pPr>
            <a:endParaRPr lang="en-US" sz="2800" dirty="0">
              <a:latin typeface="Century Gothic"/>
              <a:cs typeface="Calibri"/>
            </a:endParaRPr>
          </a:p>
          <a:p>
            <a:pPr marL="1371600" lvl="2" indent="-457200">
              <a:lnSpc>
                <a:spcPct val="150000"/>
              </a:lnSpc>
              <a:buFont typeface="Wingdings,Sans-Serif"/>
              <a:buChar char="§"/>
            </a:pPr>
            <a:r>
              <a:rPr lang="en-US" sz="2800" b="1" dirty="0" err="1">
                <a:latin typeface="Century Gothic"/>
                <a:cs typeface="Calibri"/>
              </a:rPr>
              <a:t>Vertiges</a:t>
            </a:r>
            <a:endParaRPr lang="en-US" sz="2800" dirty="0" err="1">
              <a:latin typeface="Century Gothic"/>
              <a:cs typeface="Calibri"/>
            </a:endParaRPr>
          </a:p>
          <a:p>
            <a:pPr marL="1371600" lvl="2" indent="-457200">
              <a:lnSpc>
                <a:spcPct val="150000"/>
              </a:lnSpc>
              <a:buFont typeface="Wingdings,Sans-Serif"/>
              <a:buChar char="§"/>
            </a:pPr>
            <a:endParaRPr lang="en-US" sz="2800" dirty="0">
              <a:latin typeface="Century Gothic"/>
              <a:cs typeface="Calibri"/>
            </a:endParaRPr>
          </a:p>
          <a:p>
            <a:pPr marL="1371600" lvl="2" indent="-457200">
              <a:lnSpc>
                <a:spcPct val="150000"/>
              </a:lnSpc>
              <a:buFont typeface="Wingdings,Sans-Serif"/>
              <a:buChar char="§"/>
            </a:pPr>
            <a:r>
              <a:rPr lang="en-US" sz="2800" b="1" dirty="0" err="1">
                <a:latin typeface="Century Gothic"/>
                <a:cs typeface="Calibri"/>
              </a:rPr>
              <a:t>Électrolytes</a:t>
            </a:r>
            <a:r>
              <a:rPr lang="en-US" sz="2800" b="1" dirty="0">
                <a:latin typeface="Century Gothic"/>
                <a:cs typeface="Calibri"/>
              </a:rPr>
              <a:t> </a:t>
            </a:r>
            <a:r>
              <a:rPr lang="en-US" sz="2800" b="1" dirty="0" err="1">
                <a:latin typeface="Century Gothic"/>
                <a:cs typeface="Calibri"/>
              </a:rPr>
              <a:t>anormaux</a:t>
            </a:r>
            <a:endParaRPr lang="en-US" sz="2800" dirty="0" err="1">
              <a:latin typeface="Century Gothic"/>
              <a:cs typeface="Calibri"/>
            </a:endParaRPr>
          </a:p>
          <a:p>
            <a:pPr lvl="2">
              <a:lnSpc>
                <a:spcPct val="150000"/>
              </a:lnSpc>
            </a:pPr>
            <a:r>
              <a:rPr lang="en-US" sz="2800" b="1" dirty="0">
                <a:latin typeface="Century Gothic"/>
                <a:cs typeface="Calibri"/>
              </a:rPr>
              <a:t>     </a:t>
            </a:r>
            <a:r>
              <a:rPr lang="en-US" sz="2400" b="1" dirty="0">
                <a:latin typeface="Century Gothic"/>
                <a:cs typeface="Calibri"/>
              </a:rPr>
              <a:t>(</a:t>
            </a:r>
            <a:r>
              <a:rPr lang="en-US" sz="2400" b="1" dirty="0" err="1">
                <a:latin typeface="Century Gothic"/>
                <a:cs typeface="Calibri"/>
              </a:rPr>
              <a:t>contrôle</a:t>
            </a:r>
            <a:r>
              <a:rPr lang="en-US" sz="2400" b="1" dirty="0">
                <a:latin typeface="Century Gothic"/>
                <a:cs typeface="Calibri"/>
              </a:rPr>
              <a:t> des analyses de sang par __________ )</a:t>
            </a:r>
            <a:endParaRPr lang="en-US" dirty="0"/>
          </a:p>
          <a:p>
            <a:pPr marL="1371600" lvl="2" indent="-457200">
              <a:lnSpc>
                <a:spcPct val="150000"/>
              </a:lnSpc>
              <a:buFont typeface="Wingdings"/>
              <a:buChar char="§"/>
            </a:pPr>
            <a:endParaRPr lang="en-US" sz="2800" b="1">
              <a:latin typeface="Century Gothic"/>
              <a:cs typeface="Calibri"/>
            </a:endParaRPr>
          </a:p>
        </p:txBody>
      </p:sp>
      <p:pic>
        <p:nvPicPr>
          <p:cNvPr id="13" name="Picture 12">
            <a:extLst>
              <a:ext uri="{FF2B5EF4-FFF2-40B4-BE49-F238E27FC236}">
                <a16:creationId xmlns:a16="http://schemas.microsoft.com/office/drawing/2014/main" id="{D47741F3-5C8C-7DF9-D7C4-D0BB82C2C140}"/>
              </a:ext>
            </a:extLst>
          </p:cNvPr>
          <p:cNvPicPr>
            <a:picLocks noChangeAspect="1"/>
          </p:cNvPicPr>
          <p:nvPr/>
        </p:nvPicPr>
        <p:blipFill>
          <a:blip r:embed="rId3"/>
          <a:stretch>
            <a:fillRect/>
          </a:stretch>
        </p:blipFill>
        <p:spPr>
          <a:xfrm>
            <a:off x="891409" y="13501"/>
            <a:ext cx="935143" cy="949126"/>
          </a:xfrm>
          <a:prstGeom prst="rect">
            <a:avLst/>
          </a:prstGeom>
        </p:spPr>
      </p:pic>
      <p:pic>
        <p:nvPicPr>
          <p:cNvPr id="5" name="Picture 4">
            <a:extLst>
              <a:ext uri="{FF2B5EF4-FFF2-40B4-BE49-F238E27FC236}">
                <a16:creationId xmlns:a16="http://schemas.microsoft.com/office/drawing/2014/main" id="{FCE85309-7F13-DD39-E617-952AD5347CB0}"/>
              </a:ext>
            </a:extLst>
          </p:cNvPr>
          <p:cNvPicPr>
            <a:picLocks noChangeAspect="1"/>
          </p:cNvPicPr>
          <p:nvPr/>
        </p:nvPicPr>
        <p:blipFill>
          <a:blip r:embed="rId4"/>
          <a:stretch>
            <a:fillRect/>
          </a:stretch>
        </p:blipFill>
        <p:spPr>
          <a:xfrm>
            <a:off x="5080844" y="1744682"/>
            <a:ext cx="1037072" cy="1093205"/>
          </a:xfrm>
          <a:prstGeom prst="rect">
            <a:avLst/>
          </a:prstGeom>
        </p:spPr>
      </p:pic>
      <p:pic>
        <p:nvPicPr>
          <p:cNvPr id="7" name="Picture 6">
            <a:extLst>
              <a:ext uri="{FF2B5EF4-FFF2-40B4-BE49-F238E27FC236}">
                <a16:creationId xmlns:a16="http://schemas.microsoft.com/office/drawing/2014/main" id="{2CFCCBEF-54AE-34C2-468C-A62A25B26D28}"/>
              </a:ext>
            </a:extLst>
          </p:cNvPr>
          <p:cNvPicPr>
            <a:picLocks noChangeAspect="1"/>
          </p:cNvPicPr>
          <p:nvPr/>
        </p:nvPicPr>
        <p:blipFill>
          <a:blip r:embed="rId5"/>
          <a:stretch>
            <a:fillRect/>
          </a:stretch>
        </p:blipFill>
        <p:spPr>
          <a:xfrm>
            <a:off x="4648396" y="849944"/>
            <a:ext cx="865590" cy="967307"/>
          </a:xfrm>
          <a:prstGeom prst="rect">
            <a:avLst/>
          </a:prstGeom>
        </p:spPr>
      </p:pic>
      <p:pic>
        <p:nvPicPr>
          <p:cNvPr id="14" name="Picture 13">
            <a:extLst>
              <a:ext uri="{FF2B5EF4-FFF2-40B4-BE49-F238E27FC236}">
                <a16:creationId xmlns:a16="http://schemas.microsoft.com/office/drawing/2014/main" id="{0DC4BFE7-D5EA-85A9-4B2F-536839CF0A01}"/>
              </a:ext>
            </a:extLst>
          </p:cNvPr>
          <p:cNvPicPr>
            <a:picLocks noChangeAspect="1"/>
          </p:cNvPicPr>
          <p:nvPr/>
        </p:nvPicPr>
        <p:blipFill>
          <a:blip r:embed="rId6"/>
          <a:stretch>
            <a:fillRect/>
          </a:stretch>
        </p:blipFill>
        <p:spPr>
          <a:xfrm>
            <a:off x="1565315" y="1919355"/>
            <a:ext cx="1136476" cy="1076253"/>
          </a:xfrm>
          <a:prstGeom prst="rect">
            <a:avLst/>
          </a:prstGeom>
        </p:spPr>
      </p:pic>
      <p:sp>
        <p:nvSpPr>
          <p:cNvPr id="6" name="TextBox 5">
            <a:extLst>
              <a:ext uri="{FF2B5EF4-FFF2-40B4-BE49-F238E27FC236}">
                <a16:creationId xmlns:a16="http://schemas.microsoft.com/office/drawing/2014/main" id="{7C067A4E-733A-0427-D65F-EF06B1AE9BFB}"/>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pic>
        <p:nvPicPr>
          <p:cNvPr id="12" name="Picture 11">
            <a:extLst>
              <a:ext uri="{FF2B5EF4-FFF2-40B4-BE49-F238E27FC236}">
                <a16:creationId xmlns:a16="http://schemas.microsoft.com/office/drawing/2014/main" id="{F813CA5E-5673-C885-8D10-C178F3BE253F}"/>
              </a:ext>
            </a:extLst>
          </p:cNvPr>
          <p:cNvPicPr>
            <a:picLocks noChangeAspect="1"/>
          </p:cNvPicPr>
          <p:nvPr/>
        </p:nvPicPr>
        <p:blipFill>
          <a:blip r:embed="rId7"/>
          <a:stretch>
            <a:fillRect/>
          </a:stretch>
        </p:blipFill>
        <p:spPr>
          <a:xfrm>
            <a:off x="407521" y="4346688"/>
            <a:ext cx="976416" cy="908250"/>
          </a:xfrm>
          <a:prstGeom prst="rect">
            <a:avLst/>
          </a:prstGeom>
        </p:spPr>
      </p:pic>
      <p:pic>
        <p:nvPicPr>
          <p:cNvPr id="16" name="Picture 15">
            <a:extLst>
              <a:ext uri="{FF2B5EF4-FFF2-40B4-BE49-F238E27FC236}">
                <a16:creationId xmlns:a16="http://schemas.microsoft.com/office/drawing/2014/main" id="{CA742850-25ED-5164-4CF2-C2530762136E}"/>
              </a:ext>
            </a:extLst>
          </p:cNvPr>
          <p:cNvPicPr>
            <a:picLocks noChangeAspect="1"/>
          </p:cNvPicPr>
          <p:nvPr/>
        </p:nvPicPr>
        <p:blipFill>
          <a:blip r:embed="rId8"/>
          <a:stretch>
            <a:fillRect/>
          </a:stretch>
        </p:blipFill>
        <p:spPr>
          <a:xfrm>
            <a:off x="273411" y="6732209"/>
            <a:ext cx="1116376" cy="1006157"/>
          </a:xfrm>
          <a:prstGeom prst="rect">
            <a:avLst/>
          </a:prstGeom>
        </p:spPr>
      </p:pic>
      <p:pic>
        <p:nvPicPr>
          <p:cNvPr id="19" name="Picture 18">
            <a:extLst>
              <a:ext uri="{FF2B5EF4-FFF2-40B4-BE49-F238E27FC236}">
                <a16:creationId xmlns:a16="http://schemas.microsoft.com/office/drawing/2014/main" id="{06DEC17E-3704-E9F9-3D74-F30F5B582282}"/>
              </a:ext>
            </a:extLst>
          </p:cNvPr>
          <p:cNvPicPr>
            <a:picLocks noChangeAspect="1"/>
          </p:cNvPicPr>
          <p:nvPr/>
        </p:nvPicPr>
        <p:blipFill>
          <a:blip r:embed="rId9"/>
          <a:stretch>
            <a:fillRect/>
          </a:stretch>
        </p:blipFill>
        <p:spPr>
          <a:xfrm>
            <a:off x="334498" y="5597513"/>
            <a:ext cx="908352" cy="771916"/>
          </a:xfrm>
          <a:prstGeom prst="rect">
            <a:avLst/>
          </a:prstGeom>
        </p:spPr>
      </p:pic>
      <p:pic>
        <p:nvPicPr>
          <p:cNvPr id="21" name="Picture 20">
            <a:extLst>
              <a:ext uri="{FF2B5EF4-FFF2-40B4-BE49-F238E27FC236}">
                <a16:creationId xmlns:a16="http://schemas.microsoft.com/office/drawing/2014/main" id="{42A9AC3F-D18A-40EA-8EB4-636030012347}"/>
              </a:ext>
            </a:extLst>
          </p:cNvPr>
          <p:cNvPicPr>
            <a:picLocks noChangeAspect="1"/>
          </p:cNvPicPr>
          <p:nvPr/>
        </p:nvPicPr>
        <p:blipFill>
          <a:blip r:embed="rId10"/>
          <a:stretch>
            <a:fillRect/>
          </a:stretch>
        </p:blipFill>
        <p:spPr>
          <a:xfrm>
            <a:off x="334496" y="8235569"/>
            <a:ext cx="984393" cy="1000170"/>
          </a:xfrm>
          <a:prstGeom prst="rect">
            <a:avLst/>
          </a:prstGeom>
        </p:spPr>
      </p:pic>
    </p:spTree>
    <p:extLst>
      <p:ext uri="{BB962C8B-B14F-4D97-AF65-F5344CB8AC3E}">
        <p14:creationId xmlns:p14="http://schemas.microsoft.com/office/powerpoint/2010/main" val="37432660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604A1711-9EB6-7C90-885C-21C6B82633DB}"/>
              </a:ext>
            </a:extLst>
          </p:cNvPr>
          <p:cNvGraphicFramePr>
            <a:graphicFrameLocks noGrp="1"/>
          </p:cNvGraphicFramePr>
          <p:nvPr/>
        </p:nvGraphicFramePr>
        <p:xfrm>
          <a:off x="-4698174" y="3205094"/>
          <a:ext cx="2562225" cy="155448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394072537"/>
                    </a:ext>
                  </a:extLst>
                </a:gridCol>
              </a:tblGrid>
              <a:tr h="190500">
                <a:tc>
                  <a:txBody>
                    <a:bodyPr/>
                    <a:lstStyle/>
                    <a:p>
                      <a:pPr algn="ctr" rtl="0" fontAlgn="base"/>
                      <a:r>
                        <a:rPr lang="fr-CA" sz="1400" b="1" i="0">
                          <a:effectLst/>
                          <a:latin typeface="Calibri" panose="020F0502020204030204" pitchFamily="34" charset="0"/>
                        </a:rPr>
                        <a:t>DIGOXIN</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06641234"/>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Heart disease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72041657"/>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l" rtl="0" fontAlgn="base"/>
                      <a:r>
                        <a:rPr lang="en-US" sz="1400" b="0" i="0">
                          <a:effectLst/>
                          <a:latin typeface="Calibri" panose="020F0502020204030204" pitchFamily="34" charset="0"/>
                        </a:rPr>
                        <a:t>Toxicity, rare if no kidney disease and on no diuretic (water pill)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82934156"/>
                  </a:ext>
                </a:extLst>
              </a:tr>
            </a:tbl>
          </a:graphicData>
        </a:graphic>
      </p:graphicFrame>
      <p:sp>
        <p:nvSpPr>
          <p:cNvPr id="9" name="TextBox 23">
            <a:extLst>
              <a:ext uri="{FF2B5EF4-FFF2-40B4-BE49-F238E27FC236}">
                <a16:creationId xmlns:a16="http://schemas.microsoft.com/office/drawing/2014/main" id="{3AA32F44-7B98-A831-02A6-9EC3CEF86E19}"/>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DIGOXIN</a:t>
            </a:r>
            <a:endParaRPr lang="en-US" sz="3600"/>
          </a:p>
        </p:txBody>
      </p:sp>
      <p:sp>
        <p:nvSpPr>
          <p:cNvPr id="11" name="TextBox 2">
            <a:extLst>
              <a:ext uri="{FF2B5EF4-FFF2-40B4-BE49-F238E27FC236}">
                <a16:creationId xmlns:a16="http://schemas.microsoft.com/office/drawing/2014/main" id="{FD6BFC55-8CCA-9DFC-233C-FFCD3BBA2909}"/>
              </a:ext>
            </a:extLst>
          </p:cNvPr>
          <p:cNvSpPr txBox="1"/>
          <p:nvPr/>
        </p:nvSpPr>
        <p:spPr>
          <a:xfrm>
            <a:off x="1190369" y="1073336"/>
            <a:ext cx="5796039" cy="60040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Pour: </a:t>
            </a:r>
            <a:r>
              <a:rPr lang="en-US" sz="2800" b="1" dirty="0">
                <a:latin typeface="Century Gothic"/>
                <a:cs typeface="Calibri"/>
              </a:rPr>
              <a:t> </a:t>
            </a:r>
            <a:r>
              <a:rPr lang="en-US" sz="2800" b="1" u="sng" dirty="0">
                <a:latin typeface="Century Gothic"/>
                <a:cs typeface="Calibri"/>
              </a:rPr>
              <a:t>Maladies </a:t>
            </a:r>
            <a:r>
              <a:rPr lang="en-US" sz="2800" b="1" u="sng" dirty="0" err="1">
                <a:latin typeface="Century Gothic"/>
                <a:cs typeface="Calibri"/>
              </a:rPr>
              <a:t>Cardiaques</a:t>
            </a:r>
            <a:r>
              <a:rPr lang="en-US" sz="2800" b="1" dirty="0">
                <a:latin typeface="Century Gothic"/>
                <a:cs typeface="Calibri"/>
              </a:rPr>
              <a:t>,      </a:t>
            </a:r>
            <a:endParaRPr lang="en-US" sz="2800" b="1" dirty="0" err="1">
              <a:latin typeface="Century Gothic"/>
              <a:cs typeface="Calibri"/>
            </a:endParaRPr>
          </a:p>
          <a:p>
            <a:pPr>
              <a:lnSpc>
                <a:spcPct val="200000"/>
              </a:lnSpc>
            </a:pPr>
            <a:endParaRPr lang="en-US" sz="2800" b="1" u="sng" dirty="0">
              <a:latin typeface="Century Gothic"/>
              <a:cs typeface="Calibri"/>
            </a:endParaRPr>
          </a:p>
          <a:p>
            <a:pPr>
              <a:lnSpc>
                <a:spcPct val="200000"/>
              </a:lnSpc>
            </a:pPr>
            <a:r>
              <a:rPr lang="en-US" sz="2800" b="1" u="sng" dirty="0">
                <a:latin typeface="Century Gothic"/>
                <a:cs typeface="Calibri"/>
              </a:rPr>
              <a:t>Fibrillation </a:t>
            </a:r>
            <a:r>
              <a:rPr lang="en-US" sz="2800" b="1" u="sng" dirty="0" err="1">
                <a:latin typeface="Century Gothic"/>
                <a:cs typeface="Calibri"/>
              </a:rPr>
              <a:t>Auriculaire</a:t>
            </a:r>
            <a:endParaRPr lang="en-US" sz="2800" b="1">
              <a:latin typeface="Century Gothic"/>
              <a:cs typeface="Calibri"/>
            </a:endParaRPr>
          </a:p>
          <a:p>
            <a:pPr>
              <a:lnSpc>
                <a:spcPct val="200000"/>
              </a:lnSpc>
            </a:pPr>
            <a:endParaRPr lang="en-US" sz="2800" b="1">
              <a:latin typeface="Century Gothic"/>
              <a:cs typeface="Calibri"/>
            </a:endParaRPr>
          </a:p>
          <a:p>
            <a:r>
              <a:rPr lang="en-US" sz="2800" b="1" dirty="0" err="1">
                <a:latin typeface="Century Gothic"/>
                <a:cs typeface="Calibri"/>
              </a:rPr>
              <a:t>Effets</a:t>
            </a:r>
            <a:r>
              <a:rPr lang="en-US" sz="2800" b="1" dirty="0">
                <a:latin typeface="Century Gothic"/>
                <a:cs typeface="Calibri"/>
              </a:rPr>
              <a:t> </a:t>
            </a:r>
            <a:r>
              <a:rPr lang="en-US" sz="2800" b="1" dirty="0" err="1">
                <a:latin typeface="Century Gothic"/>
                <a:cs typeface="Calibri"/>
              </a:rPr>
              <a:t>secondaires</a:t>
            </a:r>
            <a:r>
              <a:rPr lang="en-US" sz="2800" dirty="0">
                <a:latin typeface="Century Gothic"/>
                <a:cs typeface="Calibri"/>
              </a:rPr>
              <a:t> possibles</a:t>
            </a:r>
            <a:r>
              <a:rPr lang="en-US" sz="2800" b="1" dirty="0">
                <a:latin typeface="Century Gothic"/>
                <a:cs typeface="Calibri"/>
              </a:rPr>
              <a:t>:</a:t>
            </a:r>
            <a:endParaRPr lang="en-US" sz="2800">
              <a:latin typeface="Century Gothic"/>
              <a:cs typeface="Calibri"/>
            </a:endParaRPr>
          </a:p>
          <a:p>
            <a:endParaRPr lang="en-US" sz="2800" b="1" dirty="0">
              <a:latin typeface="Century Gothic"/>
              <a:cs typeface="Calibri"/>
            </a:endParaRPr>
          </a:p>
          <a:p>
            <a:pPr marL="1371600" lvl="2" indent="-457200">
              <a:lnSpc>
                <a:spcPct val="200000"/>
              </a:lnSpc>
              <a:buFont typeface="Wingdings"/>
              <a:buChar char="§"/>
            </a:pPr>
            <a:r>
              <a:rPr lang="en-US" sz="2800" b="1" dirty="0" err="1">
                <a:latin typeface="Century Gothic"/>
                <a:cs typeface="Calibri"/>
              </a:rPr>
              <a:t>Toxicité</a:t>
            </a:r>
            <a:r>
              <a:rPr lang="en-US" sz="2800" b="1" dirty="0">
                <a:latin typeface="Century Gothic"/>
                <a:cs typeface="Calibri"/>
              </a:rPr>
              <a:t> (rare)</a:t>
            </a:r>
            <a:endParaRPr lang="en-US"/>
          </a:p>
        </p:txBody>
      </p:sp>
      <p:pic>
        <p:nvPicPr>
          <p:cNvPr id="13" name="Picture 12">
            <a:extLst>
              <a:ext uri="{FF2B5EF4-FFF2-40B4-BE49-F238E27FC236}">
                <a16:creationId xmlns:a16="http://schemas.microsoft.com/office/drawing/2014/main" id="{E63A4FD9-2D0E-8F8C-9D82-2A25EF8E4952}"/>
              </a:ext>
            </a:extLst>
          </p:cNvPr>
          <p:cNvPicPr>
            <a:picLocks noChangeAspect="1"/>
          </p:cNvPicPr>
          <p:nvPr/>
        </p:nvPicPr>
        <p:blipFill>
          <a:blip r:embed="rId3"/>
          <a:stretch>
            <a:fillRect/>
          </a:stretch>
        </p:blipFill>
        <p:spPr>
          <a:xfrm>
            <a:off x="891409" y="13501"/>
            <a:ext cx="935143" cy="949126"/>
          </a:xfrm>
          <a:prstGeom prst="rect">
            <a:avLst/>
          </a:prstGeom>
        </p:spPr>
      </p:pic>
      <p:pic>
        <p:nvPicPr>
          <p:cNvPr id="7" name="Picture 6">
            <a:extLst>
              <a:ext uri="{FF2B5EF4-FFF2-40B4-BE49-F238E27FC236}">
                <a16:creationId xmlns:a16="http://schemas.microsoft.com/office/drawing/2014/main" id="{6430FEC2-2FA8-C8A2-4C96-5B1E9C045C44}"/>
              </a:ext>
            </a:extLst>
          </p:cNvPr>
          <p:cNvPicPr>
            <a:picLocks noChangeAspect="1"/>
          </p:cNvPicPr>
          <p:nvPr/>
        </p:nvPicPr>
        <p:blipFill>
          <a:blip r:embed="rId4"/>
          <a:stretch>
            <a:fillRect/>
          </a:stretch>
        </p:blipFill>
        <p:spPr>
          <a:xfrm>
            <a:off x="3021280" y="918044"/>
            <a:ext cx="1440642" cy="1502328"/>
          </a:xfrm>
          <a:prstGeom prst="rect">
            <a:avLst/>
          </a:prstGeom>
        </p:spPr>
      </p:pic>
      <p:pic>
        <p:nvPicPr>
          <p:cNvPr id="2" name="Picture 1">
            <a:extLst>
              <a:ext uri="{FF2B5EF4-FFF2-40B4-BE49-F238E27FC236}">
                <a16:creationId xmlns:a16="http://schemas.microsoft.com/office/drawing/2014/main" id="{E0B1A94E-3015-C44F-35DF-52105697EE5E}"/>
              </a:ext>
            </a:extLst>
          </p:cNvPr>
          <p:cNvPicPr>
            <a:picLocks noChangeAspect="1"/>
          </p:cNvPicPr>
          <p:nvPr/>
        </p:nvPicPr>
        <p:blipFill>
          <a:blip r:embed="rId5"/>
          <a:stretch>
            <a:fillRect/>
          </a:stretch>
        </p:blipFill>
        <p:spPr>
          <a:xfrm>
            <a:off x="484534" y="6073392"/>
            <a:ext cx="1256285" cy="1118018"/>
          </a:xfrm>
          <a:prstGeom prst="rect">
            <a:avLst/>
          </a:prstGeom>
        </p:spPr>
      </p:pic>
      <p:sp>
        <p:nvSpPr>
          <p:cNvPr id="6" name="TextBox 5">
            <a:extLst>
              <a:ext uri="{FF2B5EF4-FFF2-40B4-BE49-F238E27FC236}">
                <a16:creationId xmlns:a16="http://schemas.microsoft.com/office/drawing/2014/main" id="{EE1D2F4E-890B-8798-24FD-386BFB5DD730}"/>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pic>
        <p:nvPicPr>
          <p:cNvPr id="8" name="Picture 7">
            <a:extLst>
              <a:ext uri="{FF2B5EF4-FFF2-40B4-BE49-F238E27FC236}">
                <a16:creationId xmlns:a16="http://schemas.microsoft.com/office/drawing/2014/main" id="{A289947A-D716-AB7C-C044-F8827D071907}"/>
              </a:ext>
            </a:extLst>
          </p:cNvPr>
          <p:cNvPicPr>
            <a:picLocks noChangeAspect="1"/>
          </p:cNvPicPr>
          <p:nvPr/>
        </p:nvPicPr>
        <p:blipFill>
          <a:blip r:embed="rId6"/>
          <a:stretch>
            <a:fillRect/>
          </a:stretch>
        </p:blipFill>
        <p:spPr>
          <a:xfrm>
            <a:off x="2058115" y="2783807"/>
            <a:ext cx="1912101" cy="1730582"/>
          </a:xfrm>
          <a:prstGeom prst="rect">
            <a:avLst/>
          </a:prstGeom>
        </p:spPr>
      </p:pic>
    </p:spTree>
    <p:extLst>
      <p:ext uri="{BB962C8B-B14F-4D97-AF65-F5344CB8AC3E}">
        <p14:creationId xmlns:p14="http://schemas.microsoft.com/office/powerpoint/2010/main" val="1330468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30BA80C5-3298-E5B7-DD88-7F723DF11FAC}"/>
              </a:ext>
            </a:extLst>
          </p:cNvPr>
          <p:cNvGraphicFramePr>
            <a:graphicFrameLocks noGrp="1"/>
          </p:cNvGraphicFramePr>
          <p:nvPr/>
        </p:nvGraphicFramePr>
        <p:xfrm>
          <a:off x="-4358591" y="3323606"/>
          <a:ext cx="2562225" cy="219456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2096235463"/>
                    </a:ext>
                  </a:extLst>
                </a:gridCol>
              </a:tblGrid>
              <a:tr h="190500">
                <a:tc>
                  <a:txBody>
                    <a:bodyPr/>
                    <a:lstStyle/>
                    <a:p>
                      <a:pPr algn="ctr" rtl="0" fontAlgn="base"/>
                      <a:r>
                        <a:rPr lang="fr-CA" sz="1400" b="1" i="0">
                          <a:effectLst/>
                          <a:latin typeface="Calibri"/>
                        </a:rPr>
                        <a:t>ATORVASTATIN</a:t>
                      </a:r>
                      <a:r>
                        <a:rPr lang="fr-CA" sz="1400" b="0" i="0">
                          <a:effectLst/>
                          <a:latin typeface="WordVisiCarriageReturn_MSFontService"/>
                        </a:rPr>
                        <a:t> </a:t>
                      </a:r>
                      <a:br>
                        <a:rPr lang="fr-CA" sz="1400" b="0" i="0">
                          <a:effectLst/>
                          <a:latin typeface="WordVisiCarriageReturn_MSFontService"/>
                        </a:rPr>
                      </a:br>
                      <a:r>
                        <a:rPr lang="fr-CA" sz="1400" b="1" i="0">
                          <a:effectLst/>
                          <a:latin typeface="Calibri"/>
                        </a:rPr>
                        <a:t>ROSUVASTATIN</a:t>
                      </a:r>
                      <a:r>
                        <a:rPr lang="fr-CA" sz="1400" b="0" i="0">
                          <a:effectLst/>
                          <a:latin typeface="Calibri"/>
                        </a:rPr>
                        <a:t> </a:t>
                      </a:r>
                      <a:endParaRPr lang="fr-CA" b="0" i="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06204672"/>
                  </a:ext>
                </a:extLst>
              </a:tr>
              <a:tr h="190500">
                <a:tc>
                  <a:txBody>
                    <a:bodyPr/>
                    <a:lstStyle/>
                    <a:p>
                      <a:pPr algn="ctr" rtl="0" fontAlgn="base"/>
                      <a:r>
                        <a:rPr lang="en-US" sz="1400" b="0" i="0" u="sng">
                          <a:effectLst/>
                          <a:latin typeface="Calibri"/>
                        </a:rPr>
                        <a:t>What is it for?</a:t>
                      </a:r>
                      <a:r>
                        <a:rPr lang="en-US" sz="1400" b="0" i="0">
                          <a:effectLst/>
                          <a:latin typeface="Calibri"/>
                        </a:rPr>
                        <a:t> </a:t>
                      </a:r>
                      <a:endParaRPr lang="en-US" b="0" i="0">
                        <a:effectLst/>
                        <a:latin typeface="Calibri"/>
                      </a:endParaRPr>
                    </a:p>
                    <a:p>
                      <a:pPr algn="ctr" rtl="0" fontAlgn="base"/>
                      <a:r>
                        <a:rPr lang="en-US" sz="1400" b="0" i="0">
                          <a:effectLst/>
                          <a:latin typeface="Calibri"/>
                        </a:rPr>
                        <a:t>Prevention of heart disease/ strokes </a:t>
                      </a:r>
                      <a:endParaRPr lang="en-US" b="0" i="0">
                        <a:effectLst/>
                        <a:latin typeface="Calibri"/>
                      </a:endParaRPr>
                    </a:p>
                    <a:p>
                      <a:pPr algn="ctr" rtl="0" fontAlgn="base"/>
                      <a:r>
                        <a:rPr lang="en-US" sz="1400" b="0" i="0">
                          <a:effectLst/>
                          <a:latin typeface="Calibri"/>
                        </a:rPr>
                        <a:t>“Cholesterol medication” </a:t>
                      </a:r>
                      <a:endParaRPr lang="en-US" b="0" i="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88604279"/>
                  </a:ext>
                </a:extLst>
              </a:tr>
              <a:tr h="730413">
                <a:tc>
                  <a:txBody>
                    <a:bodyPr/>
                    <a:lstStyle/>
                    <a:p>
                      <a:pPr algn="ctr" rtl="0" fontAlgn="base"/>
                      <a:r>
                        <a:rPr lang="en-US" sz="1400" b="0" i="0" u="sng">
                          <a:effectLst/>
                          <a:latin typeface="Calibri"/>
                        </a:rPr>
                        <a:t>Possible side effect?</a:t>
                      </a:r>
                      <a:r>
                        <a:rPr lang="en-US" sz="1400" b="0" i="0">
                          <a:effectLst/>
                          <a:latin typeface="Calibri"/>
                        </a:rPr>
                        <a:t> </a:t>
                      </a:r>
                      <a:endParaRPr lang="en-US" b="0" i="0">
                        <a:effectLst/>
                        <a:latin typeface="Calibri"/>
                      </a:endParaRPr>
                    </a:p>
                    <a:p>
                      <a:pPr algn="ctr" rtl="0" fontAlgn="base"/>
                      <a:r>
                        <a:rPr lang="en-US" sz="1400" b="0" i="0">
                          <a:effectLst/>
                          <a:latin typeface="Calibri"/>
                        </a:rPr>
                        <a:t>Minimal. Rare (0.2%) but severe muscle side effect possible.  </a:t>
                      </a:r>
                      <a:endParaRPr lang="en-US" b="0" i="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73038180"/>
                  </a:ext>
                </a:extLst>
              </a:tr>
            </a:tbl>
          </a:graphicData>
        </a:graphic>
      </p:graphicFrame>
      <p:sp>
        <p:nvSpPr>
          <p:cNvPr id="9" name="TextBox 23">
            <a:extLst>
              <a:ext uri="{FF2B5EF4-FFF2-40B4-BE49-F238E27FC236}">
                <a16:creationId xmlns:a16="http://schemas.microsoft.com/office/drawing/2014/main" id="{95C28A8F-22AA-E9C6-2700-0F769B998DEA}"/>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ATORVASTATIN</a:t>
            </a:r>
            <a:endParaRPr lang="en-US" sz="3600"/>
          </a:p>
        </p:txBody>
      </p:sp>
      <p:sp>
        <p:nvSpPr>
          <p:cNvPr id="11" name="TextBox 2">
            <a:extLst>
              <a:ext uri="{FF2B5EF4-FFF2-40B4-BE49-F238E27FC236}">
                <a16:creationId xmlns:a16="http://schemas.microsoft.com/office/drawing/2014/main" id="{A4D062C3-B907-5589-3AF3-9347973AED6E}"/>
              </a:ext>
            </a:extLst>
          </p:cNvPr>
          <p:cNvSpPr txBox="1"/>
          <p:nvPr/>
        </p:nvSpPr>
        <p:spPr>
          <a:xfrm>
            <a:off x="5398" y="1088173"/>
            <a:ext cx="7368282" cy="594252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400">
                <a:latin typeface="Century Gothic"/>
                <a:cs typeface="Calibri"/>
              </a:rPr>
              <a:t>Pour: </a:t>
            </a:r>
            <a:r>
              <a:rPr lang="en-US" sz="2400" b="1">
                <a:latin typeface="Century Gothic"/>
                <a:cs typeface="Calibri"/>
              </a:rPr>
              <a:t> </a:t>
            </a:r>
            <a:r>
              <a:rPr lang="en-US" sz="2400" b="1" err="1">
                <a:latin typeface="Century Gothic"/>
                <a:cs typeface="Calibri"/>
              </a:rPr>
              <a:t>prévention</a:t>
            </a:r>
            <a:r>
              <a:rPr lang="en-US" sz="2400" b="1">
                <a:latin typeface="Century Gothic"/>
                <a:cs typeface="Calibri"/>
              </a:rPr>
              <a:t> des </a:t>
            </a:r>
            <a:r>
              <a:rPr lang="en-US" sz="2400" b="1" u="sng">
                <a:latin typeface="Century Gothic"/>
                <a:cs typeface="Calibri"/>
              </a:rPr>
              <a:t>Maladies </a:t>
            </a:r>
            <a:r>
              <a:rPr lang="en-US" sz="2400" b="1" u="sng" err="1">
                <a:latin typeface="Century Gothic"/>
                <a:cs typeface="Calibri"/>
              </a:rPr>
              <a:t>Cardiaques</a:t>
            </a:r>
            <a:r>
              <a:rPr lang="en-US" sz="2400" b="1">
                <a:latin typeface="Century Gothic"/>
                <a:cs typeface="Calibri"/>
              </a:rPr>
              <a:t>,</a:t>
            </a:r>
            <a:endParaRPr lang="en-US" sz="2400" u="sng">
              <a:latin typeface="Aptos" panose="020B0004020202020204"/>
              <a:cs typeface="Calibri"/>
            </a:endParaRPr>
          </a:p>
          <a:p>
            <a:pPr>
              <a:lnSpc>
                <a:spcPct val="200000"/>
              </a:lnSpc>
            </a:pPr>
            <a:endParaRPr lang="en-US" sz="2400" b="1">
              <a:latin typeface="Century Gothic"/>
              <a:cs typeface="Calibri"/>
            </a:endParaRPr>
          </a:p>
          <a:p>
            <a:pPr>
              <a:lnSpc>
                <a:spcPct val="200000"/>
              </a:lnSpc>
            </a:pPr>
            <a:r>
              <a:rPr lang="en-US" sz="2400" b="1">
                <a:latin typeface="Century Gothic"/>
                <a:cs typeface="Calibri"/>
              </a:rPr>
              <a:t>   </a:t>
            </a:r>
            <a:r>
              <a:rPr lang="en-US" sz="2400" b="1" err="1">
                <a:latin typeface="Century Gothic"/>
                <a:cs typeface="Calibri"/>
              </a:rPr>
              <a:t>prévention</a:t>
            </a:r>
            <a:r>
              <a:rPr lang="en-US" sz="2400" b="1">
                <a:latin typeface="Century Gothic"/>
                <a:cs typeface="Calibri"/>
              </a:rPr>
              <a:t> des </a:t>
            </a:r>
            <a:r>
              <a:rPr lang="en-US" sz="2400" b="1" u="sng">
                <a:latin typeface="Century Gothic"/>
                <a:cs typeface="Calibri"/>
              </a:rPr>
              <a:t>AVC</a:t>
            </a:r>
            <a:r>
              <a:rPr lang="en-US" sz="2400" b="1">
                <a:latin typeface="Century Gothic"/>
                <a:cs typeface="Calibri"/>
              </a:rPr>
              <a:t>, </a:t>
            </a:r>
            <a:r>
              <a:rPr lang="en-US" sz="2400" b="1" u="sng" err="1">
                <a:latin typeface="Century Gothic"/>
                <a:cs typeface="Calibri"/>
              </a:rPr>
              <a:t>Cholest</a:t>
            </a:r>
            <a:r>
              <a:rPr lang="en-US" sz="2400" b="1" err="1">
                <a:latin typeface="Century Gothic"/>
                <a:cs typeface="Calibri"/>
              </a:rPr>
              <a:t>é</a:t>
            </a:r>
            <a:r>
              <a:rPr lang="en-US" sz="2400" b="1" u="sng" err="1">
                <a:latin typeface="Century Gothic"/>
                <a:cs typeface="Calibri"/>
              </a:rPr>
              <a:t>rol</a:t>
            </a:r>
            <a:endParaRPr lang="en-US" sz="2400" u="sng">
              <a:latin typeface="Aptos" panose="020B0004020202020204"/>
              <a:cs typeface="Calibri"/>
            </a:endParaRPr>
          </a:p>
          <a:p>
            <a:pPr>
              <a:lnSpc>
                <a:spcPct val="200000"/>
              </a:lnSpc>
            </a:pPr>
            <a:endParaRPr lang="en-US" sz="2400" b="1">
              <a:latin typeface="Century Gothic"/>
              <a:cs typeface="Calibri"/>
            </a:endParaRPr>
          </a:p>
          <a:p>
            <a:pPr>
              <a:lnSpc>
                <a:spcPct val="200000"/>
              </a:lnSpc>
            </a:pPr>
            <a:endParaRPr lang="en-US" sz="2800">
              <a:latin typeface="Century Gothic"/>
              <a:cs typeface="Calibri"/>
            </a:endParaRPr>
          </a:p>
          <a:p>
            <a:r>
              <a:rPr lang="en-US" sz="2800" b="1">
                <a:latin typeface="Century Gothic"/>
                <a:cs typeface="Calibri"/>
              </a:rPr>
              <a:t>  </a:t>
            </a:r>
            <a:r>
              <a:rPr lang="en-US" sz="2800" b="1" err="1">
                <a:latin typeface="Century Gothic"/>
                <a:cs typeface="Calibri"/>
              </a:rPr>
              <a:t>Effets</a:t>
            </a:r>
            <a:r>
              <a:rPr lang="en-US" sz="2800" b="1">
                <a:latin typeface="Century Gothic"/>
                <a:cs typeface="Calibri"/>
              </a:rPr>
              <a:t> </a:t>
            </a:r>
            <a:r>
              <a:rPr lang="en-US" sz="2800" b="1" err="1">
                <a:latin typeface="Century Gothic"/>
                <a:cs typeface="Calibri"/>
              </a:rPr>
              <a:t>secondaires</a:t>
            </a:r>
            <a:r>
              <a:rPr lang="en-US" sz="2800">
                <a:latin typeface="Century Gothic"/>
                <a:cs typeface="Calibri"/>
              </a:rPr>
              <a:t> possibles</a:t>
            </a:r>
            <a:r>
              <a:rPr lang="en-US" sz="2800" b="1">
                <a:latin typeface="Century Gothic"/>
                <a:cs typeface="Calibri"/>
              </a:rPr>
              <a:t>:</a:t>
            </a:r>
            <a:endParaRPr lang="en-US" sz="2800">
              <a:latin typeface="Century Gothic"/>
              <a:cs typeface="Calibri"/>
            </a:endParaRPr>
          </a:p>
          <a:p>
            <a:pPr marL="1828800" lvl="3" indent="-457200">
              <a:lnSpc>
                <a:spcPct val="200000"/>
              </a:lnSpc>
              <a:buFont typeface="Wingdings"/>
              <a:buChar char="§"/>
            </a:pPr>
            <a:r>
              <a:rPr lang="en-US" sz="2800" b="1" err="1">
                <a:latin typeface="Century Gothic"/>
                <a:ea typeface="+mn-lt"/>
                <a:cs typeface="+mn-lt"/>
              </a:rPr>
              <a:t>Problèmes</a:t>
            </a:r>
            <a:r>
              <a:rPr lang="en-US" sz="2800" b="1">
                <a:latin typeface="Century Gothic"/>
                <a:ea typeface="+mn-lt"/>
                <a:cs typeface="+mn-lt"/>
              </a:rPr>
              <a:t> </a:t>
            </a:r>
            <a:r>
              <a:rPr lang="en-US" sz="2800" b="1" err="1">
                <a:latin typeface="Century Gothic"/>
                <a:ea typeface="+mn-lt"/>
                <a:cs typeface="+mn-lt"/>
              </a:rPr>
              <a:t>musculaires</a:t>
            </a:r>
            <a:r>
              <a:rPr lang="en-US" sz="2800" b="1">
                <a:latin typeface="Century Gothic"/>
                <a:cs typeface="Calibri"/>
              </a:rPr>
              <a:t> (rare)</a:t>
            </a:r>
            <a:endParaRPr lang="en-US"/>
          </a:p>
        </p:txBody>
      </p:sp>
      <p:pic>
        <p:nvPicPr>
          <p:cNvPr id="13" name="Picture 12">
            <a:extLst>
              <a:ext uri="{FF2B5EF4-FFF2-40B4-BE49-F238E27FC236}">
                <a16:creationId xmlns:a16="http://schemas.microsoft.com/office/drawing/2014/main" id="{1697A672-4D41-6C51-5152-D8881DF6BC47}"/>
              </a:ext>
            </a:extLst>
          </p:cNvPr>
          <p:cNvPicPr>
            <a:picLocks noChangeAspect="1"/>
          </p:cNvPicPr>
          <p:nvPr/>
        </p:nvPicPr>
        <p:blipFill>
          <a:blip r:embed="rId3"/>
          <a:stretch>
            <a:fillRect/>
          </a:stretch>
        </p:blipFill>
        <p:spPr>
          <a:xfrm>
            <a:off x="891409" y="13501"/>
            <a:ext cx="935143" cy="949126"/>
          </a:xfrm>
          <a:prstGeom prst="rect">
            <a:avLst/>
          </a:prstGeom>
        </p:spPr>
      </p:pic>
      <p:pic>
        <p:nvPicPr>
          <p:cNvPr id="31" name="Picture 30">
            <a:extLst>
              <a:ext uri="{FF2B5EF4-FFF2-40B4-BE49-F238E27FC236}">
                <a16:creationId xmlns:a16="http://schemas.microsoft.com/office/drawing/2014/main" id="{78869875-4E89-0C35-35E8-A38048310397}"/>
              </a:ext>
            </a:extLst>
          </p:cNvPr>
          <p:cNvPicPr>
            <a:picLocks noChangeAspect="1"/>
          </p:cNvPicPr>
          <p:nvPr/>
        </p:nvPicPr>
        <p:blipFill>
          <a:blip r:embed="rId4"/>
          <a:stretch>
            <a:fillRect/>
          </a:stretch>
        </p:blipFill>
        <p:spPr>
          <a:xfrm>
            <a:off x="4333701" y="2982125"/>
            <a:ext cx="740356" cy="759366"/>
          </a:xfrm>
          <a:prstGeom prst="rect">
            <a:avLst/>
          </a:prstGeom>
        </p:spPr>
      </p:pic>
      <p:pic>
        <p:nvPicPr>
          <p:cNvPr id="7" name="Picture 6">
            <a:extLst>
              <a:ext uri="{FF2B5EF4-FFF2-40B4-BE49-F238E27FC236}">
                <a16:creationId xmlns:a16="http://schemas.microsoft.com/office/drawing/2014/main" id="{A0EFA8AF-6756-F6E1-A66A-57FEA952F243}"/>
              </a:ext>
            </a:extLst>
          </p:cNvPr>
          <p:cNvPicPr>
            <a:picLocks noChangeAspect="1"/>
          </p:cNvPicPr>
          <p:nvPr/>
        </p:nvPicPr>
        <p:blipFill>
          <a:blip r:embed="rId5"/>
          <a:stretch>
            <a:fillRect/>
          </a:stretch>
        </p:blipFill>
        <p:spPr>
          <a:xfrm>
            <a:off x="4695902" y="879379"/>
            <a:ext cx="1440642" cy="1502328"/>
          </a:xfrm>
          <a:prstGeom prst="rect">
            <a:avLst/>
          </a:prstGeom>
        </p:spPr>
      </p:pic>
      <p:pic>
        <p:nvPicPr>
          <p:cNvPr id="14" name="Picture 13">
            <a:extLst>
              <a:ext uri="{FF2B5EF4-FFF2-40B4-BE49-F238E27FC236}">
                <a16:creationId xmlns:a16="http://schemas.microsoft.com/office/drawing/2014/main" id="{52B9A13C-93D2-2EB9-A158-C4334BB9F42E}"/>
              </a:ext>
            </a:extLst>
          </p:cNvPr>
          <p:cNvPicPr>
            <a:picLocks noChangeAspect="1"/>
          </p:cNvPicPr>
          <p:nvPr/>
        </p:nvPicPr>
        <p:blipFill>
          <a:blip r:embed="rId6"/>
          <a:stretch>
            <a:fillRect/>
          </a:stretch>
        </p:blipFill>
        <p:spPr>
          <a:xfrm>
            <a:off x="2674377" y="3059948"/>
            <a:ext cx="746037" cy="689335"/>
          </a:xfrm>
          <a:prstGeom prst="rect">
            <a:avLst/>
          </a:prstGeom>
        </p:spPr>
      </p:pic>
      <p:pic>
        <p:nvPicPr>
          <p:cNvPr id="2" name="Picture 1">
            <a:extLst>
              <a:ext uri="{FF2B5EF4-FFF2-40B4-BE49-F238E27FC236}">
                <a16:creationId xmlns:a16="http://schemas.microsoft.com/office/drawing/2014/main" id="{125C7169-7003-BED3-F90A-478F9B09F1D6}"/>
              </a:ext>
            </a:extLst>
          </p:cNvPr>
          <p:cNvPicPr>
            <a:picLocks noChangeAspect="1"/>
          </p:cNvPicPr>
          <p:nvPr/>
        </p:nvPicPr>
        <p:blipFill>
          <a:blip r:embed="rId7"/>
          <a:stretch>
            <a:fillRect/>
          </a:stretch>
        </p:blipFill>
        <p:spPr>
          <a:xfrm>
            <a:off x="570352" y="6579215"/>
            <a:ext cx="1050029" cy="925641"/>
          </a:xfrm>
          <a:prstGeom prst="rect">
            <a:avLst/>
          </a:prstGeom>
        </p:spPr>
      </p:pic>
      <p:sp>
        <p:nvSpPr>
          <p:cNvPr id="6" name="TextBox 5">
            <a:extLst>
              <a:ext uri="{FF2B5EF4-FFF2-40B4-BE49-F238E27FC236}">
                <a16:creationId xmlns:a16="http://schemas.microsoft.com/office/drawing/2014/main" id="{8857C0B5-7B24-2243-3705-5FBB061E4C1F}"/>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spTree>
    <p:extLst>
      <p:ext uri="{BB962C8B-B14F-4D97-AF65-F5344CB8AC3E}">
        <p14:creationId xmlns:p14="http://schemas.microsoft.com/office/powerpoint/2010/main" val="14510806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30BA80C5-3298-E5B7-DD88-7F723DF11FAC}"/>
              </a:ext>
            </a:extLst>
          </p:cNvPr>
          <p:cNvGraphicFramePr>
            <a:graphicFrameLocks noGrp="1"/>
          </p:cNvGraphicFramePr>
          <p:nvPr>
            <p:extLst>
              <p:ext uri="{D42A27DB-BD31-4B8C-83A1-F6EECF244321}">
                <p14:modId xmlns:p14="http://schemas.microsoft.com/office/powerpoint/2010/main" val="874288158"/>
              </p:ext>
            </p:extLst>
          </p:nvPr>
        </p:nvGraphicFramePr>
        <p:xfrm>
          <a:off x="-4358591" y="3323606"/>
          <a:ext cx="2562225" cy="219456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2096235463"/>
                    </a:ext>
                  </a:extLst>
                </a:gridCol>
              </a:tblGrid>
              <a:tr h="190500">
                <a:tc>
                  <a:txBody>
                    <a:bodyPr/>
                    <a:lstStyle/>
                    <a:p>
                      <a:pPr algn="ctr" rtl="0" fontAlgn="base"/>
                      <a:r>
                        <a:rPr lang="fr-CA" sz="1400" b="1" i="0" dirty="0">
                          <a:effectLst/>
                          <a:latin typeface="Calibri"/>
                        </a:rPr>
                        <a:t>ATORVASTATIN</a:t>
                      </a:r>
                      <a:r>
                        <a:rPr lang="fr-CA" sz="1400" b="0" i="0" dirty="0">
                          <a:effectLst/>
                          <a:latin typeface="WordVisiCarriageReturn_MSFontService"/>
                        </a:rPr>
                        <a:t> </a:t>
                      </a:r>
                      <a:br>
                        <a:rPr lang="fr-CA" sz="1400" b="0" i="0" dirty="0">
                          <a:effectLst/>
                          <a:latin typeface="WordVisiCarriageReturn_MSFontService"/>
                        </a:rPr>
                      </a:br>
                      <a:r>
                        <a:rPr lang="fr-CA" sz="1400" b="1" i="0" dirty="0">
                          <a:effectLst/>
                          <a:latin typeface="Calibri"/>
                        </a:rPr>
                        <a:t>ROSUVASTATIN</a:t>
                      </a:r>
                      <a:r>
                        <a:rPr lang="fr-CA" sz="1400" b="0" i="0" dirty="0">
                          <a:effectLst/>
                          <a:latin typeface="Calibri"/>
                        </a:rPr>
                        <a:t> </a:t>
                      </a:r>
                      <a:endParaRPr lang="fr-CA" b="0" i="0" dirty="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06204672"/>
                  </a:ext>
                </a:extLst>
              </a:tr>
              <a:tr h="190500">
                <a:tc>
                  <a:txBody>
                    <a:bodyPr/>
                    <a:lstStyle/>
                    <a:p>
                      <a:pPr algn="ctr" rtl="0" fontAlgn="base"/>
                      <a:r>
                        <a:rPr lang="en-US" sz="1400" b="0" i="0" u="sng" dirty="0">
                          <a:effectLst/>
                          <a:latin typeface="Calibri"/>
                        </a:rPr>
                        <a:t>What is it for?</a:t>
                      </a:r>
                      <a:r>
                        <a:rPr lang="en-US" sz="1400" b="0" i="0" dirty="0">
                          <a:effectLst/>
                          <a:latin typeface="Calibri"/>
                        </a:rPr>
                        <a:t> </a:t>
                      </a:r>
                      <a:endParaRPr lang="en-US" b="0" i="0" dirty="0">
                        <a:effectLst/>
                        <a:latin typeface="Calibri"/>
                      </a:endParaRPr>
                    </a:p>
                    <a:p>
                      <a:pPr algn="ctr" rtl="0" fontAlgn="base"/>
                      <a:r>
                        <a:rPr lang="en-US" sz="1400" b="0" i="0" dirty="0">
                          <a:effectLst/>
                          <a:latin typeface="Calibri"/>
                        </a:rPr>
                        <a:t>Prevention of heart disease/ strokes </a:t>
                      </a:r>
                      <a:endParaRPr lang="en-US" b="0" i="0" dirty="0">
                        <a:effectLst/>
                        <a:latin typeface="Calibri"/>
                      </a:endParaRPr>
                    </a:p>
                    <a:p>
                      <a:pPr algn="ctr" rtl="0" fontAlgn="base"/>
                      <a:r>
                        <a:rPr lang="en-US" sz="1400" b="0" i="0" dirty="0">
                          <a:effectLst/>
                          <a:latin typeface="Calibri"/>
                        </a:rPr>
                        <a:t>“Cholesterol medication” </a:t>
                      </a:r>
                      <a:endParaRPr lang="en-US" b="0" i="0" dirty="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88604279"/>
                  </a:ext>
                </a:extLst>
              </a:tr>
              <a:tr h="730413">
                <a:tc>
                  <a:txBody>
                    <a:bodyPr/>
                    <a:lstStyle/>
                    <a:p>
                      <a:pPr algn="ctr" rtl="0" fontAlgn="base"/>
                      <a:r>
                        <a:rPr lang="en-US" sz="1400" b="0" i="0" u="sng" dirty="0">
                          <a:effectLst/>
                          <a:latin typeface="Calibri"/>
                        </a:rPr>
                        <a:t>Possible side effect?</a:t>
                      </a:r>
                      <a:r>
                        <a:rPr lang="en-US" sz="1400" b="0" i="0" dirty="0">
                          <a:effectLst/>
                          <a:latin typeface="Calibri"/>
                        </a:rPr>
                        <a:t> </a:t>
                      </a:r>
                      <a:endParaRPr lang="en-US" b="0" i="0" dirty="0">
                        <a:effectLst/>
                        <a:latin typeface="Calibri"/>
                      </a:endParaRPr>
                    </a:p>
                    <a:p>
                      <a:pPr algn="ctr" rtl="0" fontAlgn="base"/>
                      <a:r>
                        <a:rPr lang="en-US" sz="1400" b="0" i="0" dirty="0">
                          <a:effectLst/>
                          <a:latin typeface="Calibri"/>
                        </a:rPr>
                        <a:t>Minimal. Rare (0.2%) but severe muscle side effect possible.  </a:t>
                      </a:r>
                      <a:endParaRPr lang="en-US" b="0" i="0" dirty="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73038180"/>
                  </a:ext>
                </a:extLst>
              </a:tr>
            </a:tbl>
          </a:graphicData>
        </a:graphic>
      </p:graphicFrame>
      <p:sp>
        <p:nvSpPr>
          <p:cNvPr id="9" name="TextBox 23">
            <a:extLst>
              <a:ext uri="{FF2B5EF4-FFF2-40B4-BE49-F238E27FC236}">
                <a16:creationId xmlns:a16="http://schemas.microsoft.com/office/drawing/2014/main" id="{95C28A8F-22AA-E9C6-2700-0F769B998DEA}"/>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ROSUVASTATIN</a:t>
            </a:r>
            <a:endParaRPr lang="en-US"/>
          </a:p>
        </p:txBody>
      </p:sp>
      <p:pic>
        <p:nvPicPr>
          <p:cNvPr id="13" name="Picture 12">
            <a:extLst>
              <a:ext uri="{FF2B5EF4-FFF2-40B4-BE49-F238E27FC236}">
                <a16:creationId xmlns:a16="http://schemas.microsoft.com/office/drawing/2014/main" id="{1697A672-4D41-6C51-5152-D8881DF6BC47}"/>
              </a:ext>
            </a:extLst>
          </p:cNvPr>
          <p:cNvPicPr>
            <a:picLocks noChangeAspect="1"/>
          </p:cNvPicPr>
          <p:nvPr/>
        </p:nvPicPr>
        <p:blipFill>
          <a:blip r:embed="rId3"/>
          <a:stretch>
            <a:fillRect/>
          </a:stretch>
        </p:blipFill>
        <p:spPr>
          <a:xfrm>
            <a:off x="891409" y="13501"/>
            <a:ext cx="935143" cy="949126"/>
          </a:xfrm>
          <a:prstGeom prst="rect">
            <a:avLst/>
          </a:prstGeom>
        </p:spPr>
      </p:pic>
      <p:sp>
        <p:nvSpPr>
          <p:cNvPr id="6" name="TextBox 5">
            <a:extLst>
              <a:ext uri="{FF2B5EF4-FFF2-40B4-BE49-F238E27FC236}">
                <a16:creationId xmlns:a16="http://schemas.microsoft.com/office/drawing/2014/main" id="{F639054B-BC36-9D70-FF62-0895C570BA47}"/>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sp>
        <p:nvSpPr>
          <p:cNvPr id="10" name="TextBox 2">
            <a:extLst>
              <a:ext uri="{FF2B5EF4-FFF2-40B4-BE49-F238E27FC236}">
                <a16:creationId xmlns:a16="http://schemas.microsoft.com/office/drawing/2014/main" id="{9ADDC60E-138C-6D05-82F7-E975B7308E85}"/>
              </a:ext>
            </a:extLst>
          </p:cNvPr>
          <p:cNvSpPr txBox="1"/>
          <p:nvPr/>
        </p:nvSpPr>
        <p:spPr>
          <a:xfrm>
            <a:off x="5398" y="1088173"/>
            <a:ext cx="7368282" cy="594252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400">
                <a:latin typeface="Century Gothic"/>
                <a:cs typeface="Calibri"/>
              </a:rPr>
              <a:t>Pour: </a:t>
            </a:r>
            <a:r>
              <a:rPr lang="en-US" sz="2400" b="1">
                <a:latin typeface="Century Gothic"/>
                <a:cs typeface="Calibri"/>
              </a:rPr>
              <a:t> </a:t>
            </a:r>
            <a:r>
              <a:rPr lang="en-US" sz="2400" b="1" err="1">
                <a:latin typeface="Century Gothic"/>
                <a:cs typeface="Calibri"/>
              </a:rPr>
              <a:t>prévention</a:t>
            </a:r>
            <a:r>
              <a:rPr lang="en-US" sz="2400" b="1">
                <a:latin typeface="Century Gothic"/>
                <a:cs typeface="Calibri"/>
              </a:rPr>
              <a:t> des </a:t>
            </a:r>
            <a:r>
              <a:rPr lang="en-US" sz="2400" b="1" u="sng">
                <a:latin typeface="Century Gothic"/>
                <a:cs typeface="Calibri"/>
              </a:rPr>
              <a:t>Maladies </a:t>
            </a:r>
            <a:r>
              <a:rPr lang="en-US" sz="2400" b="1" u="sng" err="1">
                <a:latin typeface="Century Gothic"/>
                <a:cs typeface="Calibri"/>
              </a:rPr>
              <a:t>Cardiaques</a:t>
            </a:r>
            <a:r>
              <a:rPr lang="en-US" sz="2400" b="1">
                <a:latin typeface="Century Gothic"/>
                <a:cs typeface="Calibri"/>
              </a:rPr>
              <a:t>,</a:t>
            </a:r>
            <a:endParaRPr lang="en-US" sz="2400" u="sng">
              <a:latin typeface="Aptos" panose="020B0004020202020204"/>
              <a:cs typeface="Calibri"/>
            </a:endParaRPr>
          </a:p>
          <a:p>
            <a:pPr>
              <a:lnSpc>
                <a:spcPct val="200000"/>
              </a:lnSpc>
            </a:pPr>
            <a:endParaRPr lang="en-US" sz="2400" b="1">
              <a:latin typeface="Century Gothic"/>
              <a:cs typeface="Calibri"/>
            </a:endParaRPr>
          </a:p>
          <a:p>
            <a:pPr>
              <a:lnSpc>
                <a:spcPct val="200000"/>
              </a:lnSpc>
            </a:pPr>
            <a:r>
              <a:rPr lang="en-US" sz="2400" b="1">
                <a:latin typeface="Century Gothic"/>
                <a:cs typeface="Calibri"/>
              </a:rPr>
              <a:t>   </a:t>
            </a:r>
            <a:r>
              <a:rPr lang="en-US" sz="2400" b="1" err="1">
                <a:latin typeface="Century Gothic"/>
                <a:cs typeface="Calibri"/>
              </a:rPr>
              <a:t>prévention</a:t>
            </a:r>
            <a:r>
              <a:rPr lang="en-US" sz="2400" b="1">
                <a:latin typeface="Century Gothic"/>
                <a:cs typeface="Calibri"/>
              </a:rPr>
              <a:t> des </a:t>
            </a:r>
            <a:r>
              <a:rPr lang="en-US" sz="2400" b="1" u="sng">
                <a:latin typeface="Century Gothic"/>
                <a:cs typeface="Calibri"/>
              </a:rPr>
              <a:t>AVC</a:t>
            </a:r>
            <a:r>
              <a:rPr lang="en-US" sz="2400" b="1">
                <a:latin typeface="Century Gothic"/>
                <a:cs typeface="Calibri"/>
              </a:rPr>
              <a:t>, </a:t>
            </a:r>
            <a:r>
              <a:rPr lang="en-US" sz="2400" b="1" u="sng" err="1">
                <a:latin typeface="Century Gothic"/>
                <a:cs typeface="Calibri"/>
              </a:rPr>
              <a:t>Cholest</a:t>
            </a:r>
            <a:r>
              <a:rPr lang="en-US" sz="2400" b="1" err="1">
                <a:latin typeface="Century Gothic"/>
                <a:cs typeface="Calibri"/>
              </a:rPr>
              <a:t>é</a:t>
            </a:r>
            <a:r>
              <a:rPr lang="en-US" sz="2400" b="1" u="sng" err="1">
                <a:latin typeface="Century Gothic"/>
                <a:cs typeface="Calibri"/>
              </a:rPr>
              <a:t>rol</a:t>
            </a:r>
            <a:endParaRPr lang="en-US" sz="2400" u="sng">
              <a:latin typeface="Aptos" panose="020B0004020202020204"/>
              <a:cs typeface="Calibri"/>
            </a:endParaRPr>
          </a:p>
          <a:p>
            <a:pPr>
              <a:lnSpc>
                <a:spcPct val="200000"/>
              </a:lnSpc>
            </a:pPr>
            <a:endParaRPr lang="en-US" sz="2400" b="1">
              <a:latin typeface="Century Gothic"/>
              <a:cs typeface="Calibri"/>
            </a:endParaRPr>
          </a:p>
          <a:p>
            <a:pPr>
              <a:lnSpc>
                <a:spcPct val="200000"/>
              </a:lnSpc>
            </a:pPr>
            <a:endParaRPr lang="en-US" sz="2800">
              <a:latin typeface="Century Gothic"/>
              <a:cs typeface="Calibri"/>
            </a:endParaRPr>
          </a:p>
          <a:p>
            <a:r>
              <a:rPr lang="en-US" sz="2800" b="1">
                <a:latin typeface="Century Gothic"/>
                <a:cs typeface="Calibri"/>
              </a:rPr>
              <a:t>  </a:t>
            </a:r>
            <a:r>
              <a:rPr lang="en-US" sz="2800" b="1" err="1">
                <a:latin typeface="Century Gothic"/>
                <a:cs typeface="Calibri"/>
              </a:rPr>
              <a:t>Effets</a:t>
            </a:r>
            <a:r>
              <a:rPr lang="en-US" sz="2800" b="1">
                <a:latin typeface="Century Gothic"/>
                <a:cs typeface="Calibri"/>
              </a:rPr>
              <a:t> </a:t>
            </a:r>
            <a:r>
              <a:rPr lang="en-US" sz="2800" b="1" err="1">
                <a:latin typeface="Century Gothic"/>
                <a:cs typeface="Calibri"/>
              </a:rPr>
              <a:t>secondaires</a:t>
            </a:r>
            <a:r>
              <a:rPr lang="en-US" sz="2800">
                <a:latin typeface="Century Gothic"/>
                <a:cs typeface="Calibri"/>
              </a:rPr>
              <a:t> possibles</a:t>
            </a:r>
            <a:r>
              <a:rPr lang="en-US" sz="2800" b="1">
                <a:latin typeface="Century Gothic"/>
                <a:cs typeface="Calibri"/>
              </a:rPr>
              <a:t>:</a:t>
            </a:r>
            <a:endParaRPr lang="en-US" sz="2800">
              <a:latin typeface="Century Gothic"/>
              <a:cs typeface="Calibri"/>
            </a:endParaRPr>
          </a:p>
          <a:p>
            <a:pPr marL="1828800" lvl="3" indent="-457200">
              <a:lnSpc>
                <a:spcPct val="200000"/>
              </a:lnSpc>
              <a:buFont typeface="Wingdings"/>
              <a:buChar char="§"/>
            </a:pPr>
            <a:r>
              <a:rPr lang="en-US" sz="2800" b="1" err="1">
                <a:latin typeface="Century Gothic"/>
                <a:ea typeface="+mn-lt"/>
                <a:cs typeface="+mn-lt"/>
              </a:rPr>
              <a:t>Problèmes</a:t>
            </a:r>
            <a:r>
              <a:rPr lang="en-US" sz="2800" b="1">
                <a:latin typeface="Century Gothic"/>
                <a:ea typeface="+mn-lt"/>
                <a:cs typeface="+mn-lt"/>
              </a:rPr>
              <a:t> </a:t>
            </a:r>
            <a:r>
              <a:rPr lang="en-US" sz="2800" b="1" err="1">
                <a:latin typeface="Century Gothic"/>
                <a:ea typeface="+mn-lt"/>
                <a:cs typeface="+mn-lt"/>
              </a:rPr>
              <a:t>musculaires</a:t>
            </a:r>
            <a:r>
              <a:rPr lang="en-US" sz="2800" b="1">
                <a:latin typeface="Century Gothic"/>
                <a:cs typeface="Calibri"/>
              </a:rPr>
              <a:t> (rare)</a:t>
            </a:r>
            <a:endParaRPr lang="en-US"/>
          </a:p>
        </p:txBody>
      </p:sp>
      <p:pic>
        <p:nvPicPr>
          <p:cNvPr id="15" name="Picture 14">
            <a:extLst>
              <a:ext uri="{FF2B5EF4-FFF2-40B4-BE49-F238E27FC236}">
                <a16:creationId xmlns:a16="http://schemas.microsoft.com/office/drawing/2014/main" id="{4FA04666-DDC2-0BB0-4868-A3ABC2D11D89}"/>
              </a:ext>
            </a:extLst>
          </p:cNvPr>
          <p:cNvPicPr>
            <a:picLocks noChangeAspect="1"/>
          </p:cNvPicPr>
          <p:nvPr/>
        </p:nvPicPr>
        <p:blipFill>
          <a:blip r:embed="rId4"/>
          <a:stretch>
            <a:fillRect/>
          </a:stretch>
        </p:blipFill>
        <p:spPr>
          <a:xfrm>
            <a:off x="4333701" y="2982125"/>
            <a:ext cx="740356" cy="759366"/>
          </a:xfrm>
          <a:prstGeom prst="rect">
            <a:avLst/>
          </a:prstGeom>
        </p:spPr>
      </p:pic>
      <p:pic>
        <p:nvPicPr>
          <p:cNvPr id="17" name="Picture 16">
            <a:extLst>
              <a:ext uri="{FF2B5EF4-FFF2-40B4-BE49-F238E27FC236}">
                <a16:creationId xmlns:a16="http://schemas.microsoft.com/office/drawing/2014/main" id="{E9C71971-BACF-4907-3ABA-1C88E17C97A1}"/>
              </a:ext>
            </a:extLst>
          </p:cNvPr>
          <p:cNvPicPr>
            <a:picLocks noChangeAspect="1"/>
          </p:cNvPicPr>
          <p:nvPr/>
        </p:nvPicPr>
        <p:blipFill>
          <a:blip r:embed="rId5"/>
          <a:stretch>
            <a:fillRect/>
          </a:stretch>
        </p:blipFill>
        <p:spPr>
          <a:xfrm>
            <a:off x="4695902" y="879379"/>
            <a:ext cx="1440642" cy="1502328"/>
          </a:xfrm>
          <a:prstGeom prst="rect">
            <a:avLst/>
          </a:prstGeom>
        </p:spPr>
      </p:pic>
      <p:pic>
        <p:nvPicPr>
          <p:cNvPr id="19" name="Picture 18">
            <a:extLst>
              <a:ext uri="{FF2B5EF4-FFF2-40B4-BE49-F238E27FC236}">
                <a16:creationId xmlns:a16="http://schemas.microsoft.com/office/drawing/2014/main" id="{847E4332-0382-CC4D-8FB3-947654320C99}"/>
              </a:ext>
            </a:extLst>
          </p:cNvPr>
          <p:cNvPicPr>
            <a:picLocks noChangeAspect="1"/>
          </p:cNvPicPr>
          <p:nvPr/>
        </p:nvPicPr>
        <p:blipFill>
          <a:blip r:embed="rId6"/>
          <a:stretch>
            <a:fillRect/>
          </a:stretch>
        </p:blipFill>
        <p:spPr>
          <a:xfrm>
            <a:off x="2674377" y="3059948"/>
            <a:ext cx="746037" cy="689335"/>
          </a:xfrm>
          <a:prstGeom prst="rect">
            <a:avLst/>
          </a:prstGeom>
        </p:spPr>
      </p:pic>
      <p:pic>
        <p:nvPicPr>
          <p:cNvPr id="21" name="Picture 20">
            <a:extLst>
              <a:ext uri="{FF2B5EF4-FFF2-40B4-BE49-F238E27FC236}">
                <a16:creationId xmlns:a16="http://schemas.microsoft.com/office/drawing/2014/main" id="{CCF6D893-4013-230B-2BFB-DA43B06409EB}"/>
              </a:ext>
            </a:extLst>
          </p:cNvPr>
          <p:cNvPicPr>
            <a:picLocks noChangeAspect="1"/>
          </p:cNvPicPr>
          <p:nvPr/>
        </p:nvPicPr>
        <p:blipFill>
          <a:blip r:embed="rId7"/>
          <a:stretch>
            <a:fillRect/>
          </a:stretch>
        </p:blipFill>
        <p:spPr>
          <a:xfrm>
            <a:off x="570352" y="6579215"/>
            <a:ext cx="1050029" cy="925641"/>
          </a:xfrm>
          <a:prstGeom prst="rect">
            <a:avLst/>
          </a:prstGeom>
        </p:spPr>
      </p:pic>
    </p:spTree>
    <p:extLst>
      <p:ext uri="{BB962C8B-B14F-4D97-AF65-F5344CB8AC3E}">
        <p14:creationId xmlns:p14="http://schemas.microsoft.com/office/powerpoint/2010/main" val="18029491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14C19E8F-1774-3B6F-0A7C-0F14C165774A}"/>
              </a:ext>
            </a:extLst>
          </p:cNvPr>
          <p:cNvGraphicFramePr>
            <a:graphicFrameLocks noGrp="1"/>
          </p:cNvGraphicFramePr>
          <p:nvPr/>
        </p:nvGraphicFramePr>
        <p:xfrm>
          <a:off x="-3594527" y="2382263"/>
          <a:ext cx="2562225" cy="240792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974014881"/>
                    </a:ext>
                  </a:extLst>
                </a:gridCol>
              </a:tblGrid>
              <a:tr h="190500">
                <a:tc>
                  <a:txBody>
                    <a:bodyPr/>
                    <a:lstStyle/>
                    <a:p>
                      <a:pPr algn="ctr" rtl="0" fontAlgn="base"/>
                      <a:r>
                        <a:rPr lang="fr-CA" sz="1400" b="1" i="0">
                          <a:effectLst/>
                          <a:latin typeface="Calibri" panose="020F0502020204030204" pitchFamily="34" charset="0"/>
                        </a:rPr>
                        <a:t>ASA</a:t>
                      </a:r>
                      <a:r>
                        <a:rPr lang="fr-CA" sz="1400" b="0" i="0">
                          <a:effectLst/>
                          <a:latin typeface="WordVisiCarriageReturn_MSFontService"/>
                        </a:rPr>
                        <a:t> </a:t>
                      </a:r>
                      <a:br>
                        <a:rPr lang="fr-CA" sz="1400" b="0" i="0">
                          <a:effectLst/>
                          <a:latin typeface="WordVisiCarriageReturn_MSFontService"/>
                        </a:rPr>
                      </a:br>
                      <a:r>
                        <a:rPr lang="fr-CA" sz="1400" b="1" i="0">
                          <a:effectLst/>
                          <a:latin typeface="Calibri" panose="020F0502020204030204" pitchFamily="34" charset="0"/>
                        </a:rPr>
                        <a:t>CLOPIDOGREL</a:t>
                      </a:r>
                      <a:r>
                        <a:rPr lang="fr-CA" sz="1400" b="0" i="0">
                          <a:effectLst/>
                          <a:latin typeface="WordVisiCarriageReturn_MSFontService"/>
                        </a:rPr>
                        <a:t> </a:t>
                      </a:r>
                      <a:br>
                        <a:rPr lang="fr-CA" sz="1400" b="0" i="0">
                          <a:effectLst/>
                          <a:latin typeface="WordVisiCarriageReturn_MSFontService"/>
                        </a:rPr>
                      </a:br>
                      <a:r>
                        <a:rPr lang="fr-CA" sz="1400" b="1" i="0">
                          <a:effectLst/>
                          <a:latin typeface="Calibri" panose="020F0502020204030204" pitchFamily="34" charset="0"/>
                        </a:rPr>
                        <a:t>TICAGRELOR</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0940916"/>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Prevention of heart disease/ strokes </a:t>
                      </a:r>
                      <a:endParaRPr lang="en-US" b="0" i="0">
                        <a:effectLst/>
                      </a:endParaRPr>
                    </a:p>
                    <a:p>
                      <a:pPr algn="ctr" rtl="0" fontAlgn="base"/>
                      <a:r>
                        <a:rPr lang="en-US" sz="1400" b="0" i="0">
                          <a:effectLst/>
                          <a:latin typeface="Calibri" panose="020F0502020204030204" pitchFamily="34" charset="0"/>
                        </a:rPr>
                        <a:t>“blood thinner”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04570321"/>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Bleeding (stomach, less commonly brain)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00787034"/>
                  </a:ext>
                </a:extLst>
              </a:tr>
            </a:tbl>
          </a:graphicData>
        </a:graphic>
      </p:graphicFrame>
      <p:sp>
        <p:nvSpPr>
          <p:cNvPr id="9" name="TextBox 23">
            <a:extLst>
              <a:ext uri="{FF2B5EF4-FFF2-40B4-BE49-F238E27FC236}">
                <a16:creationId xmlns:a16="http://schemas.microsoft.com/office/drawing/2014/main" id="{DE24581B-F2E9-4D29-5B53-7077175A6A93}"/>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ASA</a:t>
            </a:r>
          </a:p>
        </p:txBody>
      </p:sp>
      <p:sp>
        <p:nvSpPr>
          <p:cNvPr id="11" name="TextBox 2">
            <a:extLst>
              <a:ext uri="{FF2B5EF4-FFF2-40B4-BE49-F238E27FC236}">
                <a16:creationId xmlns:a16="http://schemas.microsoft.com/office/drawing/2014/main" id="{3F58CB88-4273-92F7-AC94-595F7C671CC6}"/>
              </a:ext>
            </a:extLst>
          </p:cNvPr>
          <p:cNvSpPr txBox="1"/>
          <p:nvPr/>
        </p:nvSpPr>
        <p:spPr>
          <a:xfrm>
            <a:off x="359891" y="1494555"/>
            <a:ext cx="7728985" cy="672620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200">
                <a:latin typeface="Century Gothic"/>
                <a:cs typeface="Calibri"/>
              </a:rPr>
              <a:t>Pour: </a:t>
            </a:r>
            <a:r>
              <a:rPr lang="en-US" sz="2200" b="1">
                <a:latin typeface="Century Gothic"/>
                <a:cs typeface="Calibri"/>
              </a:rPr>
              <a:t> </a:t>
            </a:r>
            <a:r>
              <a:rPr lang="en-US" sz="2200" b="1" err="1">
                <a:latin typeface="Century Gothic"/>
                <a:cs typeface="Calibri"/>
              </a:rPr>
              <a:t>prévention</a:t>
            </a:r>
            <a:r>
              <a:rPr lang="en-US" sz="2200" b="1">
                <a:latin typeface="Century Gothic"/>
                <a:cs typeface="Calibri"/>
              </a:rPr>
              <a:t> des </a:t>
            </a:r>
            <a:r>
              <a:rPr lang="en-US" sz="2200" b="1" u="sng">
                <a:latin typeface="Century Gothic"/>
                <a:cs typeface="Calibri"/>
              </a:rPr>
              <a:t>Maladies </a:t>
            </a:r>
            <a:r>
              <a:rPr lang="en-US" sz="2200" b="1" u="sng" err="1">
                <a:latin typeface="Century Gothic"/>
                <a:cs typeface="Calibri"/>
              </a:rPr>
              <a:t>Cardiaques</a:t>
            </a:r>
            <a:r>
              <a:rPr lang="en-US" sz="2200" b="1">
                <a:latin typeface="Century Gothic"/>
                <a:cs typeface="Calibri"/>
              </a:rPr>
              <a:t>, </a:t>
            </a:r>
            <a:endParaRPr lang="en-US" sz="2200">
              <a:latin typeface="Aptos" panose="020B0004020202020204"/>
              <a:cs typeface="Calibri"/>
            </a:endParaRPr>
          </a:p>
          <a:p>
            <a:pPr>
              <a:lnSpc>
                <a:spcPct val="200000"/>
              </a:lnSpc>
            </a:pPr>
            <a:endParaRPr lang="en-US" sz="2200" b="1">
              <a:latin typeface="Century Gothic"/>
              <a:cs typeface="Calibri"/>
            </a:endParaRPr>
          </a:p>
          <a:p>
            <a:pPr>
              <a:lnSpc>
                <a:spcPct val="200000"/>
              </a:lnSpc>
            </a:pPr>
            <a:endParaRPr lang="en-US" sz="2200" b="1">
              <a:latin typeface="Century Gothic"/>
              <a:cs typeface="Calibri"/>
            </a:endParaRPr>
          </a:p>
          <a:p>
            <a:pPr>
              <a:lnSpc>
                <a:spcPct val="200000"/>
              </a:lnSpc>
            </a:pPr>
            <a:r>
              <a:rPr lang="en-US" sz="2200" b="1" err="1">
                <a:latin typeface="Century Gothic"/>
                <a:cs typeface="Calibri"/>
              </a:rPr>
              <a:t>prévention</a:t>
            </a:r>
            <a:r>
              <a:rPr lang="en-US" sz="2200" b="1">
                <a:latin typeface="Century Gothic"/>
                <a:cs typeface="Calibri"/>
              </a:rPr>
              <a:t> des </a:t>
            </a:r>
            <a:r>
              <a:rPr lang="en-US" sz="2200" b="1" u="sng">
                <a:latin typeface="Century Gothic"/>
                <a:cs typeface="Calibri"/>
              </a:rPr>
              <a:t>AVC</a:t>
            </a:r>
            <a:r>
              <a:rPr lang="en-US" sz="2200" b="1">
                <a:latin typeface="Century Gothic"/>
                <a:cs typeface="Calibri"/>
              </a:rPr>
              <a:t>, </a:t>
            </a:r>
            <a:r>
              <a:rPr lang="en-US" sz="2200" b="1" u="sng">
                <a:latin typeface="Century Gothic"/>
                <a:cs typeface="Calibri"/>
              </a:rPr>
              <a:t>Anticoagulants</a:t>
            </a:r>
          </a:p>
          <a:p>
            <a:pPr>
              <a:lnSpc>
                <a:spcPct val="200000"/>
              </a:lnSpc>
            </a:pPr>
            <a:endParaRPr lang="en-US" sz="2000" b="1">
              <a:latin typeface="Century Gothic"/>
              <a:cs typeface="Calibri"/>
            </a:endParaRPr>
          </a:p>
          <a:p>
            <a:pPr>
              <a:lnSpc>
                <a:spcPct val="200000"/>
              </a:lnSpc>
            </a:pPr>
            <a:endParaRPr lang="en-US" sz="2800">
              <a:latin typeface="Century Gothic"/>
              <a:cs typeface="Calibri"/>
            </a:endParaRPr>
          </a:p>
          <a:p>
            <a:r>
              <a:rPr lang="en-US" sz="2800" b="1" err="1">
                <a:latin typeface="Century Gothic"/>
                <a:cs typeface="Calibri"/>
              </a:rPr>
              <a:t>Effets</a:t>
            </a:r>
            <a:r>
              <a:rPr lang="en-US" sz="2800" b="1">
                <a:latin typeface="Century Gothic"/>
                <a:cs typeface="Calibri"/>
              </a:rPr>
              <a:t> </a:t>
            </a:r>
            <a:r>
              <a:rPr lang="en-US" sz="2800" b="1" err="1">
                <a:latin typeface="Century Gothic"/>
                <a:cs typeface="Calibri"/>
              </a:rPr>
              <a:t>secondaires</a:t>
            </a:r>
            <a:r>
              <a:rPr lang="en-US" sz="2800">
                <a:latin typeface="Century Gothic"/>
                <a:cs typeface="Calibri"/>
              </a:rPr>
              <a:t> possibles</a:t>
            </a:r>
            <a:r>
              <a:rPr lang="en-US" sz="2800" b="1">
                <a:latin typeface="Century Gothic"/>
                <a:cs typeface="Calibri"/>
              </a:rPr>
              <a:t>:</a:t>
            </a:r>
            <a:endParaRPr lang="en-US" sz="2800">
              <a:latin typeface="Century Gothic"/>
              <a:cs typeface="Calibri"/>
            </a:endParaRPr>
          </a:p>
          <a:p>
            <a:endParaRPr lang="en-US" sz="2800" b="1">
              <a:latin typeface="Century Gothic"/>
              <a:cs typeface="Calibri"/>
            </a:endParaRPr>
          </a:p>
          <a:p>
            <a:pPr marL="1371600" lvl="2" indent="-457200">
              <a:lnSpc>
                <a:spcPct val="200000"/>
              </a:lnSpc>
              <a:buFont typeface="Wingdings"/>
              <a:buChar char="§"/>
            </a:pPr>
            <a:r>
              <a:rPr lang="en-US" sz="2800" b="1" err="1">
                <a:latin typeface="Century Gothic"/>
                <a:cs typeface="Calibri"/>
              </a:rPr>
              <a:t>Saignement</a:t>
            </a:r>
          </a:p>
        </p:txBody>
      </p:sp>
      <p:pic>
        <p:nvPicPr>
          <p:cNvPr id="13" name="Picture 12">
            <a:extLst>
              <a:ext uri="{FF2B5EF4-FFF2-40B4-BE49-F238E27FC236}">
                <a16:creationId xmlns:a16="http://schemas.microsoft.com/office/drawing/2014/main" id="{7A06C682-9A0C-1398-0516-DC115060F108}"/>
              </a:ext>
            </a:extLst>
          </p:cNvPr>
          <p:cNvPicPr>
            <a:picLocks noChangeAspect="1"/>
          </p:cNvPicPr>
          <p:nvPr/>
        </p:nvPicPr>
        <p:blipFill>
          <a:blip r:embed="rId3"/>
          <a:stretch>
            <a:fillRect/>
          </a:stretch>
        </p:blipFill>
        <p:spPr>
          <a:xfrm>
            <a:off x="891409" y="13501"/>
            <a:ext cx="935143" cy="949126"/>
          </a:xfrm>
          <a:prstGeom prst="rect">
            <a:avLst/>
          </a:prstGeom>
        </p:spPr>
      </p:pic>
      <p:pic>
        <p:nvPicPr>
          <p:cNvPr id="27" name="Picture 26">
            <a:extLst>
              <a:ext uri="{FF2B5EF4-FFF2-40B4-BE49-F238E27FC236}">
                <a16:creationId xmlns:a16="http://schemas.microsoft.com/office/drawing/2014/main" id="{20959580-3FBD-E802-2DEA-F8670457522E}"/>
              </a:ext>
            </a:extLst>
          </p:cNvPr>
          <p:cNvPicPr>
            <a:picLocks noChangeAspect="1"/>
          </p:cNvPicPr>
          <p:nvPr/>
        </p:nvPicPr>
        <p:blipFill>
          <a:blip r:embed="rId4"/>
          <a:stretch>
            <a:fillRect/>
          </a:stretch>
        </p:blipFill>
        <p:spPr>
          <a:xfrm>
            <a:off x="3910754" y="3584195"/>
            <a:ext cx="1123950" cy="1076325"/>
          </a:xfrm>
          <a:prstGeom prst="rect">
            <a:avLst/>
          </a:prstGeom>
        </p:spPr>
      </p:pic>
      <p:pic>
        <p:nvPicPr>
          <p:cNvPr id="10" name="Picture 9">
            <a:extLst>
              <a:ext uri="{FF2B5EF4-FFF2-40B4-BE49-F238E27FC236}">
                <a16:creationId xmlns:a16="http://schemas.microsoft.com/office/drawing/2014/main" id="{E35B0628-412F-D03F-E399-C49208187C37}"/>
              </a:ext>
            </a:extLst>
          </p:cNvPr>
          <p:cNvPicPr>
            <a:picLocks noChangeAspect="1"/>
          </p:cNvPicPr>
          <p:nvPr/>
        </p:nvPicPr>
        <p:blipFill>
          <a:blip r:embed="rId5"/>
          <a:stretch>
            <a:fillRect/>
          </a:stretch>
        </p:blipFill>
        <p:spPr>
          <a:xfrm>
            <a:off x="4729965" y="1184401"/>
            <a:ext cx="1440642" cy="1502328"/>
          </a:xfrm>
          <a:prstGeom prst="rect">
            <a:avLst/>
          </a:prstGeom>
        </p:spPr>
      </p:pic>
      <p:pic>
        <p:nvPicPr>
          <p:cNvPr id="16" name="Picture 15">
            <a:extLst>
              <a:ext uri="{FF2B5EF4-FFF2-40B4-BE49-F238E27FC236}">
                <a16:creationId xmlns:a16="http://schemas.microsoft.com/office/drawing/2014/main" id="{BF1ED2B4-5B5D-1987-3951-C3FE9514B3F5}"/>
              </a:ext>
            </a:extLst>
          </p:cNvPr>
          <p:cNvPicPr>
            <a:picLocks noChangeAspect="1"/>
          </p:cNvPicPr>
          <p:nvPr/>
        </p:nvPicPr>
        <p:blipFill>
          <a:blip r:embed="rId6"/>
          <a:stretch>
            <a:fillRect/>
          </a:stretch>
        </p:blipFill>
        <p:spPr>
          <a:xfrm>
            <a:off x="2381497" y="3783189"/>
            <a:ext cx="893143" cy="863216"/>
          </a:xfrm>
          <a:prstGeom prst="rect">
            <a:avLst/>
          </a:prstGeom>
        </p:spPr>
      </p:pic>
      <p:pic>
        <p:nvPicPr>
          <p:cNvPr id="20" name="Picture 19">
            <a:extLst>
              <a:ext uri="{FF2B5EF4-FFF2-40B4-BE49-F238E27FC236}">
                <a16:creationId xmlns:a16="http://schemas.microsoft.com/office/drawing/2014/main" id="{2F0692F8-8769-F0C3-8655-71F4532305A2}"/>
              </a:ext>
            </a:extLst>
          </p:cNvPr>
          <p:cNvPicPr>
            <a:picLocks noChangeAspect="1"/>
          </p:cNvPicPr>
          <p:nvPr/>
        </p:nvPicPr>
        <p:blipFill>
          <a:blip r:embed="rId7"/>
          <a:stretch>
            <a:fillRect/>
          </a:stretch>
        </p:blipFill>
        <p:spPr>
          <a:xfrm>
            <a:off x="612255" y="7378989"/>
            <a:ext cx="877935" cy="1000168"/>
          </a:xfrm>
          <a:prstGeom prst="rect">
            <a:avLst/>
          </a:prstGeom>
        </p:spPr>
      </p:pic>
      <p:sp>
        <p:nvSpPr>
          <p:cNvPr id="5" name="TextBox 4">
            <a:extLst>
              <a:ext uri="{FF2B5EF4-FFF2-40B4-BE49-F238E27FC236}">
                <a16:creationId xmlns:a16="http://schemas.microsoft.com/office/drawing/2014/main" id="{8598318A-2900-0F84-C479-333DF1BD951A}"/>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spTree>
    <p:extLst>
      <p:ext uri="{BB962C8B-B14F-4D97-AF65-F5344CB8AC3E}">
        <p14:creationId xmlns:p14="http://schemas.microsoft.com/office/powerpoint/2010/main" val="20127775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14C19E8F-1774-3B6F-0A7C-0F14C165774A}"/>
              </a:ext>
            </a:extLst>
          </p:cNvPr>
          <p:cNvGraphicFramePr>
            <a:graphicFrameLocks noGrp="1"/>
          </p:cNvGraphicFramePr>
          <p:nvPr/>
        </p:nvGraphicFramePr>
        <p:xfrm>
          <a:off x="-3594527" y="2382263"/>
          <a:ext cx="2562225" cy="240792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974014881"/>
                    </a:ext>
                  </a:extLst>
                </a:gridCol>
              </a:tblGrid>
              <a:tr h="190500">
                <a:tc>
                  <a:txBody>
                    <a:bodyPr/>
                    <a:lstStyle/>
                    <a:p>
                      <a:pPr algn="ctr" rtl="0" fontAlgn="base"/>
                      <a:r>
                        <a:rPr lang="fr-CA" sz="1400" b="1" i="0">
                          <a:effectLst/>
                          <a:latin typeface="Calibri" panose="020F0502020204030204" pitchFamily="34" charset="0"/>
                        </a:rPr>
                        <a:t>ASA</a:t>
                      </a:r>
                      <a:r>
                        <a:rPr lang="fr-CA" sz="1400" b="0" i="0">
                          <a:effectLst/>
                          <a:latin typeface="WordVisiCarriageReturn_MSFontService"/>
                        </a:rPr>
                        <a:t> </a:t>
                      </a:r>
                      <a:br>
                        <a:rPr lang="fr-CA" sz="1400" b="0" i="0">
                          <a:effectLst/>
                          <a:latin typeface="WordVisiCarriageReturn_MSFontService"/>
                        </a:rPr>
                      </a:br>
                      <a:r>
                        <a:rPr lang="fr-CA" sz="1400" b="1" i="0">
                          <a:effectLst/>
                          <a:latin typeface="Calibri" panose="020F0502020204030204" pitchFamily="34" charset="0"/>
                        </a:rPr>
                        <a:t>CLOPIDOGREL</a:t>
                      </a:r>
                      <a:r>
                        <a:rPr lang="fr-CA" sz="1400" b="0" i="0">
                          <a:effectLst/>
                          <a:latin typeface="WordVisiCarriageReturn_MSFontService"/>
                        </a:rPr>
                        <a:t> </a:t>
                      </a:r>
                      <a:br>
                        <a:rPr lang="fr-CA" sz="1400" b="0" i="0">
                          <a:effectLst/>
                          <a:latin typeface="WordVisiCarriageReturn_MSFontService"/>
                        </a:rPr>
                      </a:br>
                      <a:r>
                        <a:rPr lang="fr-CA" sz="1400" b="1" i="0">
                          <a:effectLst/>
                          <a:latin typeface="Calibri" panose="020F0502020204030204" pitchFamily="34" charset="0"/>
                        </a:rPr>
                        <a:t>TICAGRELOR</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0940916"/>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Prevention of heart disease/ strokes </a:t>
                      </a:r>
                      <a:endParaRPr lang="en-US" b="0" i="0">
                        <a:effectLst/>
                      </a:endParaRPr>
                    </a:p>
                    <a:p>
                      <a:pPr algn="ctr" rtl="0" fontAlgn="base"/>
                      <a:r>
                        <a:rPr lang="en-US" sz="1400" b="0" i="0">
                          <a:effectLst/>
                          <a:latin typeface="Calibri" panose="020F0502020204030204" pitchFamily="34" charset="0"/>
                        </a:rPr>
                        <a:t>“blood thinner”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04570321"/>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Bleeding (stomach, less commonly brain)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00787034"/>
                  </a:ext>
                </a:extLst>
              </a:tr>
            </a:tbl>
          </a:graphicData>
        </a:graphic>
      </p:graphicFrame>
      <p:sp>
        <p:nvSpPr>
          <p:cNvPr id="9" name="TextBox 23">
            <a:extLst>
              <a:ext uri="{FF2B5EF4-FFF2-40B4-BE49-F238E27FC236}">
                <a16:creationId xmlns:a16="http://schemas.microsoft.com/office/drawing/2014/main" id="{DE24581B-F2E9-4D29-5B53-7077175A6A93}"/>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CLOPIDOGREL</a:t>
            </a:r>
          </a:p>
        </p:txBody>
      </p:sp>
      <p:pic>
        <p:nvPicPr>
          <p:cNvPr id="13" name="Picture 12">
            <a:extLst>
              <a:ext uri="{FF2B5EF4-FFF2-40B4-BE49-F238E27FC236}">
                <a16:creationId xmlns:a16="http://schemas.microsoft.com/office/drawing/2014/main" id="{7A06C682-9A0C-1398-0516-DC115060F108}"/>
              </a:ext>
            </a:extLst>
          </p:cNvPr>
          <p:cNvPicPr>
            <a:picLocks noChangeAspect="1"/>
          </p:cNvPicPr>
          <p:nvPr/>
        </p:nvPicPr>
        <p:blipFill>
          <a:blip r:embed="rId3"/>
          <a:stretch>
            <a:fillRect/>
          </a:stretch>
        </p:blipFill>
        <p:spPr>
          <a:xfrm>
            <a:off x="891409" y="13501"/>
            <a:ext cx="935143" cy="949126"/>
          </a:xfrm>
          <a:prstGeom prst="rect">
            <a:avLst/>
          </a:prstGeom>
        </p:spPr>
      </p:pic>
      <p:sp>
        <p:nvSpPr>
          <p:cNvPr id="5" name="TextBox 4">
            <a:extLst>
              <a:ext uri="{FF2B5EF4-FFF2-40B4-BE49-F238E27FC236}">
                <a16:creationId xmlns:a16="http://schemas.microsoft.com/office/drawing/2014/main" id="{B7ECBB1C-DF8A-F96D-36A3-90DD0A3F72FE}"/>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sp>
        <p:nvSpPr>
          <p:cNvPr id="7" name="TextBox 2">
            <a:extLst>
              <a:ext uri="{FF2B5EF4-FFF2-40B4-BE49-F238E27FC236}">
                <a16:creationId xmlns:a16="http://schemas.microsoft.com/office/drawing/2014/main" id="{F18165B6-7FD8-B87D-4E4A-FF12D4D5343F}"/>
              </a:ext>
            </a:extLst>
          </p:cNvPr>
          <p:cNvSpPr txBox="1"/>
          <p:nvPr/>
        </p:nvSpPr>
        <p:spPr>
          <a:xfrm>
            <a:off x="359891" y="1494555"/>
            <a:ext cx="6953334" cy="672620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200">
                <a:latin typeface="Century Gothic"/>
                <a:cs typeface="Calibri"/>
              </a:rPr>
              <a:t>Pour: </a:t>
            </a:r>
            <a:r>
              <a:rPr lang="en-US" sz="2200" b="1">
                <a:latin typeface="Century Gothic"/>
                <a:cs typeface="Calibri"/>
              </a:rPr>
              <a:t> </a:t>
            </a:r>
            <a:r>
              <a:rPr lang="en-US" sz="2200" b="1" err="1">
                <a:latin typeface="Century Gothic"/>
                <a:cs typeface="Calibri"/>
              </a:rPr>
              <a:t>prévention</a:t>
            </a:r>
            <a:r>
              <a:rPr lang="en-US" sz="2200" b="1">
                <a:latin typeface="Century Gothic"/>
                <a:cs typeface="Calibri"/>
              </a:rPr>
              <a:t> des </a:t>
            </a:r>
            <a:r>
              <a:rPr lang="en-US" sz="2200" b="1" u="sng">
                <a:latin typeface="Century Gothic"/>
                <a:cs typeface="Calibri"/>
              </a:rPr>
              <a:t>Maladies </a:t>
            </a:r>
            <a:r>
              <a:rPr lang="en-US" sz="2200" b="1" u="sng" err="1">
                <a:latin typeface="Century Gothic"/>
                <a:cs typeface="Calibri"/>
              </a:rPr>
              <a:t>Cardiaques</a:t>
            </a:r>
            <a:r>
              <a:rPr lang="en-US" sz="2200" b="1">
                <a:latin typeface="Century Gothic"/>
                <a:cs typeface="Calibri"/>
              </a:rPr>
              <a:t>, </a:t>
            </a:r>
            <a:endParaRPr lang="en-US" sz="2200">
              <a:latin typeface="Aptos" panose="020B0004020202020204"/>
              <a:cs typeface="Calibri"/>
            </a:endParaRPr>
          </a:p>
          <a:p>
            <a:pPr>
              <a:lnSpc>
                <a:spcPct val="200000"/>
              </a:lnSpc>
            </a:pPr>
            <a:endParaRPr lang="en-US" sz="2200" b="1">
              <a:latin typeface="Century Gothic"/>
              <a:cs typeface="Calibri"/>
            </a:endParaRPr>
          </a:p>
          <a:p>
            <a:pPr>
              <a:lnSpc>
                <a:spcPct val="200000"/>
              </a:lnSpc>
            </a:pPr>
            <a:endParaRPr lang="en-US" sz="2200" b="1">
              <a:latin typeface="Century Gothic"/>
              <a:cs typeface="Calibri"/>
            </a:endParaRPr>
          </a:p>
          <a:p>
            <a:pPr>
              <a:lnSpc>
                <a:spcPct val="200000"/>
              </a:lnSpc>
            </a:pPr>
            <a:r>
              <a:rPr lang="en-US" sz="2200" b="1" err="1">
                <a:latin typeface="Century Gothic"/>
                <a:cs typeface="Calibri"/>
              </a:rPr>
              <a:t>prévention</a:t>
            </a:r>
            <a:r>
              <a:rPr lang="en-US" sz="2200" b="1">
                <a:latin typeface="Century Gothic"/>
                <a:cs typeface="Calibri"/>
              </a:rPr>
              <a:t> des </a:t>
            </a:r>
            <a:r>
              <a:rPr lang="en-US" sz="2200" b="1" u="sng">
                <a:latin typeface="Century Gothic"/>
                <a:cs typeface="Calibri"/>
              </a:rPr>
              <a:t>AVC</a:t>
            </a:r>
            <a:r>
              <a:rPr lang="en-US" sz="2200" b="1">
                <a:latin typeface="Century Gothic"/>
                <a:cs typeface="Calibri"/>
              </a:rPr>
              <a:t>, </a:t>
            </a:r>
            <a:r>
              <a:rPr lang="en-US" sz="2200" b="1" u="sng">
                <a:latin typeface="Century Gothic"/>
                <a:cs typeface="Calibri"/>
              </a:rPr>
              <a:t>Anticoagulants</a:t>
            </a:r>
          </a:p>
          <a:p>
            <a:pPr>
              <a:lnSpc>
                <a:spcPct val="200000"/>
              </a:lnSpc>
            </a:pPr>
            <a:endParaRPr lang="en-US" sz="2000" b="1">
              <a:latin typeface="Century Gothic"/>
              <a:cs typeface="Calibri"/>
            </a:endParaRPr>
          </a:p>
          <a:p>
            <a:pPr>
              <a:lnSpc>
                <a:spcPct val="200000"/>
              </a:lnSpc>
            </a:pPr>
            <a:endParaRPr lang="en-US" sz="2800">
              <a:latin typeface="Century Gothic"/>
              <a:cs typeface="Calibri"/>
            </a:endParaRPr>
          </a:p>
          <a:p>
            <a:r>
              <a:rPr lang="en-US" sz="2800" b="1" err="1">
                <a:latin typeface="Century Gothic"/>
                <a:cs typeface="Calibri"/>
              </a:rPr>
              <a:t>Effets</a:t>
            </a:r>
            <a:r>
              <a:rPr lang="en-US" sz="2800" b="1">
                <a:latin typeface="Century Gothic"/>
                <a:cs typeface="Calibri"/>
              </a:rPr>
              <a:t> </a:t>
            </a:r>
            <a:r>
              <a:rPr lang="en-US" sz="2800" b="1" err="1">
                <a:latin typeface="Century Gothic"/>
                <a:cs typeface="Calibri"/>
              </a:rPr>
              <a:t>secondaires</a:t>
            </a:r>
            <a:r>
              <a:rPr lang="en-US" sz="2800">
                <a:latin typeface="Century Gothic"/>
                <a:cs typeface="Calibri"/>
              </a:rPr>
              <a:t> possibles</a:t>
            </a:r>
            <a:r>
              <a:rPr lang="en-US" sz="2800" b="1">
                <a:latin typeface="Century Gothic"/>
                <a:cs typeface="Calibri"/>
              </a:rPr>
              <a:t>:</a:t>
            </a:r>
            <a:endParaRPr lang="en-US" sz="2800">
              <a:latin typeface="Century Gothic"/>
              <a:cs typeface="Calibri"/>
            </a:endParaRPr>
          </a:p>
          <a:p>
            <a:endParaRPr lang="en-US" sz="2800" b="1">
              <a:latin typeface="Century Gothic"/>
              <a:cs typeface="Calibri"/>
            </a:endParaRPr>
          </a:p>
          <a:p>
            <a:pPr marL="1371600" lvl="2" indent="-457200">
              <a:lnSpc>
                <a:spcPct val="200000"/>
              </a:lnSpc>
              <a:buFont typeface="Wingdings"/>
              <a:buChar char="§"/>
            </a:pPr>
            <a:r>
              <a:rPr lang="en-US" sz="2800" b="1" err="1">
                <a:latin typeface="Century Gothic"/>
                <a:cs typeface="Calibri"/>
              </a:rPr>
              <a:t>Saignement</a:t>
            </a:r>
          </a:p>
        </p:txBody>
      </p:sp>
      <p:pic>
        <p:nvPicPr>
          <p:cNvPr id="12" name="Picture 11">
            <a:extLst>
              <a:ext uri="{FF2B5EF4-FFF2-40B4-BE49-F238E27FC236}">
                <a16:creationId xmlns:a16="http://schemas.microsoft.com/office/drawing/2014/main" id="{389E2F48-D118-77B7-C214-0E53A1226EA3}"/>
              </a:ext>
            </a:extLst>
          </p:cNvPr>
          <p:cNvPicPr>
            <a:picLocks noChangeAspect="1"/>
          </p:cNvPicPr>
          <p:nvPr/>
        </p:nvPicPr>
        <p:blipFill>
          <a:blip r:embed="rId4"/>
          <a:stretch>
            <a:fillRect/>
          </a:stretch>
        </p:blipFill>
        <p:spPr>
          <a:xfrm>
            <a:off x="3910754" y="3584195"/>
            <a:ext cx="1123950" cy="1076325"/>
          </a:xfrm>
          <a:prstGeom prst="rect">
            <a:avLst/>
          </a:prstGeom>
        </p:spPr>
      </p:pic>
      <p:pic>
        <p:nvPicPr>
          <p:cNvPr id="15" name="Picture 14">
            <a:extLst>
              <a:ext uri="{FF2B5EF4-FFF2-40B4-BE49-F238E27FC236}">
                <a16:creationId xmlns:a16="http://schemas.microsoft.com/office/drawing/2014/main" id="{35C424BF-6762-4CDC-8AC5-4386EF17D583}"/>
              </a:ext>
            </a:extLst>
          </p:cNvPr>
          <p:cNvPicPr>
            <a:picLocks noChangeAspect="1"/>
          </p:cNvPicPr>
          <p:nvPr/>
        </p:nvPicPr>
        <p:blipFill>
          <a:blip r:embed="rId5"/>
          <a:stretch>
            <a:fillRect/>
          </a:stretch>
        </p:blipFill>
        <p:spPr>
          <a:xfrm>
            <a:off x="4729965" y="1184401"/>
            <a:ext cx="1440642" cy="1502328"/>
          </a:xfrm>
          <a:prstGeom prst="rect">
            <a:avLst/>
          </a:prstGeom>
        </p:spPr>
      </p:pic>
      <p:pic>
        <p:nvPicPr>
          <p:cNvPr id="18" name="Picture 17">
            <a:extLst>
              <a:ext uri="{FF2B5EF4-FFF2-40B4-BE49-F238E27FC236}">
                <a16:creationId xmlns:a16="http://schemas.microsoft.com/office/drawing/2014/main" id="{BD4BE449-BA75-F845-10D6-9C3DD966F97A}"/>
              </a:ext>
            </a:extLst>
          </p:cNvPr>
          <p:cNvPicPr>
            <a:picLocks noChangeAspect="1"/>
          </p:cNvPicPr>
          <p:nvPr/>
        </p:nvPicPr>
        <p:blipFill>
          <a:blip r:embed="rId6"/>
          <a:stretch>
            <a:fillRect/>
          </a:stretch>
        </p:blipFill>
        <p:spPr>
          <a:xfrm>
            <a:off x="2381497" y="3783189"/>
            <a:ext cx="893143" cy="863216"/>
          </a:xfrm>
          <a:prstGeom prst="rect">
            <a:avLst/>
          </a:prstGeom>
        </p:spPr>
      </p:pic>
      <p:pic>
        <p:nvPicPr>
          <p:cNvPr id="21" name="Picture 20">
            <a:extLst>
              <a:ext uri="{FF2B5EF4-FFF2-40B4-BE49-F238E27FC236}">
                <a16:creationId xmlns:a16="http://schemas.microsoft.com/office/drawing/2014/main" id="{00DCB71C-72DD-BD12-C7B8-3966A0CFF8A3}"/>
              </a:ext>
            </a:extLst>
          </p:cNvPr>
          <p:cNvPicPr>
            <a:picLocks noChangeAspect="1"/>
          </p:cNvPicPr>
          <p:nvPr/>
        </p:nvPicPr>
        <p:blipFill>
          <a:blip r:embed="rId7"/>
          <a:stretch>
            <a:fillRect/>
          </a:stretch>
        </p:blipFill>
        <p:spPr>
          <a:xfrm>
            <a:off x="612255" y="7378989"/>
            <a:ext cx="877935" cy="1000168"/>
          </a:xfrm>
          <a:prstGeom prst="rect">
            <a:avLst/>
          </a:prstGeom>
        </p:spPr>
      </p:pic>
    </p:spTree>
    <p:extLst>
      <p:ext uri="{BB962C8B-B14F-4D97-AF65-F5344CB8AC3E}">
        <p14:creationId xmlns:p14="http://schemas.microsoft.com/office/powerpoint/2010/main" val="3481719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14" name="Table 13">
            <a:extLst>
              <a:ext uri="{FF2B5EF4-FFF2-40B4-BE49-F238E27FC236}">
                <a16:creationId xmlns:a16="http://schemas.microsoft.com/office/drawing/2014/main" id="{5030DB17-8212-7272-6C33-76DC42FA2155}"/>
              </a:ext>
            </a:extLst>
          </p:cNvPr>
          <p:cNvGraphicFramePr>
            <a:graphicFrameLocks noGrp="1"/>
          </p:cNvGraphicFramePr>
          <p:nvPr/>
        </p:nvGraphicFramePr>
        <p:xfrm>
          <a:off x="-2986106" y="961084"/>
          <a:ext cx="2562225" cy="219456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3505520531"/>
                    </a:ext>
                  </a:extLst>
                </a:gridCol>
              </a:tblGrid>
              <a:tr h="190500">
                <a:tc>
                  <a:txBody>
                    <a:bodyPr/>
                    <a:lstStyle/>
                    <a:p>
                      <a:pPr algn="ctr" rtl="0" fontAlgn="base"/>
                      <a:r>
                        <a:rPr lang="fr-CA" sz="1400" b="1">
                          <a:effectLst/>
                          <a:latin typeface="Calibri" panose="020F0502020204030204" pitchFamily="34" charset="0"/>
                        </a:rPr>
                        <a:t>METOPROLOL</a:t>
                      </a:r>
                      <a:r>
                        <a:rPr lang="fr-CA" sz="1400">
                          <a:effectLst/>
                          <a:latin typeface="Calibri" panose="020F0502020204030204" pitchFamily="34" charset="0"/>
                        </a:rPr>
                        <a:t> </a:t>
                      </a:r>
                      <a:endParaRPr lang="fr-CA">
                        <a:effectLst/>
                      </a:endParaRPr>
                    </a:p>
                    <a:p>
                      <a:pPr algn="ctr" rtl="0" fontAlgn="base"/>
                      <a:r>
                        <a:rPr lang="fr-CA" sz="1400" b="1">
                          <a:effectLst/>
                          <a:latin typeface="Calibri" panose="020F0502020204030204" pitchFamily="34" charset="0"/>
                        </a:rPr>
                        <a:t>BISOPROLOL</a:t>
                      </a:r>
                      <a:r>
                        <a:rPr lang="fr-CA" sz="1400">
                          <a:effectLst/>
                          <a:latin typeface="Calibri" panose="020F0502020204030204" pitchFamily="34" charset="0"/>
                        </a:rPr>
                        <a:t> </a:t>
                      </a:r>
                      <a:endParaRPr lang="fr-CA">
                        <a:effectLst/>
                      </a:endParaRPr>
                    </a:p>
                    <a:p>
                      <a:pPr algn="ctr" rtl="0" fontAlgn="base"/>
                      <a:r>
                        <a:rPr lang="fr-CA" sz="1400" b="1">
                          <a:effectLst/>
                          <a:latin typeface="Calibri" panose="020F0502020204030204" pitchFamily="34" charset="0"/>
                        </a:rPr>
                        <a:t>DILTIAZEM</a:t>
                      </a:r>
                      <a:r>
                        <a:rPr lang="fr-CA" sz="1400">
                          <a:effectLst/>
                          <a:latin typeface="Calibri" panose="020F0502020204030204" pitchFamily="34" charset="0"/>
                        </a:rPr>
                        <a:t> </a:t>
                      </a:r>
                      <a:endParaRPr lang="fr-CA">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71787554"/>
                  </a:ext>
                </a:extLst>
              </a:tr>
              <a:tr h="190500">
                <a:tc>
                  <a:txBody>
                    <a:bodyPr/>
                    <a:lstStyle/>
                    <a:p>
                      <a:pPr algn="ctr" rtl="0" fontAlgn="base"/>
                      <a:r>
                        <a:rPr lang="fr-CA" sz="1400" u="sng">
                          <a:effectLst/>
                          <a:latin typeface="Calibri" panose="020F0502020204030204" pitchFamily="34" charset="0"/>
                        </a:rPr>
                        <a:t>What is it for?</a:t>
                      </a:r>
                      <a:r>
                        <a:rPr lang="fr-CA" sz="1400">
                          <a:effectLst/>
                          <a:latin typeface="Calibri" panose="020F0502020204030204" pitchFamily="34" charset="0"/>
                        </a:rPr>
                        <a:t> </a:t>
                      </a:r>
                      <a:endParaRPr lang="fr-CA">
                        <a:effectLst/>
                      </a:endParaRPr>
                    </a:p>
                    <a:p>
                      <a:pPr algn="ctr" rtl="0" fontAlgn="base"/>
                      <a:r>
                        <a:rPr lang="fr-CA" sz="1400">
                          <a:effectLst/>
                          <a:latin typeface="Calibri" panose="020F0502020204030204" pitchFamily="34" charset="0"/>
                        </a:rPr>
                        <a:t>Heart disease, Atrial Fibrillation </a:t>
                      </a:r>
                      <a:endParaRPr lang="fr-CA">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74935254"/>
                  </a:ext>
                </a:extLst>
              </a:tr>
              <a:tr h="943450">
                <a:tc>
                  <a:txBody>
                    <a:bodyPr/>
                    <a:lstStyle/>
                    <a:p>
                      <a:pPr algn="ctr" rtl="0" fontAlgn="base"/>
                      <a:r>
                        <a:rPr lang="fr-CA" sz="1400" u="sng">
                          <a:effectLst/>
                          <a:latin typeface="Calibri" panose="020F0502020204030204" pitchFamily="34" charset="0"/>
                        </a:rPr>
                        <a:t>Possible side effect?</a:t>
                      </a:r>
                      <a:r>
                        <a:rPr lang="fr-CA" sz="1400">
                          <a:effectLst/>
                          <a:latin typeface="Calibri" panose="020F0502020204030204" pitchFamily="34" charset="0"/>
                        </a:rPr>
                        <a:t> </a:t>
                      </a:r>
                      <a:endParaRPr lang="fr-CA">
                        <a:effectLst/>
                      </a:endParaRPr>
                    </a:p>
                    <a:p>
                      <a:pPr algn="ctr" rtl="0" fontAlgn="base"/>
                      <a:r>
                        <a:rPr lang="fr-CA" sz="1400">
                          <a:effectLst/>
                          <a:latin typeface="Calibri" panose="020F0502020204030204" pitchFamily="34" charset="0"/>
                        </a:rPr>
                        <a:t>Fatigue, vivid dreams, exercise intolerance, sexual malfunction, dizziness </a:t>
                      </a:r>
                      <a:endParaRPr lang="fr-CA">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21741638"/>
                  </a:ext>
                </a:extLst>
              </a:tr>
            </a:tbl>
          </a:graphicData>
        </a:graphic>
      </p:graphicFrame>
      <p:sp>
        <p:nvSpPr>
          <p:cNvPr id="16" name="TextBox 23">
            <a:extLst>
              <a:ext uri="{FF2B5EF4-FFF2-40B4-BE49-F238E27FC236}">
                <a16:creationId xmlns:a16="http://schemas.microsoft.com/office/drawing/2014/main" id="{B2092719-A5D1-0555-85D5-47838BFA94E9}"/>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DILTIAZEM</a:t>
            </a:r>
            <a:endParaRPr lang="en-US" sz="3600"/>
          </a:p>
        </p:txBody>
      </p:sp>
      <p:sp>
        <p:nvSpPr>
          <p:cNvPr id="18" name="TextBox 2">
            <a:extLst>
              <a:ext uri="{FF2B5EF4-FFF2-40B4-BE49-F238E27FC236}">
                <a16:creationId xmlns:a16="http://schemas.microsoft.com/office/drawing/2014/main" id="{17E66391-8FA3-5F6F-E00B-DD4CB2BF659A}"/>
              </a:ext>
            </a:extLst>
          </p:cNvPr>
          <p:cNvSpPr txBox="1"/>
          <p:nvPr/>
        </p:nvSpPr>
        <p:spPr>
          <a:xfrm>
            <a:off x="204112" y="1020565"/>
            <a:ext cx="6624658" cy="711861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For:</a:t>
            </a:r>
            <a:r>
              <a:rPr lang="en-US" sz="2800" b="1" dirty="0">
                <a:latin typeface="Century Gothic"/>
                <a:cs typeface="Calibri"/>
              </a:rPr>
              <a:t> </a:t>
            </a:r>
            <a:r>
              <a:rPr lang="en-US" sz="2400" b="1" u="sng" dirty="0">
                <a:latin typeface="Century Gothic"/>
                <a:cs typeface="Calibri"/>
              </a:rPr>
              <a:t>Atrial Fibrillation</a:t>
            </a:r>
            <a:r>
              <a:rPr lang="en-US" sz="2400" dirty="0">
                <a:latin typeface="Century Gothic"/>
                <a:cs typeface="Calibri"/>
              </a:rPr>
              <a:t>, </a:t>
            </a:r>
            <a:r>
              <a:rPr lang="en-US" sz="2400" b="1" u="sng" dirty="0">
                <a:latin typeface="Century Gothic"/>
                <a:cs typeface="Calibri"/>
              </a:rPr>
              <a:t>High Blood Pressure</a:t>
            </a:r>
            <a:endParaRPr lang="en-US" sz="2400" u="sng" dirty="0">
              <a:latin typeface="Aptos" panose="020B0004020202020204"/>
              <a:cs typeface="Calibri"/>
            </a:endParaRPr>
          </a:p>
          <a:p>
            <a:pPr>
              <a:lnSpc>
                <a:spcPct val="200000"/>
              </a:lnSpc>
            </a:pPr>
            <a:r>
              <a:rPr lang="en-US" sz="2800" dirty="0">
                <a:latin typeface="Century Gothic"/>
                <a:cs typeface="Calibri"/>
              </a:rPr>
              <a:t>Possible </a:t>
            </a:r>
            <a:r>
              <a:rPr lang="en-US" sz="2800" b="1" dirty="0">
                <a:latin typeface="Century Gothic"/>
                <a:cs typeface="Calibri"/>
              </a:rPr>
              <a:t>side effects:</a:t>
            </a:r>
          </a:p>
          <a:p>
            <a:pPr marL="1371600" lvl="2" indent="-457200">
              <a:lnSpc>
                <a:spcPct val="150000"/>
              </a:lnSpc>
              <a:buFont typeface="Wingdings"/>
              <a:buChar char="§"/>
            </a:pPr>
            <a:r>
              <a:rPr lang="en-US" sz="2800" b="1" dirty="0">
                <a:latin typeface="Century Gothic"/>
                <a:cs typeface="Calibri"/>
              </a:rPr>
              <a:t>Fatigue</a:t>
            </a:r>
            <a:endParaRPr lang="en-US" dirty="0"/>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Leg swelling</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Rash</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Dizziness</a:t>
            </a:r>
          </a:p>
        </p:txBody>
      </p:sp>
      <p:pic>
        <p:nvPicPr>
          <p:cNvPr id="26" name="Picture 25">
            <a:extLst>
              <a:ext uri="{FF2B5EF4-FFF2-40B4-BE49-F238E27FC236}">
                <a16:creationId xmlns:a16="http://schemas.microsoft.com/office/drawing/2014/main" id="{7A3542A7-0658-4DC0-1FC6-26EBD91B35CA}"/>
              </a:ext>
            </a:extLst>
          </p:cNvPr>
          <p:cNvPicPr>
            <a:picLocks noChangeAspect="1"/>
          </p:cNvPicPr>
          <p:nvPr/>
        </p:nvPicPr>
        <p:blipFill>
          <a:blip r:embed="rId3"/>
          <a:stretch>
            <a:fillRect/>
          </a:stretch>
        </p:blipFill>
        <p:spPr>
          <a:xfrm>
            <a:off x="891409" y="13501"/>
            <a:ext cx="935143" cy="949126"/>
          </a:xfrm>
          <a:prstGeom prst="rect">
            <a:avLst/>
          </a:prstGeom>
        </p:spPr>
      </p:pic>
      <p:pic>
        <p:nvPicPr>
          <p:cNvPr id="43" name="Picture 42">
            <a:extLst>
              <a:ext uri="{FF2B5EF4-FFF2-40B4-BE49-F238E27FC236}">
                <a16:creationId xmlns:a16="http://schemas.microsoft.com/office/drawing/2014/main" id="{864A141E-F1BF-26F4-3EDA-653E797AA3A9}"/>
              </a:ext>
            </a:extLst>
          </p:cNvPr>
          <p:cNvPicPr>
            <a:picLocks noChangeAspect="1"/>
          </p:cNvPicPr>
          <p:nvPr/>
        </p:nvPicPr>
        <p:blipFill>
          <a:blip r:embed="rId4"/>
          <a:stretch>
            <a:fillRect/>
          </a:stretch>
        </p:blipFill>
        <p:spPr>
          <a:xfrm>
            <a:off x="537042" y="7720640"/>
            <a:ext cx="690115" cy="690115"/>
          </a:xfrm>
          <a:prstGeom prst="rect">
            <a:avLst/>
          </a:prstGeom>
        </p:spPr>
      </p:pic>
      <p:pic>
        <p:nvPicPr>
          <p:cNvPr id="2" name="Picture 1" descr="exhausted Icon 2758313">
            <a:extLst>
              <a:ext uri="{FF2B5EF4-FFF2-40B4-BE49-F238E27FC236}">
                <a16:creationId xmlns:a16="http://schemas.microsoft.com/office/drawing/2014/main" id="{F8971B72-A6FB-7943-1CEA-0F6CD63AC91C}"/>
              </a:ext>
            </a:extLst>
          </p:cNvPr>
          <p:cNvPicPr>
            <a:picLocks noChangeAspect="1"/>
          </p:cNvPicPr>
          <p:nvPr/>
        </p:nvPicPr>
        <p:blipFill>
          <a:blip r:embed="rId5"/>
          <a:stretch>
            <a:fillRect/>
          </a:stretch>
        </p:blipFill>
        <p:spPr>
          <a:xfrm>
            <a:off x="354363" y="3450254"/>
            <a:ext cx="1148603" cy="1134036"/>
          </a:xfrm>
          <a:prstGeom prst="rect">
            <a:avLst/>
          </a:prstGeom>
        </p:spPr>
      </p:pic>
      <p:pic>
        <p:nvPicPr>
          <p:cNvPr id="30" name="Picture 29">
            <a:extLst>
              <a:ext uri="{FF2B5EF4-FFF2-40B4-BE49-F238E27FC236}">
                <a16:creationId xmlns:a16="http://schemas.microsoft.com/office/drawing/2014/main" id="{7216D191-7428-B01D-5146-D1D8497E4E39}"/>
              </a:ext>
            </a:extLst>
          </p:cNvPr>
          <p:cNvPicPr>
            <a:picLocks noChangeAspect="1"/>
          </p:cNvPicPr>
          <p:nvPr/>
        </p:nvPicPr>
        <p:blipFill>
          <a:blip r:embed="rId6"/>
          <a:stretch>
            <a:fillRect/>
          </a:stretch>
        </p:blipFill>
        <p:spPr>
          <a:xfrm>
            <a:off x="1506971" y="1097694"/>
            <a:ext cx="1912101" cy="1730582"/>
          </a:xfrm>
          <a:prstGeom prst="rect">
            <a:avLst/>
          </a:prstGeom>
        </p:spPr>
      </p:pic>
      <p:pic>
        <p:nvPicPr>
          <p:cNvPr id="5" name="Picture 4">
            <a:extLst>
              <a:ext uri="{FF2B5EF4-FFF2-40B4-BE49-F238E27FC236}">
                <a16:creationId xmlns:a16="http://schemas.microsoft.com/office/drawing/2014/main" id="{7A836F62-19B0-B422-6799-C7E21D2372DB}"/>
              </a:ext>
            </a:extLst>
          </p:cNvPr>
          <p:cNvPicPr>
            <a:picLocks noChangeAspect="1"/>
          </p:cNvPicPr>
          <p:nvPr/>
        </p:nvPicPr>
        <p:blipFill>
          <a:blip r:embed="rId7"/>
          <a:stretch>
            <a:fillRect/>
          </a:stretch>
        </p:blipFill>
        <p:spPr>
          <a:xfrm>
            <a:off x="4555352" y="875909"/>
            <a:ext cx="1402071" cy="1458411"/>
          </a:xfrm>
          <a:prstGeom prst="rect">
            <a:avLst/>
          </a:prstGeom>
        </p:spPr>
      </p:pic>
      <p:sp>
        <p:nvSpPr>
          <p:cNvPr id="10" name="Rectangle: Top Corners Snipped 9">
            <a:extLst>
              <a:ext uri="{FF2B5EF4-FFF2-40B4-BE49-F238E27FC236}">
                <a16:creationId xmlns:a16="http://schemas.microsoft.com/office/drawing/2014/main" id="{7BF66FE5-5BE7-53D3-2B4B-0E5661968EEC}"/>
              </a:ext>
            </a:extLst>
          </p:cNvPr>
          <p:cNvSpPr/>
          <p:nvPr/>
        </p:nvSpPr>
        <p:spPr>
          <a:xfrm rot="5400000">
            <a:off x="898658" y="5346184"/>
            <a:ext cx="68480" cy="371007"/>
          </a:xfrm>
          <a:prstGeom prst="flowChartDelay">
            <a:avLst/>
          </a:prstGeom>
          <a:solidFill>
            <a:schemeClr val="tx1">
              <a:lumMod val="75000"/>
              <a:lumOff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29E9448-CA16-1F4C-2591-38510A32EB12}"/>
              </a:ext>
            </a:extLst>
          </p:cNvPr>
          <p:cNvPicPr>
            <a:picLocks noChangeAspect="1"/>
          </p:cNvPicPr>
          <p:nvPr/>
        </p:nvPicPr>
        <p:blipFill>
          <a:blip r:embed="rId8"/>
          <a:stretch>
            <a:fillRect/>
          </a:stretch>
        </p:blipFill>
        <p:spPr>
          <a:xfrm>
            <a:off x="400646" y="4763575"/>
            <a:ext cx="802523" cy="856938"/>
          </a:xfrm>
          <a:prstGeom prst="rect">
            <a:avLst/>
          </a:prstGeom>
        </p:spPr>
      </p:pic>
      <p:pic>
        <p:nvPicPr>
          <p:cNvPr id="6" name="Picture 5">
            <a:extLst>
              <a:ext uri="{FF2B5EF4-FFF2-40B4-BE49-F238E27FC236}">
                <a16:creationId xmlns:a16="http://schemas.microsoft.com/office/drawing/2014/main" id="{43D7F642-748E-C2AA-FD6D-744AA69A5801}"/>
              </a:ext>
            </a:extLst>
          </p:cNvPr>
          <p:cNvPicPr>
            <a:picLocks noChangeAspect="1"/>
          </p:cNvPicPr>
          <p:nvPr/>
        </p:nvPicPr>
        <p:blipFill>
          <a:blip r:embed="rId9"/>
          <a:stretch>
            <a:fillRect/>
          </a:stretch>
        </p:blipFill>
        <p:spPr>
          <a:xfrm>
            <a:off x="79083" y="6074741"/>
            <a:ext cx="1130531" cy="1070693"/>
          </a:xfrm>
          <a:prstGeom prst="rect">
            <a:avLst/>
          </a:prstGeom>
        </p:spPr>
      </p:pic>
    </p:spTree>
    <p:extLst>
      <p:ext uri="{BB962C8B-B14F-4D97-AF65-F5344CB8AC3E}">
        <p14:creationId xmlns:p14="http://schemas.microsoft.com/office/powerpoint/2010/main" val="19591336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14C19E8F-1774-3B6F-0A7C-0F14C165774A}"/>
              </a:ext>
            </a:extLst>
          </p:cNvPr>
          <p:cNvGraphicFramePr>
            <a:graphicFrameLocks noGrp="1"/>
          </p:cNvGraphicFramePr>
          <p:nvPr/>
        </p:nvGraphicFramePr>
        <p:xfrm>
          <a:off x="-3594527" y="2382263"/>
          <a:ext cx="2562225" cy="240792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974014881"/>
                    </a:ext>
                  </a:extLst>
                </a:gridCol>
              </a:tblGrid>
              <a:tr h="190500">
                <a:tc>
                  <a:txBody>
                    <a:bodyPr/>
                    <a:lstStyle/>
                    <a:p>
                      <a:pPr algn="ctr" rtl="0" fontAlgn="base"/>
                      <a:r>
                        <a:rPr lang="fr-CA" sz="1400" b="1" i="0">
                          <a:effectLst/>
                          <a:latin typeface="Calibri" panose="020F0502020204030204" pitchFamily="34" charset="0"/>
                        </a:rPr>
                        <a:t>ASA</a:t>
                      </a:r>
                      <a:r>
                        <a:rPr lang="fr-CA" sz="1400" b="0" i="0">
                          <a:effectLst/>
                          <a:latin typeface="WordVisiCarriageReturn_MSFontService"/>
                        </a:rPr>
                        <a:t> </a:t>
                      </a:r>
                      <a:br>
                        <a:rPr lang="fr-CA" sz="1400" b="0" i="0">
                          <a:effectLst/>
                          <a:latin typeface="WordVisiCarriageReturn_MSFontService"/>
                        </a:rPr>
                      </a:br>
                      <a:r>
                        <a:rPr lang="fr-CA" sz="1400" b="1" i="0">
                          <a:effectLst/>
                          <a:latin typeface="Calibri" panose="020F0502020204030204" pitchFamily="34" charset="0"/>
                        </a:rPr>
                        <a:t>CLOPIDOGREL</a:t>
                      </a:r>
                      <a:r>
                        <a:rPr lang="fr-CA" sz="1400" b="0" i="0">
                          <a:effectLst/>
                          <a:latin typeface="WordVisiCarriageReturn_MSFontService"/>
                        </a:rPr>
                        <a:t> </a:t>
                      </a:r>
                      <a:br>
                        <a:rPr lang="fr-CA" sz="1400" b="0" i="0">
                          <a:effectLst/>
                          <a:latin typeface="WordVisiCarriageReturn_MSFontService"/>
                        </a:rPr>
                      </a:br>
                      <a:r>
                        <a:rPr lang="fr-CA" sz="1400" b="1" i="0">
                          <a:effectLst/>
                          <a:latin typeface="Calibri" panose="020F0502020204030204" pitchFamily="34" charset="0"/>
                        </a:rPr>
                        <a:t>TICAGRELOR</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0940916"/>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Prevention of heart disease/ strokes </a:t>
                      </a:r>
                      <a:endParaRPr lang="en-US" b="0" i="0">
                        <a:effectLst/>
                      </a:endParaRPr>
                    </a:p>
                    <a:p>
                      <a:pPr algn="ctr" rtl="0" fontAlgn="base"/>
                      <a:r>
                        <a:rPr lang="en-US" sz="1400" b="0" i="0">
                          <a:effectLst/>
                          <a:latin typeface="Calibri" panose="020F0502020204030204" pitchFamily="34" charset="0"/>
                        </a:rPr>
                        <a:t>“blood thinner”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04570321"/>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Bleeding (stomach, less commonly brain)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00787034"/>
                  </a:ext>
                </a:extLst>
              </a:tr>
            </a:tbl>
          </a:graphicData>
        </a:graphic>
      </p:graphicFrame>
      <p:sp>
        <p:nvSpPr>
          <p:cNvPr id="9" name="TextBox 23">
            <a:extLst>
              <a:ext uri="{FF2B5EF4-FFF2-40B4-BE49-F238E27FC236}">
                <a16:creationId xmlns:a16="http://schemas.microsoft.com/office/drawing/2014/main" id="{DE24581B-F2E9-4D29-5B53-7077175A6A93}"/>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TICAGRELOR</a:t>
            </a:r>
          </a:p>
        </p:txBody>
      </p:sp>
      <p:pic>
        <p:nvPicPr>
          <p:cNvPr id="13" name="Picture 12">
            <a:extLst>
              <a:ext uri="{FF2B5EF4-FFF2-40B4-BE49-F238E27FC236}">
                <a16:creationId xmlns:a16="http://schemas.microsoft.com/office/drawing/2014/main" id="{7A06C682-9A0C-1398-0516-DC115060F108}"/>
              </a:ext>
            </a:extLst>
          </p:cNvPr>
          <p:cNvPicPr>
            <a:picLocks noChangeAspect="1"/>
          </p:cNvPicPr>
          <p:nvPr/>
        </p:nvPicPr>
        <p:blipFill>
          <a:blip r:embed="rId3"/>
          <a:stretch>
            <a:fillRect/>
          </a:stretch>
        </p:blipFill>
        <p:spPr>
          <a:xfrm>
            <a:off x="891409" y="13501"/>
            <a:ext cx="935143" cy="949126"/>
          </a:xfrm>
          <a:prstGeom prst="rect">
            <a:avLst/>
          </a:prstGeom>
        </p:spPr>
      </p:pic>
      <p:sp>
        <p:nvSpPr>
          <p:cNvPr id="5" name="TextBox 4">
            <a:extLst>
              <a:ext uri="{FF2B5EF4-FFF2-40B4-BE49-F238E27FC236}">
                <a16:creationId xmlns:a16="http://schemas.microsoft.com/office/drawing/2014/main" id="{D9CBE433-0F17-85FF-C7CD-DD0EDB84B854}"/>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sp>
        <p:nvSpPr>
          <p:cNvPr id="7" name="TextBox 2">
            <a:extLst>
              <a:ext uri="{FF2B5EF4-FFF2-40B4-BE49-F238E27FC236}">
                <a16:creationId xmlns:a16="http://schemas.microsoft.com/office/drawing/2014/main" id="{49A16E1B-B10B-B897-2481-C801DF25DA43}"/>
              </a:ext>
            </a:extLst>
          </p:cNvPr>
          <p:cNvSpPr txBox="1"/>
          <p:nvPr/>
        </p:nvSpPr>
        <p:spPr>
          <a:xfrm>
            <a:off x="359891" y="1494555"/>
            <a:ext cx="7728985" cy="672620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200">
                <a:latin typeface="Century Gothic"/>
                <a:cs typeface="Calibri"/>
              </a:rPr>
              <a:t>Pour: </a:t>
            </a:r>
            <a:r>
              <a:rPr lang="en-US" sz="2200" b="1">
                <a:latin typeface="Century Gothic"/>
                <a:cs typeface="Calibri"/>
              </a:rPr>
              <a:t> </a:t>
            </a:r>
            <a:r>
              <a:rPr lang="en-US" sz="2200" b="1" err="1">
                <a:latin typeface="Century Gothic"/>
                <a:cs typeface="Calibri"/>
              </a:rPr>
              <a:t>prévention</a:t>
            </a:r>
            <a:r>
              <a:rPr lang="en-US" sz="2200" b="1">
                <a:latin typeface="Century Gothic"/>
                <a:cs typeface="Calibri"/>
              </a:rPr>
              <a:t> des </a:t>
            </a:r>
            <a:r>
              <a:rPr lang="en-US" sz="2200" b="1" u="sng">
                <a:latin typeface="Century Gothic"/>
                <a:cs typeface="Calibri"/>
              </a:rPr>
              <a:t>Maladies </a:t>
            </a:r>
            <a:r>
              <a:rPr lang="en-US" sz="2200" b="1" u="sng" err="1">
                <a:latin typeface="Century Gothic"/>
                <a:cs typeface="Calibri"/>
              </a:rPr>
              <a:t>Cardiaques</a:t>
            </a:r>
            <a:r>
              <a:rPr lang="en-US" sz="2200" b="1">
                <a:latin typeface="Century Gothic"/>
                <a:cs typeface="Calibri"/>
              </a:rPr>
              <a:t>, </a:t>
            </a:r>
            <a:endParaRPr lang="en-US" sz="2200">
              <a:latin typeface="Aptos" panose="020B0004020202020204"/>
              <a:cs typeface="Calibri"/>
            </a:endParaRPr>
          </a:p>
          <a:p>
            <a:pPr>
              <a:lnSpc>
                <a:spcPct val="200000"/>
              </a:lnSpc>
            </a:pPr>
            <a:endParaRPr lang="en-US" sz="2200" b="1">
              <a:latin typeface="Century Gothic"/>
              <a:cs typeface="Calibri"/>
            </a:endParaRPr>
          </a:p>
          <a:p>
            <a:pPr>
              <a:lnSpc>
                <a:spcPct val="200000"/>
              </a:lnSpc>
            </a:pPr>
            <a:endParaRPr lang="en-US" sz="2200" b="1">
              <a:latin typeface="Century Gothic"/>
              <a:cs typeface="Calibri"/>
            </a:endParaRPr>
          </a:p>
          <a:p>
            <a:pPr>
              <a:lnSpc>
                <a:spcPct val="200000"/>
              </a:lnSpc>
            </a:pPr>
            <a:r>
              <a:rPr lang="en-US" sz="2200" b="1" err="1">
                <a:latin typeface="Century Gothic"/>
                <a:cs typeface="Calibri"/>
              </a:rPr>
              <a:t>prévention</a:t>
            </a:r>
            <a:r>
              <a:rPr lang="en-US" sz="2200" b="1">
                <a:latin typeface="Century Gothic"/>
                <a:cs typeface="Calibri"/>
              </a:rPr>
              <a:t> des </a:t>
            </a:r>
            <a:r>
              <a:rPr lang="en-US" sz="2200" b="1" u="sng">
                <a:latin typeface="Century Gothic"/>
                <a:cs typeface="Calibri"/>
              </a:rPr>
              <a:t>AVC</a:t>
            </a:r>
            <a:r>
              <a:rPr lang="en-US" sz="2200" b="1">
                <a:latin typeface="Century Gothic"/>
                <a:cs typeface="Calibri"/>
              </a:rPr>
              <a:t>, </a:t>
            </a:r>
            <a:r>
              <a:rPr lang="en-US" sz="2200" b="1" u="sng">
                <a:latin typeface="Century Gothic"/>
                <a:cs typeface="Calibri"/>
              </a:rPr>
              <a:t>Anticoagulants</a:t>
            </a:r>
          </a:p>
          <a:p>
            <a:pPr>
              <a:lnSpc>
                <a:spcPct val="200000"/>
              </a:lnSpc>
            </a:pPr>
            <a:endParaRPr lang="en-US" sz="2000" b="1">
              <a:latin typeface="Century Gothic"/>
              <a:cs typeface="Calibri"/>
            </a:endParaRPr>
          </a:p>
          <a:p>
            <a:pPr>
              <a:lnSpc>
                <a:spcPct val="200000"/>
              </a:lnSpc>
            </a:pPr>
            <a:endParaRPr lang="en-US" sz="2800">
              <a:latin typeface="Century Gothic"/>
              <a:cs typeface="Calibri"/>
            </a:endParaRPr>
          </a:p>
          <a:p>
            <a:r>
              <a:rPr lang="en-US" sz="2800" b="1" err="1">
                <a:latin typeface="Century Gothic"/>
                <a:cs typeface="Calibri"/>
              </a:rPr>
              <a:t>Effets</a:t>
            </a:r>
            <a:r>
              <a:rPr lang="en-US" sz="2800" b="1">
                <a:latin typeface="Century Gothic"/>
                <a:cs typeface="Calibri"/>
              </a:rPr>
              <a:t> </a:t>
            </a:r>
            <a:r>
              <a:rPr lang="en-US" sz="2800" b="1" err="1">
                <a:latin typeface="Century Gothic"/>
                <a:cs typeface="Calibri"/>
              </a:rPr>
              <a:t>secondaires</a:t>
            </a:r>
            <a:r>
              <a:rPr lang="en-US" sz="2800">
                <a:latin typeface="Century Gothic"/>
                <a:cs typeface="Calibri"/>
              </a:rPr>
              <a:t> possibles</a:t>
            </a:r>
            <a:r>
              <a:rPr lang="en-US" sz="2800" b="1">
                <a:latin typeface="Century Gothic"/>
                <a:cs typeface="Calibri"/>
              </a:rPr>
              <a:t>:</a:t>
            </a:r>
            <a:endParaRPr lang="en-US" sz="2800">
              <a:latin typeface="Century Gothic"/>
              <a:cs typeface="Calibri"/>
            </a:endParaRPr>
          </a:p>
          <a:p>
            <a:endParaRPr lang="en-US" sz="2800" b="1">
              <a:latin typeface="Century Gothic"/>
              <a:cs typeface="Calibri"/>
            </a:endParaRPr>
          </a:p>
          <a:p>
            <a:pPr marL="1371600" lvl="2" indent="-457200">
              <a:lnSpc>
                <a:spcPct val="200000"/>
              </a:lnSpc>
              <a:buFont typeface="Wingdings"/>
              <a:buChar char="§"/>
            </a:pPr>
            <a:r>
              <a:rPr lang="en-US" sz="2800" b="1" err="1">
                <a:latin typeface="Century Gothic"/>
                <a:cs typeface="Calibri"/>
              </a:rPr>
              <a:t>Saignement</a:t>
            </a:r>
          </a:p>
        </p:txBody>
      </p:sp>
      <p:pic>
        <p:nvPicPr>
          <p:cNvPr id="12" name="Picture 11">
            <a:extLst>
              <a:ext uri="{FF2B5EF4-FFF2-40B4-BE49-F238E27FC236}">
                <a16:creationId xmlns:a16="http://schemas.microsoft.com/office/drawing/2014/main" id="{88E5F5FD-2EFD-0945-2278-BA6FA818F33C}"/>
              </a:ext>
            </a:extLst>
          </p:cNvPr>
          <p:cNvPicPr>
            <a:picLocks noChangeAspect="1"/>
          </p:cNvPicPr>
          <p:nvPr/>
        </p:nvPicPr>
        <p:blipFill>
          <a:blip r:embed="rId4"/>
          <a:stretch>
            <a:fillRect/>
          </a:stretch>
        </p:blipFill>
        <p:spPr>
          <a:xfrm>
            <a:off x="3910754" y="3584195"/>
            <a:ext cx="1123950" cy="1076325"/>
          </a:xfrm>
          <a:prstGeom prst="rect">
            <a:avLst/>
          </a:prstGeom>
        </p:spPr>
      </p:pic>
      <p:pic>
        <p:nvPicPr>
          <p:cNvPr id="15" name="Picture 14">
            <a:extLst>
              <a:ext uri="{FF2B5EF4-FFF2-40B4-BE49-F238E27FC236}">
                <a16:creationId xmlns:a16="http://schemas.microsoft.com/office/drawing/2014/main" id="{F43135D1-C631-60E2-24C0-DA7AA79F9F4E}"/>
              </a:ext>
            </a:extLst>
          </p:cNvPr>
          <p:cNvPicPr>
            <a:picLocks noChangeAspect="1"/>
          </p:cNvPicPr>
          <p:nvPr/>
        </p:nvPicPr>
        <p:blipFill>
          <a:blip r:embed="rId5"/>
          <a:stretch>
            <a:fillRect/>
          </a:stretch>
        </p:blipFill>
        <p:spPr>
          <a:xfrm>
            <a:off x="4729965" y="1184401"/>
            <a:ext cx="1440642" cy="1502328"/>
          </a:xfrm>
          <a:prstGeom prst="rect">
            <a:avLst/>
          </a:prstGeom>
        </p:spPr>
      </p:pic>
      <p:pic>
        <p:nvPicPr>
          <p:cNvPr id="18" name="Picture 17">
            <a:extLst>
              <a:ext uri="{FF2B5EF4-FFF2-40B4-BE49-F238E27FC236}">
                <a16:creationId xmlns:a16="http://schemas.microsoft.com/office/drawing/2014/main" id="{9717A5C3-0F45-D212-0465-45379801C3FE}"/>
              </a:ext>
            </a:extLst>
          </p:cNvPr>
          <p:cNvPicPr>
            <a:picLocks noChangeAspect="1"/>
          </p:cNvPicPr>
          <p:nvPr/>
        </p:nvPicPr>
        <p:blipFill>
          <a:blip r:embed="rId6"/>
          <a:stretch>
            <a:fillRect/>
          </a:stretch>
        </p:blipFill>
        <p:spPr>
          <a:xfrm>
            <a:off x="2381497" y="3783189"/>
            <a:ext cx="893143" cy="863216"/>
          </a:xfrm>
          <a:prstGeom prst="rect">
            <a:avLst/>
          </a:prstGeom>
        </p:spPr>
      </p:pic>
      <p:pic>
        <p:nvPicPr>
          <p:cNvPr id="21" name="Picture 20">
            <a:extLst>
              <a:ext uri="{FF2B5EF4-FFF2-40B4-BE49-F238E27FC236}">
                <a16:creationId xmlns:a16="http://schemas.microsoft.com/office/drawing/2014/main" id="{506DDC33-51BF-84C9-F413-F19D50C3C1CA}"/>
              </a:ext>
            </a:extLst>
          </p:cNvPr>
          <p:cNvPicPr>
            <a:picLocks noChangeAspect="1"/>
          </p:cNvPicPr>
          <p:nvPr/>
        </p:nvPicPr>
        <p:blipFill>
          <a:blip r:embed="rId7"/>
          <a:stretch>
            <a:fillRect/>
          </a:stretch>
        </p:blipFill>
        <p:spPr>
          <a:xfrm>
            <a:off x="612255" y="7378989"/>
            <a:ext cx="877935" cy="1000168"/>
          </a:xfrm>
          <a:prstGeom prst="rect">
            <a:avLst/>
          </a:prstGeom>
        </p:spPr>
      </p:pic>
    </p:spTree>
    <p:extLst>
      <p:ext uri="{BB962C8B-B14F-4D97-AF65-F5344CB8AC3E}">
        <p14:creationId xmlns:p14="http://schemas.microsoft.com/office/powerpoint/2010/main" val="32848065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78489D0E-2ACD-1412-3C9E-B507D7BEFC07}"/>
              </a:ext>
            </a:extLst>
          </p:cNvPr>
          <p:cNvGraphicFramePr>
            <a:graphicFrameLocks noGrp="1"/>
          </p:cNvGraphicFramePr>
          <p:nvPr/>
        </p:nvGraphicFramePr>
        <p:xfrm>
          <a:off x="-4231247" y="3017713"/>
          <a:ext cx="2562225" cy="283464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124291489"/>
                    </a:ext>
                  </a:extLst>
                </a:gridCol>
              </a:tblGrid>
              <a:tr h="190500">
                <a:tc>
                  <a:txBody>
                    <a:bodyPr/>
                    <a:lstStyle/>
                    <a:p>
                      <a:pPr algn="ctr" rtl="0" fontAlgn="base"/>
                      <a:r>
                        <a:rPr lang="fr-CA" sz="1400" b="1" i="0">
                          <a:effectLst/>
                          <a:latin typeface="Calibri" panose="020F0502020204030204" pitchFamily="34" charset="0"/>
                        </a:rPr>
                        <a:t>APIXABAN</a:t>
                      </a:r>
                      <a:r>
                        <a:rPr lang="fr-CA" sz="1400" b="0" i="0">
                          <a:effectLst/>
                          <a:latin typeface="WordVisiCarriageReturn_MSFontService"/>
                        </a:rPr>
                        <a:t> </a:t>
                      </a:r>
                      <a:br>
                        <a:rPr lang="fr-CA" sz="1400" b="0" i="0">
                          <a:effectLst/>
                          <a:latin typeface="WordVisiCarriageReturn_MSFontService"/>
                        </a:rPr>
                      </a:br>
                      <a:r>
                        <a:rPr lang="fr-CA" sz="1400" b="1" i="0">
                          <a:effectLst/>
                          <a:latin typeface="Calibri" panose="020F0502020204030204" pitchFamily="34" charset="0"/>
                        </a:rPr>
                        <a:t>DABIGATRAN</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RIVAROXABAN</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30947215"/>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Prevention of strokes due to heart disease. </a:t>
                      </a:r>
                      <a:endParaRPr lang="en-US" b="0" i="0">
                        <a:effectLst/>
                      </a:endParaRPr>
                    </a:p>
                    <a:p>
                      <a:pPr algn="ctr" rtl="0" fontAlgn="base"/>
                      <a:r>
                        <a:rPr lang="en-US" sz="1400" b="0" i="0">
                          <a:effectLst/>
                          <a:latin typeface="Calibri" panose="020F0502020204030204" pitchFamily="34" charset="0"/>
                        </a:rPr>
                        <a:t>Prevention of venous blood clot </a:t>
                      </a:r>
                      <a:endParaRPr lang="en-US" b="0" i="0">
                        <a:effectLst/>
                      </a:endParaRPr>
                    </a:p>
                    <a:p>
                      <a:pPr algn="ctr" rtl="0" fontAlgn="base"/>
                      <a:r>
                        <a:rPr lang="en-US" sz="1400" b="0" i="0">
                          <a:effectLst/>
                          <a:latin typeface="Calibri" panose="020F0502020204030204" pitchFamily="34" charset="0"/>
                        </a:rPr>
                        <a:t>“blood thinner”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57873856"/>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Bleeding (stomach, less commonly brain) </a:t>
                      </a:r>
                      <a:endParaRPr lang="en-US" b="0" i="0">
                        <a:effectLst/>
                      </a:endParaRPr>
                    </a:p>
                    <a:p>
                      <a:pPr algn="ctr" rtl="0" fontAlgn="base"/>
                      <a:r>
                        <a:rPr lang="en-US" sz="1400" b="0" i="0">
                          <a:effectLst/>
                          <a:latin typeface="Calibri" panose="020F0502020204030204" pitchFamily="34" charset="0"/>
                        </a:rPr>
                        <a:t>Dabigatran: stomach upset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09649869"/>
                  </a:ext>
                </a:extLst>
              </a:tr>
            </a:tbl>
          </a:graphicData>
        </a:graphic>
      </p:graphicFrame>
      <p:sp>
        <p:nvSpPr>
          <p:cNvPr id="9" name="TextBox 23">
            <a:extLst>
              <a:ext uri="{FF2B5EF4-FFF2-40B4-BE49-F238E27FC236}">
                <a16:creationId xmlns:a16="http://schemas.microsoft.com/office/drawing/2014/main" id="{E0030A03-C48D-5B5F-2E97-4E656417F6B0}"/>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APIXABAN</a:t>
            </a:r>
            <a:endParaRPr lang="en-US" sz="3600"/>
          </a:p>
        </p:txBody>
      </p:sp>
      <p:sp>
        <p:nvSpPr>
          <p:cNvPr id="11" name="TextBox 2">
            <a:extLst>
              <a:ext uri="{FF2B5EF4-FFF2-40B4-BE49-F238E27FC236}">
                <a16:creationId xmlns:a16="http://schemas.microsoft.com/office/drawing/2014/main" id="{175ECB3B-C4CD-6DAD-B8FC-077AFFF6282C}"/>
              </a:ext>
            </a:extLst>
          </p:cNvPr>
          <p:cNvSpPr txBox="1"/>
          <p:nvPr/>
        </p:nvSpPr>
        <p:spPr>
          <a:xfrm>
            <a:off x="241215" y="1389378"/>
            <a:ext cx="6940917" cy="87071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sz="2800">
                <a:latin typeface="Century Gothic"/>
                <a:cs typeface="Calibri"/>
              </a:rPr>
              <a:t>Pour: </a:t>
            </a:r>
            <a:r>
              <a:rPr lang="en-US" sz="2800" b="1">
                <a:latin typeface="Century Gothic"/>
                <a:cs typeface="Calibri"/>
              </a:rPr>
              <a:t> </a:t>
            </a:r>
            <a:r>
              <a:rPr lang="en-US" sz="2800" b="1" err="1">
                <a:latin typeface="Century Gothic"/>
                <a:cs typeface="Calibri"/>
              </a:rPr>
              <a:t>prévention</a:t>
            </a:r>
            <a:r>
              <a:rPr lang="en-US" sz="2800" b="1">
                <a:latin typeface="Century Gothic"/>
                <a:cs typeface="Calibri"/>
              </a:rPr>
              <a:t> des </a:t>
            </a:r>
            <a:r>
              <a:rPr lang="en-US" sz="2800" b="1" u="sng">
                <a:latin typeface="Century Gothic"/>
                <a:cs typeface="Calibri"/>
              </a:rPr>
              <a:t>AVC</a:t>
            </a:r>
            <a:r>
              <a:rPr lang="en-US" sz="2800" b="1">
                <a:latin typeface="Century Gothic"/>
                <a:cs typeface="Calibri"/>
              </a:rPr>
              <a:t>, </a:t>
            </a:r>
            <a:endParaRPr lang="en-US" sz="280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b="1" err="1">
                <a:latin typeface="Century Gothic"/>
                <a:ea typeface="+mn-lt"/>
                <a:cs typeface="+mn-lt"/>
              </a:rPr>
              <a:t>prévention</a:t>
            </a:r>
            <a:r>
              <a:rPr lang="en-US" sz="2800" b="1">
                <a:latin typeface="Century Gothic"/>
                <a:ea typeface="+mn-lt"/>
                <a:cs typeface="+mn-lt"/>
              </a:rPr>
              <a:t> des </a:t>
            </a:r>
            <a:r>
              <a:rPr lang="en-US" sz="2800" b="1" u="sng" err="1">
                <a:latin typeface="Century Gothic"/>
                <a:ea typeface="+mn-lt"/>
                <a:cs typeface="+mn-lt"/>
              </a:rPr>
              <a:t>caillots</a:t>
            </a:r>
            <a:r>
              <a:rPr lang="en-US" sz="2800" b="1" u="sng">
                <a:latin typeface="Century Gothic"/>
                <a:ea typeface="+mn-lt"/>
                <a:cs typeface="+mn-lt"/>
              </a:rPr>
              <a:t> </a:t>
            </a:r>
            <a:r>
              <a:rPr lang="en-US" sz="2800" b="1" u="sng" err="1">
                <a:latin typeface="Century Gothic"/>
                <a:ea typeface="+mn-lt"/>
                <a:cs typeface="+mn-lt"/>
              </a:rPr>
              <a:t>sanguins</a:t>
            </a:r>
            <a:r>
              <a:rPr lang="en-US" sz="2800" b="1">
                <a:latin typeface="Century Gothic"/>
                <a:cs typeface="Calibri"/>
              </a:rPr>
              <a:t>,</a:t>
            </a:r>
            <a:endParaRPr lang="en-US" sz="280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b="1">
                <a:latin typeface="Century Gothic"/>
                <a:cs typeface="Calibri"/>
              </a:rPr>
              <a:t> </a:t>
            </a:r>
            <a:r>
              <a:rPr lang="en-US" sz="2800" b="1" u="sng">
                <a:latin typeface="Century Gothic"/>
                <a:cs typeface="Calibri"/>
              </a:rPr>
              <a:t>Anticoagulants</a:t>
            </a:r>
            <a:endParaRPr lang="en-US" sz="280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a:latin typeface="Century Gothic"/>
                <a:cs typeface="Calibri"/>
              </a:rPr>
              <a:t>  </a:t>
            </a:r>
            <a:r>
              <a:rPr lang="en-US" sz="2800" b="1" err="1">
                <a:latin typeface="Century Gothic"/>
                <a:cs typeface="Calibri"/>
              </a:rPr>
              <a:t>Effets</a:t>
            </a:r>
            <a:r>
              <a:rPr lang="en-US" sz="2800" b="1">
                <a:latin typeface="Century Gothic"/>
                <a:cs typeface="Calibri"/>
              </a:rPr>
              <a:t> </a:t>
            </a:r>
            <a:r>
              <a:rPr lang="en-US" sz="2800" b="1" err="1">
                <a:latin typeface="Century Gothic"/>
                <a:cs typeface="Calibri"/>
              </a:rPr>
              <a:t>secondaires</a:t>
            </a:r>
            <a:r>
              <a:rPr lang="en-US" sz="2800">
                <a:latin typeface="Century Gothic"/>
                <a:cs typeface="Calibri"/>
              </a:rPr>
              <a:t> possibles</a:t>
            </a:r>
            <a:r>
              <a:rPr lang="en-US" sz="2800" b="1">
                <a:latin typeface="Century Gothic"/>
                <a:cs typeface="Calibri"/>
              </a:rPr>
              <a:t>:</a:t>
            </a:r>
            <a:endParaRPr lang="en-US" sz="2800">
              <a:latin typeface="Century Gothic"/>
              <a:cs typeface="Calibri"/>
            </a:endParaRPr>
          </a:p>
          <a:p>
            <a:pPr marL="1371600" lvl="2" indent="-457200">
              <a:lnSpc>
                <a:spcPct val="150000"/>
              </a:lnSpc>
              <a:buFont typeface="Wingdings"/>
              <a:buChar char="§"/>
            </a:pPr>
            <a:r>
              <a:rPr lang="en-US" sz="2800" b="1" err="1">
                <a:latin typeface="Century Gothic"/>
                <a:cs typeface="Calibri"/>
              </a:rPr>
              <a:t>Saignement</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Troubles de </a:t>
            </a:r>
            <a:r>
              <a:rPr lang="en-US" sz="2800" b="1" err="1">
                <a:latin typeface="Century Gothic"/>
                <a:cs typeface="Calibri"/>
              </a:rPr>
              <a:t>l'estomac</a:t>
            </a:r>
            <a:endParaRPr lang="en-US" err="1"/>
          </a:p>
        </p:txBody>
      </p:sp>
      <p:pic>
        <p:nvPicPr>
          <p:cNvPr id="13" name="Picture 12">
            <a:extLst>
              <a:ext uri="{FF2B5EF4-FFF2-40B4-BE49-F238E27FC236}">
                <a16:creationId xmlns:a16="http://schemas.microsoft.com/office/drawing/2014/main" id="{E53414E2-9AED-80CC-28E0-C4B6EBD69E45}"/>
              </a:ext>
            </a:extLst>
          </p:cNvPr>
          <p:cNvPicPr>
            <a:picLocks noChangeAspect="1"/>
          </p:cNvPicPr>
          <p:nvPr/>
        </p:nvPicPr>
        <p:blipFill>
          <a:blip r:embed="rId3"/>
          <a:stretch>
            <a:fillRect/>
          </a:stretch>
        </p:blipFill>
        <p:spPr>
          <a:xfrm>
            <a:off x="891409" y="13501"/>
            <a:ext cx="935143" cy="949126"/>
          </a:xfrm>
          <a:prstGeom prst="rect">
            <a:avLst/>
          </a:prstGeom>
        </p:spPr>
      </p:pic>
      <p:pic>
        <p:nvPicPr>
          <p:cNvPr id="27" name="Picture 26">
            <a:extLst>
              <a:ext uri="{FF2B5EF4-FFF2-40B4-BE49-F238E27FC236}">
                <a16:creationId xmlns:a16="http://schemas.microsoft.com/office/drawing/2014/main" id="{D344C1FF-7BF6-2AE6-94B4-8DCBBB25C1CB}"/>
              </a:ext>
            </a:extLst>
          </p:cNvPr>
          <p:cNvPicPr>
            <a:picLocks noChangeAspect="1"/>
          </p:cNvPicPr>
          <p:nvPr/>
        </p:nvPicPr>
        <p:blipFill>
          <a:blip r:embed="rId4"/>
          <a:stretch>
            <a:fillRect/>
          </a:stretch>
        </p:blipFill>
        <p:spPr>
          <a:xfrm>
            <a:off x="1218304" y="4207726"/>
            <a:ext cx="1123950" cy="1076325"/>
          </a:xfrm>
          <a:prstGeom prst="rect">
            <a:avLst/>
          </a:prstGeom>
        </p:spPr>
      </p:pic>
      <p:pic>
        <p:nvPicPr>
          <p:cNvPr id="29" name="Picture 28">
            <a:extLst>
              <a:ext uri="{FF2B5EF4-FFF2-40B4-BE49-F238E27FC236}">
                <a16:creationId xmlns:a16="http://schemas.microsoft.com/office/drawing/2014/main" id="{48C09E71-A866-DC66-B8FF-20FBA3B2C404}"/>
              </a:ext>
            </a:extLst>
          </p:cNvPr>
          <p:cNvPicPr>
            <a:picLocks noChangeAspect="1"/>
          </p:cNvPicPr>
          <p:nvPr/>
        </p:nvPicPr>
        <p:blipFill>
          <a:blip r:embed="rId5"/>
          <a:stretch>
            <a:fillRect/>
          </a:stretch>
        </p:blipFill>
        <p:spPr>
          <a:xfrm>
            <a:off x="4204646" y="2599031"/>
            <a:ext cx="857250" cy="828675"/>
          </a:xfrm>
          <a:prstGeom prst="rect">
            <a:avLst/>
          </a:prstGeom>
        </p:spPr>
      </p:pic>
      <p:pic>
        <p:nvPicPr>
          <p:cNvPr id="39" name="Picture 38">
            <a:extLst>
              <a:ext uri="{FF2B5EF4-FFF2-40B4-BE49-F238E27FC236}">
                <a16:creationId xmlns:a16="http://schemas.microsoft.com/office/drawing/2014/main" id="{38BCDFBE-4915-5AC0-E852-41238BC2D321}"/>
              </a:ext>
            </a:extLst>
          </p:cNvPr>
          <p:cNvPicPr>
            <a:picLocks noChangeAspect="1"/>
          </p:cNvPicPr>
          <p:nvPr/>
        </p:nvPicPr>
        <p:blipFill>
          <a:blip r:embed="rId6"/>
          <a:stretch>
            <a:fillRect/>
          </a:stretch>
        </p:blipFill>
        <p:spPr>
          <a:xfrm>
            <a:off x="561191" y="8910399"/>
            <a:ext cx="655609" cy="672861"/>
          </a:xfrm>
          <a:prstGeom prst="rect">
            <a:avLst/>
          </a:prstGeom>
        </p:spPr>
      </p:pic>
      <p:pic>
        <p:nvPicPr>
          <p:cNvPr id="14" name="Picture 13">
            <a:extLst>
              <a:ext uri="{FF2B5EF4-FFF2-40B4-BE49-F238E27FC236}">
                <a16:creationId xmlns:a16="http://schemas.microsoft.com/office/drawing/2014/main" id="{3B02D76B-FB00-9F59-C108-BEE2FBD87A50}"/>
              </a:ext>
            </a:extLst>
          </p:cNvPr>
          <p:cNvPicPr>
            <a:picLocks noChangeAspect="1"/>
          </p:cNvPicPr>
          <p:nvPr/>
        </p:nvPicPr>
        <p:blipFill>
          <a:blip r:embed="rId7"/>
          <a:stretch>
            <a:fillRect/>
          </a:stretch>
        </p:blipFill>
        <p:spPr>
          <a:xfrm>
            <a:off x="4847431" y="884461"/>
            <a:ext cx="893143" cy="863216"/>
          </a:xfrm>
          <a:prstGeom prst="rect">
            <a:avLst/>
          </a:prstGeom>
        </p:spPr>
      </p:pic>
      <p:pic>
        <p:nvPicPr>
          <p:cNvPr id="18" name="Picture 17">
            <a:extLst>
              <a:ext uri="{FF2B5EF4-FFF2-40B4-BE49-F238E27FC236}">
                <a16:creationId xmlns:a16="http://schemas.microsoft.com/office/drawing/2014/main" id="{1394238A-BA7C-4E0E-AF9C-4E28922EDA60}"/>
              </a:ext>
            </a:extLst>
          </p:cNvPr>
          <p:cNvPicPr>
            <a:picLocks noChangeAspect="1"/>
          </p:cNvPicPr>
          <p:nvPr/>
        </p:nvPicPr>
        <p:blipFill>
          <a:blip r:embed="rId8"/>
          <a:stretch>
            <a:fillRect/>
          </a:stretch>
        </p:blipFill>
        <p:spPr>
          <a:xfrm>
            <a:off x="451675" y="7254794"/>
            <a:ext cx="877935" cy="1000168"/>
          </a:xfrm>
          <a:prstGeom prst="rect">
            <a:avLst/>
          </a:prstGeom>
        </p:spPr>
      </p:pic>
      <p:sp>
        <p:nvSpPr>
          <p:cNvPr id="5" name="TextBox 4">
            <a:extLst>
              <a:ext uri="{FF2B5EF4-FFF2-40B4-BE49-F238E27FC236}">
                <a16:creationId xmlns:a16="http://schemas.microsoft.com/office/drawing/2014/main" id="{85EEE430-A58F-0292-D2F4-BB5DAACFE21D}"/>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spTree>
    <p:extLst>
      <p:ext uri="{BB962C8B-B14F-4D97-AF65-F5344CB8AC3E}">
        <p14:creationId xmlns:p14="http://schemas.microsoft.com/office/powerpoint/2010/main" val="15824687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78489D0E-2ACD-1412-3C9E-B507D7BEFC07}"/>
              </a:ext>
            </a:extLst>
          </p:cNvPr>
          <p:cNvGraphicFramePr>
            <a:graphicFrameLocks noGrp="1"/>
          </p:cNvGraphicFramePr>
          <p:nvPr/>
        </p:nvGraphicFramePr>
        <p:xfrm>
          <a:off x="-4231247" y="3017713"/>
          <a:ext cx="2562225" cy="283464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124291489"/>
                    </a:ext>
                  </a:extLst>
                </a:gridCol>
              </a:tblGrid>
              <a:tr h="190500">
                <a:tc>
                  <a:txBody>
                    <a:bodyPr/>
                    <a:lstStyle/>
                    <a:p>
                      <a:pPr algn="ctr" rtl="0" fontAlgn="base"/>
                      <a:r>
                        <a:rPr lang="fr-CA" sz="1400" b="1" i="0">
                          <a:effectLst/>
                          <a:latin typeface="Calibri" panose="020F0502020204030204" pitchFamily="34" charset="0"/>
                        </a:rPr>
                        <a:t>APIXABAN</a:t>
                      </a:r>
                      <a:r>
                        <a:rPr lang="fr-CA" sz="1400" b="0" i="0">
                          <a:effectLst/>
                          <a:latin typeface="WordVisiCarriageReturn_MSFontService"/>
                        </a:rPr>
                        <a:t> </a:t>
                      </a:r>
                      <a:br>
                        <a:rPr lang="fr-CA" sz="1400" b="0" i="0">
                          <a:effectLst/>
                          <a:latin typeface="WordVisiCarriageReturn_MSFontService"/>
                        </a:rPr>
                      </a:br>
                      <a:r>
                        <a:rPr lang="fr-CA" sz="1400" b="1" i="0">
                          <a:effectLst/>
                          <a:latin typeface="Calibri" panose="020F0502020204030204" pitchFamily="34" charset="0"/>
                        </a:rPr>
                        <a:t>DABIGATRAN</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RIVAROXABAN</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30947215"/>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Prevention of strokes due to heart disease. </a:t>
                      </a:r>
                      <a:endParaRPr lang="en-US" b="0" i="0">
                        <a:effectLst/>
                      </a:endParaRPr>
                    </a:p>
                    <a:p>
                      <a:pPr algn="ctr" rtl="0" fontAlgn="base"/>
                      <a:r>
                        <a:rPr lang="en-US" sz="1400" b="0" i="0">
                          <a:effectLst/>
                          <a:latin typeface="Calibri" panose="020F0502020204030204" pitchFamily="34" charset="0"/>
                        </a:rPr>
                        <a:t>Prevention of venous blood clot </a:t>
                      </a:r>
                      <a:endParaRPr lang="en-US" b="0" i="0">
                        <a:effectLst/>
                      </a:endParaRPr>
                    </a:p>
                    <a:p>
                      <a:pPr algn="ctr" rtl="0" fontAlgn="base"/>
                      <a:r>
                        <a:rPr lang="en-US" sz="1400" b="0" i="0">
                          <a:effectLst/>
                          <a:latin typeface="Calibri" panose="020F0502020204030204" pitchFamily="34" charset="0"/>
                        </a:rPr>
                        <a:t>“blood thinner”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57873856"/>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Bleeding (stomach, less commonly brain) </a:t>
                      </a:r>
                      <a:endParaRPr lang="en-US" b="0" i="0">
                        <a:effectLst/>
                      </a:endParaRPr>
                    </a:p>
                    <a:p>
                      <a:pPr algn="ctr" rtl="0" fontAlgn="base"/>
                      <a:r>
                        <a:rPr lang="en-US" sz="1400" b="0" i="0">
                          <a:effectLst/>
                          <a:latin typeface="Calibri" panose="020F0502020204030204" pitchFamily="34" charset="0"/>
                        </a:rPr>
                        <a:t>Dabigatran: stomach upset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09649869"/>
                  </a:ext>
                </a:extLst>
              </a:tr>
            </a:tbl>
          </a:graphicData>
        </a:graphic>
      </p:graphicFrame>
      <p:sp>
        <p:nvSpPr>
          <p:cNvPr id="9" name="TextBox 23">
            <a:extLst>
              <a:ext uri="{FF2B5EF4-FFF2-40B4-BE49-F238E27FC236}">
                <a16:creationId xmlns:a16="http://schemas.microsoft.com/office/drawing/2014/main" id="{E0030A03-C48D-5B5F-2E97-4E656417F6B0}"/>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DABIGATRAN</a:t>
            </a:r>
            <a:endParaRPr lang="en-US"/>
          </a:p>
        </p:txBody>
      </p:sp>
      <p:pic>
        <p:nvPicPr>
          <p:cNvPr id="13" name="Picture 12">
            <a:extLst>
              <a:ext uri="{FF2B5EF4-FFF2-40B4-BE49-F238E27FC236}">
                <a16:creationId xmlns:a16="http://schemas.microsoft.com/office/drawing/2014/main" id="{E53414E2-9AED-80CC-28E0-C4B6EBD69E45}"/>
              </a:ext>
            </a:extLst>
          </p:cNvPr>
          <p:cNvPicPr>
            <a:picLocks noChangeAspect="1"/>
          </p:cNvPicPr>
          <p:nvPr/>
        </p:nvPicPr>
        <p:blipFill>
          <a:blip r:embed="rId3"/>
          <a:stretch>
            <a:fillRect/>
          </a:stretch>
        </p:blipFill>
        <p:spPr>
          <a:xfrm>
            <a:off x="891409" y="13501"/>
            <a:ext cx="935143" cy="949126"/>
          </a:xfrm>
          <a:prstGeom prst="rect">
            <a:avLst/>
          </a:prstGeom>
        </p:spPr>
      </p:pic>
      <p:sp>
        <p:nvSpPr>
          <p:cNvPr id="5" name="TextBox 4">
            <a:extLst>
              <a:ext uri="{FF2B5EF4-FFF2-40B4-BE49-F238E27FC236}">
                <a16:creationId xmlns:a16="http://schemas.microsoft.com/office/drawing/2014/main" id="{4C88879E-95F2-BD52-F30F-6F309AD6CF20}"/>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sp>
        <p:nvSpPr>
          <p:cNvPr id="6" name="TextBox 2">
            <a:extLst>
              <a:ext uri="{FF2B5EF4-FFF2-40B4-BE49-F238E27FC236}">
                <a16:creationId xmlns:a16="http://schemas.microsoft.com/office/drawing/2014/main" id="{41012CF4-88CD-CE5A-7380-06EEDB26DF68}"/>
              </a:ext>
            </a:extLst>
          </p:cNvPr>
          <p:cNvSpPr txBox="1"/>
          <p:nvPr/>
        </p:nvSpPr>
        <p:spPr>
          <a:xfrm>
            <a:off x="241215" y="1389378"/>
            <a:ext cx="6940917" cy="87071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sz="2800">
                <a:latin typeface="Century Gothic"/>
                <a:cs typeface="Calibri"/>
              </a:rPr>
              <a:t>Pour: </a:t>
            </a:r>
            <a:r>
              <a:rPr lang="en-US" sz="2800" b="1">
                <a:latin typeface="Century Gothic"/>
                <a:cs typeface="Calibri"/>
              </a:rPr>
              <a:t> </a:t>
            </a:r>
            <a:r>
              <a:rPr lang="en-US" sz="2800" b="1" err="1">
                <a:latin typeface="Century Gothic"/>
                <a:cs typeface="Calibri"/>
              </a:rPr>
              <a:t>prévention</a:t>
            </a:r>
            <a:r>
              <a:rPr lang="en-US" sz="2800" b="1">
                <a:latin typeface="Century Gothic"/>
                <a:cs typeface="Calibri"/>
              </a:rPr>
              <a:t> des </a:t>
            </a:r>
            <a:r>
              <a:rPr lang="en-US" sz="2800" b="1" u="sng">
                <a:latin typeface="Century Gothic"/>
                <a:cs typeface="Calibri"/>
              </a:rPr>
              <a:t>AVC</a:t>
            </a:r>
            <a:r>
              <a:rPr lang="en-US" sz="2800" b="1">
                <a:latin typeface="Century Gothic"/>
                <a:cs typeface="Calibri"/>
              </a:rPr>
              <a:t>, </a:t>
            </a:r>
            <a:endParaRPr lang="en-US" sz="280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b="1" err="1">
                <a:latin typeface="Century Gothic"/>
                <a:ea typeface="+mn-lt"/>
                <a:cs typeface="+mn-lt"/>
              </a:rPr>
              <a:t>prévention</a:t>
            </a:r>
            <a:r>
              <a:rPr lang="en-US" sz="2800" b="1">
                <a:latin typeface="Century Gothic"/>
                <a:ea typeface="+mn-lt"/>
                <a:cs typeface="+mn-lt"/>
              </a:rPr>
              <a:t> des </a:t>
            </a:r>
            <a:r>
              <a:rPr lang="en-US" sz="2800" b="1" u="sng" err="1">
                <a:latin typeface="Century Gothic"/>
                <a:ea typeface="+mn-lt"/>
                <a:cs typeface="+mn-lt"/>
              </a:rPr>
              <a:t>caillots</a:t>
            </a:r>
            <a:r>
              <a:rPr lang="en-US" sz="2800" b="1" u="sng">
                <a:latin typeface="Century Gothic"/>
                <a:ea typeface="+mn-lt"/>
                <a:cs typeface="+mn-lt"/>
              </a:rPr>
              <a:t> </a:t>
            </a:r>
            <a:r>
              <a:rPr lang="en-US" sz="2800" b="1" u="sng" err="1">
                <a:latin typeface="Century Gothic"/>
                <a:ea typeface="+mn-lt"/>
                <a:cs typeface="+mn-lt"/>
              </a:rPr>
              <a:t>sanguins</a:t>
            </a:r>
            <a:r>
              <a:rPr lang="en-US" sz="2800" b="1">
                <a:latin typeface="Century Gothic"/>
                <a:cs typeface="Calibri"/>
              </a:rPr>
              <a:t>,</a:t>
            </a:r>
            <a:endParaRPr lang="en-US" sz="280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b="1">
                <a:latin typeface="Century Gothic"/>
                <a:cs typeface="Calibri"/>
              </a:rPr>
              <a:t> </a:t>
            </a:r>
            <a:r>
              <a:rPr lang="en-US" sz="2800" b="1" u="sng">
                <a:latin typeface="Century Gothic"/>
                <a:cs typeface="Calibri"/>
              </a:rPr>
              <a:t>Anticoagulants</a:t>
            </a:r>
            <a:endParaRPr lang="en-US" sz="280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a:latin typeface="Century Gothic"/>
                <a:cs typeface="Calibri"/>
              </a:rPr>
              <a:t>  </a:t>
            </a:r>
            <a:r>
              <a:rPr lang="en-US" sz="2800" b="1" err="1">
                <a:latin typeface="Century Gothic"/>
                <a:cs typeface="Calibri"/>
              </a:rPr>
              <a:t>Effets</a:t>
            </a:r>
            <a:r>
              <a:rPr lang="en-US" sz="2800" b="1">
                <a:latin typeface="Century Gothic"/>
                <a:cs typeface="Calibri"/>
              </a:rPr>
              <a:t> </a:t>
            </a:r>
            <a:r>
              <a:rPr lang="en-US" sz="2800" b="1" err="1">
                <a:latin typeface="Century Gothic"/>
                <a:cs typeface="Calibri"/>
              </a:rPr>
              <a:t>secondaires</a:t>
            </a:r>
            <a:r>
              <a:rPr lang="en-US" sz="2800">
                <a:latin typeface="Century Gothic"/>
                <a:cs typeface="Calibri"/>
              </a:rPr>
              <a:t> possibles</a:t>
            </a:r>
            <a:r>
              <a:rPr lang="en-US" sz="2800" b="1">
                <a:latin typeface="Century Gothic"/>
                <a:cs typeface="Calibri"/>
              </a:rPr>
              <a:t>:</a:t>
            </a:r>
            <a:endParaRPr lang="en-US" sz="2800">
              <a:latin typeface="Century Gothic"/>
              <a:cs typeface="Calibri"/>
            </a:endParaRPr>
          </a:p>
          <a:p>
            <a:pPr marL="1371600" lvl="2" indent="-457200">
              <a:lnSpc>
                <a:spcPct val="150000"/>
              </a:lnSpc>
              <a:buFont typeface="Wingdings"/>
              <a:buChar char="§"/>
            </a:pPr>
            <a:r>
              <a:rPr lang="en-US" sz="2800" b="1" err="1">
                <a:latin typeface="Century Gothic"/>
                <a:cs typeface="Calibri"/>
              </a:rPr>
              <a:t>Saignement</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Troubles de </a:t>
            </a:r>
            <a:r>
              <a:rPr lang="en-US" sz="2800" b="1" err="1">
                <a:latin typeface="Century Gothic"/>
                <a:cs typeface="Calibri"/>
              </a:rPr>
              <a:t>l'estomac</a:t>
            </a:r>
            <a:endParaRPr lang="en-US" err="1"/>
          </a:p>
        </p:txBody>
      </p:sp>
      <p:pic>
        <p:nvPicPr>
          <p:cNvPr id="8" name="Picture 7">
            <a:extLst>
              <a:ext uri="{FF2B5EF4-FFF2-40B4-BE49-F238E27FC236}">
                <a16:creationId xmlns:a16="http://schemas.microsoft.com/office/drawing/2014/main" id="{28DDCE1D-A659-34FD-6BC7-0DFB860A311B}"/>
              </a:ext>
            </a:extLst>
          </p:cNvPr>
          <p:cNvPicPr>
            <a:picLocks noChangeAspect="1"/>
          </p:cNvPicPr>
          <p:nvPr/>
        </p:nvPicPr>
        <p:blipFill>
          <a:blip r:embed="rId4"/>
          <a:stretch>
            <a:fillRect/>
          </a:stretch>
        </p:blipFill>
        <p:spPr>
          <a:xfrm>
            <a:off x="1218304" y="4207726"/>
            <a:ext cx="1123950" cy="1076325"/>
          </a:xfrm>
          <a:prstGeom prst="rect">
            <a:avLst/>
          </a:prstGeom>
        </p:spPr>
      </p:pic>
      <p:pic>
        <p:nvPicPr>
          <p:cNvPr id="11" name="Picture 10">
            <a:extLst>
              <a:ext uri="{FF2B5EF4-FFF2-40B4-BE49-F238E27FC236}">
                <a16:creationId xmlns:a16="http://schemas.microsoft.com/office/drawing/2014/main" id="{2250A5B1-17E7-9646-3DFB-21A11FDEEBEF}"/>
              </a:ext>
            </a:extLst>
          </p:cNvPr>
          <p:cNvPicPr>
            <a:picLocks noChangeAspect="1"/>
          </p:cNvPicPr>
          <p:nvPr/>
        </p:nvPicPr>
        <p:blipFill>
          <a:blip r:embed="rId5"/>
          <a:stretch>
            <a:fillRect/>
          </a:stretch>
        </p:blipFill>
        <p:spPr>
          <a:xfrm>
            <a:off x="4204646" y="2599031"/>
            <a:ext cx="857250" cy="828675"/>
          </a:xfrm>
          <a:prstGeom prst="rect">
            <a:avLst/>
          </a:prstGeom>
        </p:spPr>
      </p:pic>
      <p:pic>
        <p:nvPicPr>
          <p:cNvPr id="14" name="Picture 13">
            <a:extLst>
              <a:ext uri="{FF2B5EF4-FFF2-40B4-BE49-F238E27FC236}">
                <a16:creationId xmlns:a16="http://schemas.microsoft.com/office/drawing/2014/main" id="{3DC1F763-3A1F-688B-4D81-E710D5D1ED1E}"/>
              </a:ext>
            </a:extLst>
          </p:cNvPr>
          <p:cNvPicPr>
            <a:picLocks noChangeAspect="1"/>
          </p:cNvPicPr>
          <p:nvPr/>
        </p:nvPicPr>
        <p:blipFill>
          <a:blip r:embed="rId6"/>
          <a:stretch>
            <a:fillRect/>
          </a:stretch>
        </p:blipFill>
        <p:spPr>
          <a:xfrm>
            <a:off x="561191" y="8910399"/>
            <a:ext cx="655609" cy="672861"/>
          </a:xfrm>
          <a:prstGeom prst="rect">
            <a:avLst/>
          </a:prstGeom>
        </p:spPr>
      </p:pic>
      <p:pic>
        <p:nvPicPr>
          <p:cNvPr id="16" name="Picture 15">
            <a:extLst>
              <a:ext uri="{FF2B5EF4-FFF2-40B4-BE49-F238E27FC236}">
                <a16:creationId xmlns:a16="http://schemas.microsoft.com/office/drawing/2014/main" id="{6DEFDB6A-ECD2-69F0-BA12-F791BF9F66EA}"/>
              </a:ext>
            </a:extLst>
          </p:cNvPr>
          <p:cNvPicPr>
            <a:picLocks noChangeAspect="1"/>
          </p:cNvPicPr>
          <p:nvPr/>
        </p:nvPicPr>
        <p:blipFill>
          <a:blip r:embed="rId7"/>
          <a:stretch>
            <a:fillRect/>
          </a:stretch>
        </p:blipFill>
        <p:spPr>
          <a:xfrm>
            <a:off x="4847431" y="884461"/>
            <a:ext cx="893143" cy="863216"/>
          </a:xfrm>
          <a:prstGeom prst="rect">
            <a:avLst/>
          </a:prstGeom>
        </p:spPr>
      </p:pic>
      <p:pic>
        <p:nvPicPr>
          <p:cNvPr id="18" name="Picture 17">
            <a:extLst>
              <a:ext uri="{FF2B5EF4-FFF2-40B4-BE49-F238E27FC236}">
                <a16:creationId xmlns:a16="http://schemas.microsoft.com/office/drawing/2014/main" id="{EDA2A314-4392-98B1-1F27-EB0111CD4995}"/>
              </a:ext>
            </a:extLst>
          </p:cNvPr>
          <p:cNvPicPr>
            <a:picLocks noChangeAspect="1"/>
          </p:cNvPicPr>
          <p:nvPr/>
        </p:nvPicPr>
        <p:blipFill>
          <a:blip r:embed="rId8"/>
          <a:stretch>
            <a:fillRect/>
          </a:stretch>
        </p:blipFill>
        <p:spPr>
          <a:xfrm>
            <a:off x="451675" y="7254794"/>
            <a:ext cx="877935" cy="1000168"/>
          </a:xfrm>
          <a:prstGeom prst="rect">
            <a:avLst/>
          </a:prstGeom>
        </p:spPr>
      </p:pic>
    </p:spTree>
    <p:extLst>
      <p:ext uri="{BB962C8B-B14F-4D97-AF65-F5344CB8AC3E}">
        <p14:creationId xmlns:p14="http://schemas.microsoft.com/office/powerpoint/2010/main" val="16964914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78489D0E-2ACD-1412-3C9E-B507D7BEFC07}"/>
              </a:ext>
            </a:extLst>
          </p:cNvPr>
          <p:cNvGraphicFramePr>
            <a:graphicFrameLocks noGrp="1"/>
          </p:cNvGraphicFramePr>
          <p:nvPr/>
        </p:nvGraphicFramePr>
        <p:xfrm>
          <a:off x="-4231247" y="3017713"/>
          <a:ext cx="2562225" cy="283464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124291489"/>
                    </a:ext>
                  </a:extLst>
                </a:gridCol>
              </a:tblGrid>
              <a:tr h="190500">
                <a:tc>
                  <a:txBody>
                    <a:bodyPr/>
                    <a:lstStyle/>
                    <a:p>
                      <a:pPr algn="ctr" rtl="0" fontAlgn="base"/>
                      <a:r>
                        <a:rPr lang="fr-CA" sz="1400" b="1" i="0">
                          <a:effectLst/>
                          <a:latin typeface="Calibri" panose="020F0502020204030204" pitchFamily="34" charset="0"/>
                        </a:rPr>
                        <a:t>APIXABAN</a:t>
                      </a:r>
                      <a:r>
                        <a:rPr lang="fr-CA" sz="1400" b="0" i="0">
                          <a:effectLst/>
                          <a:latin typeface="WordVisiCarriageReturn_MSFontService"/>
                        </a:rPr>
                        <a:t> </a:t>
                      </a:r>
                      <a:br>
                        <a:rPr lang="fr-CA" sz="1400" b="0" i="0">
                          <a:effectLst/>
                          <a:latin typeface="WordVisiCarriageReturn_MSFontService"/>
                        </a:rPr>
                      </a:br>
                      <a:r>
                        <a:rPr lang="fr-CA" sz="1400" b="1" i="0">
                          <a:effectLst/>
                          <a:latin typeface="Calibri" panose="020F0502020204030204" pitchFamily="34" charset="0"/>
                        </a:rPr>
                        <a:t>DABIGATRAN</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RIVAROXABAN</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30947215"/>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Prevention of strokes due to heart disease. </a:t>
                      </a:r>
                      <a:endParaRPr lang="en-US" b="0" i="0">
                        <a:effectLst/>
                      </a:endParaRPr>
                    </a:p>
                    <a:p>
                      <a:pPr algn="ctr" rtl="0" fontAlgn="base"/>
                      <a:r>
                        <a:rPr lang="en-US" sz="1400" b="0" i="0">
                          <a:effectLst/>
                          <a:latin typeface="Calibri" panose="020F0502020204030204" pitchFamily="34" charset="0"/>
                        </a:rPr>
                        <a:t>Prevention of venous blood clot </a:t>
                      </a:r>
                      <a:endParaRPr lang="en-US" b="0" i="0">
                        <a:effectLst/>
                      </a:endParaRPr>
                    </a:p>
                    <a:p>
                      <a:pPr algn="ctr" rtl="0" fontAlgn="base"/>
                      <a:r>
                        <a:rPr lang="en-US" sz="1400" b="0" i="0">
                          <a:effectLst/>
                          <a:latin typeface="Calibri" panose="020F0502020204030204" pitchFamily="34" charset="0"/>
                        </a:rPr>
                        <a:t>“blood thinner”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57873856"/>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Bleeding (stomach, less commonly brain) </a:t>
                      </a:r>
                      <a:endParaRPr lang="en-US" b="0" i="0">
                        <a:effectLst/>
                      </a:endParaRPr>
                    </a:p>
                    <a:p>
                      <a:pPr algn="ctr" rtl="0" fontAlgn="base"/>
                      <a:r>
                        <a:rPr lang="en-US" sz="1400" b="0" i="0">
                          <a:effectLst/>
                          <a:latin typeface="Calibri" panose="020F0502020204030204" pitchFamily="34" charset="0"/>
                        </a:rPr>
                        <a:t>Dabigatran: stomach upset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09649869"/>
                  </a:ext>
                </a:extLst>
              </a:tr>
            </a:tbl>
          </a:graphicData>
        </a:graphic>
      </p:graphicFrame>
      <p:sp>
        <p:nvSpPr>
          <p:cNvPr id="9" name="TextBox 23">
            <a:extLst>
              <a:ext uri="{FF2B5EF4-FFF2-40B4-BE49-F238E27FC236}">
                <a16:creationId xmlns:a16="http://schemas.microsoft.com/office/drawing/2014/main" id="{E0030A03-C48D-5B5F-2E97-4E656417F6B0}"/>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RIVAROXABAN</a:t>
            </a:r>
            <a:endParaRPr lang="en-US"/>
          </a:p>
        </p:txBody>
      </p:sp>
      <p:pic>
        <p:nvPicPr>
          <p:cNvPr id="13" name="Picture 12">
            <a:extLst>
              <a:ext uri="{FF2B5EF4-FFF2-40B4-BE49-F238E27FC236}">
                <a16:creationId xmlns:a16="http://schemas.microsoft.com/office/drawing/2014/main" id="{E53414E2-9AED-80CC-28E0-C4B6EBD69E45}"/>
              </a:ext>
            </a:extLst>
          </p:cNvPr>
          <p:cNvPicPr>
            <a:picLocks noChangeAspect="1"/>
          </p:cNvPicPr>
          <p:nvPr/>
        </p:nvPicPr>
        <p:blipFill>
          <a:blip r:embed="rId3"/>
          <a:stretch>
            <a:fillRect/>
          </a:stretch>
        </p:blipFill>
        <p:spPr>
          <a:xfrm>
            <a:off x="891409" y="13501"/>
            <a:ext cx="935143" cy="949126"/>
          </a:xfrm>
          <a:prstGeom prst="rect">
            <a:avLst/>
          </a:prstGeom>
        </p:spPr>
      </p:pic>
      <p:sp>
        <p:nvSpPr>
          <p:cNvPr id="5" name="TextBox 4">
            <a:extLst>
              <a:ext uri="{FF2B5EF4-FFF2-40B4-BE49-F238E27FC236}">
                <a16:creationId xmlns:a16="http://schemas.microsoft.com/office/drawing/2014/main" id="{4AB425E4-C45D-EDD8-825B-AA7A20A50B76}"/>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sp>
        <p:nvSpPr>
          <p:cNvPr id="6" name="TextBox 2">
            <a:extLst>
              <a:ext uri="{FF2B5EF4-FFF2-40B4-BE49-F238E27FC236}">
                <a16:creationId xmlns:a16="http://schemas.microsoft.com/office/drawing/2014/main" id="{E31897B5-6248-4F84-DBAE-3D0D3486F83A}"/>
              </a:ext>
            </a:extLst>
          </p:cNvPr>
          <p:cNvSpPr txBox="1"/>
          <p:nvPr/>
        </p:nvSpPr>
        <p:spPr>
          <a:xfrm>
            <a:off x="241215" y="1389378"/>
            <a:ext cx="6940917" cy="87071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sz="2800">
                <a:latin typeface="Century Gothic"/>
                <a:cs typeface="Calibri"/>
              </a:rPr>
              <a:t>Pour: </a:t>
            </a:r>
            <a:r>
              <a:rPr lang="en-US" sz="2800" b="1">
                <a:latin typeface="Century Gothic"/>
                <a:cs typeface="Calibri"/>
              </a:rPr>
              <a:t> </a:t>
            </a:r>
            <a:r>
              <a:rPr lang="en-US" sz="2800" b="1" err="1">
                <a:latin typeface="Century Gothic"/>
                <a:cs typeface="Calibri"/>
              </a:rPr>
              <a:t>prévention</a:t>
            </a:r>
            <a:r>
              <a:rPr lang="en-US" sz="2800" b="1">
                <a:latin typeface="Century Gothic"/>
                <a:cs typeface="Calibri"/>
              </a:rPr>
              <a:t> des </a:t>
            </a:r>
            <a:r>
              <a:rPr lang="en-US" sz="2800" b="1" u="sng">
                <a:latin typeface="Century Gothic"/>
                <a:cs typeface="Calibri"/>
              </a:rPr>
              <a:t>AVC</a:t>
            </a:r>
            <a:r>
              <a:rPr lang="en-US" sz="2800" b="1">
                <a:latin typeface="Century Gothic"/>
                <a:cs typeface="Calibri"/>
              </a:rPr>
              <a:t>, </a:t>
            </a:r>
            <a:endParaRPr lang="en-US" sz="280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b="1" err="1">
                <a:latin typeface="Century Gothic"/>
                <a:ea typeface="+mn-lt"/>
                <a:cs typeface="+mn-lt"/>
              </a:rPr>
              <a:t>prévention</a:t>
            </a:r>
            <a:r>
              <a:rPr lang="en-US" sz="2800" b="1">
                <a:latin typeface="Century Gothic"/>
                <a:ea typeface="+mn-lt"/>
                <a:cs typeface="+mn-lt"/>
              </a:rPr>
              <a:t> des </a:t>
            </a:r>
            <a:r>
              <a:rPr lang="en-US" sz="2800" b="1" u="sng" err="1">
                <a:latin typeface="Century Gothic"/>
                <a:ea typeface="+mn-lt"/>
                <a:cs typeface="+mn-lt"/>
              </a:rPr>
              <a:t>caillots</a:t>
            </a:r>
            <a:r>
              <a:rPr lang="en-US" sz="2800" b="1" u="sng">
                <a:latin typeface="Century Gothic"/>
                <a:ea typeface="+mn-lt"/>
                <a:cs typeface="+mn-lt"/>
              </a:rPr>
              <a:t> </a:t>
            </a:r>
            <a:r>
              <a:rPr lang="en-US" sz="2800" b="1" u="sng" err="1">
                <a:latin typeface="Century Gothic"/>
                <a:ea typeface="+mn-lt"/>
                <a:cs typeface="+mn-lt"/>
              </a:rPr>
              <a:t>sanguins</a:t>
            </a:r>
            <a:r>
              <a:rPr lang="en-US" sz="2800" b="1">
                <a:latin typeface="Century Gothic"/>
                <a:cs typeface="Calibri"/>
              </a:rPr>
              <a:t>,</a:t>
            </a:r>
            <a:endParaRPr lang="en-US" sz="280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b="1">
                <a:latin typeface="Century Gothic"/>
                <a:cs typeface="Calibri"/>
              </a:rPr>
              <a:t> </a:t>
            </a:r>
            <a:r>
              <a:rPr lang="en-US" sz="2800" b="1" u="sng">
                <a:latin typeface="Century Gothic"/>
                <a:cs typeface="Calibri"/>
              </a:rPr>
              <a:t>Anticoagulants</a:t>
            </a:r>
            <a:endParaRPr lang="en-US" sz="280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a:latin typeface="Century Gothic"/>
                <a:cs typeface="Calibri"/>
              </a:rPr>
              <a:t>  </a:t>
            </a:r>
            <a:r>
              <a:rPr lang="en-US" sz="2800" b="1" err="1">
                <a:latin typeface="Century Gothic"/>
                <a:cs typeface="Calibri"/>
              </a:rPr>
              <a:t>Effets</a:t>
            </a:r>
            <a:r>
              <a:rPr lang="en-US" sz="2800" b="1">
                <a:latin typeface="Century Gothic"/>
                <a:cs typeface="Calibri"/>
              </a:rPr>
              <a:t> </a:t>
            </a:r>
            <a:r>
              <a:rPr lang="en-US" sz="2800" b="1" err="1">
                <a:latin typeface="Century Gothic"/>
                <a:cs typeface="Calibri"/>
              </a:rPr>
              <a:t>secondaires</a:t>
            </a:r>
            <a:r>
              <a:rPr lang="en-US" sz="2800">
                <a:latin typeface="Century Gothic"/>
                <a:cs typeface="Calibri"/>
              </a:rPr>
              <a:t> possibles</a:t>
            </a:r>
            <a:r>
              <a:rPr lang="en-US" sz="2800" b="1">
                <a:latin typeface="Century Gothic"/>
                <a:cs typeface="Calibri"/>
              </a:rPr>
              <a:t>:</a:t>
            </a:r>
            <a:endParaRPr lang="en-US" sz="2800">
              <a:latin typeface="Century Gothic"/>
              <a:cs typeface="Calibri"/>
            </a:endParaRPr>
          </a:p>
          <a:p>
            <a:pPr marL="1371600" lvl="2" indent="-457200">
              <a:lnSpc>
                <a:spcPct val="150000"/>
              </a:lnSpc>
              <a:buFont typeface="Wingdings"/>
              <a:buChar char="§"/>
            </a:pPr>
            <a:r>
              <a:rPr lang="en-US" sz="2800" b="1" err="1">
                <a:latin typeface="Century Gothic"/>
                <a:cs typeface="Calibri"/>
              </a:rPr>
              <a:t>Saignement</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Troubles de </a:t>
            </a:r>
            <a:r>
              <a:rPr lang="en-US" sz="2800" b="1" err="1">
                <a:latin typeface="Century Gothic"/>
                <a:cs typeface="Calibri"/>
              </a:rPr>
              <a:t>l'estomac</a:t>
            </a:r>
            <a:endParaRPr lang="en-US" err="1"/>
          </a:p>
        </p:txBody>
      </p:sp>
      <p:pic>
        <p:nvPicPr>
          <p:cNvPr id="8" name="Picture 7">
            <a:extLst>
              <a:ext uri="{FF2B5EF4-FFF2-40B4-BE49-F238E27FC236}">
                <a16:creationId xmlns:a16="http://schemas.microsoft.com/office/drawing/2014/main" id="{0670780C-C5A2-D932-5DF7-912365C65678}"/>
              </a:ext>
            </a:extLst>
          </p:cNvPr>
          <p:cNvPicPr>
            <a:picLocks noChangeAspect="1"/>
          </p:cNvPicPr>
          <p:nvPr/>
        </p:nvPicPr>
        <p:blipFill>
          <a:blip r:embed="rId4"/>
          <a:stretch>
            <a:fillRect/>
          </a:stretch>
        </p:blipFill>
        <p:spPr>
          <a:xfrm>
            <a:off x="1218304" y="4207726"/>
            <a:ext cx="1123950" cy="1076325"/>
          </a:xfrm>
          <a:prstGeom prst="rect">
            <a:avLst/>
          </a:prstGeom>
        </p:spPr>
      </p:pic>
      <p:pic>
        <p:nvPicPr>
          <p:cNvPr id="11" name="Picture 10">
            <a:extLst>
              <a:ext uri="{FF2B5EF4-FFF2-40B4-BE49-F238E27FC236}">
                <a16:creationId xmlns:a16="http://schemas.microsoft.com/office/drawing/2014/main" id="{FDFB4178-0BA3-C00B-091E-F4A651CF2C18}"/>
              </a:ext>
            </a:extLst>
          </p:cNvPr>
          <p:cNvPicPr>
            <a:picLocks noChangeAspect="1"/>
          </p:cNvPicPr>
          <p:nvPr/>
        </p:nvPicPr>
        <p:blipFill>
          <a:blip r:embed="rId5"/>
          <a:stretch>
            <a:fillRect/>
          </a:stretch>
        </p:blipFill>
        <p:spPr>
          <a:xfrm>
            <a:off x="4204646" y="2599031"/>
            <a:ext cx="857250" cy="828675"/>
          </a:xfrm>
          <a:prstGeom prst="rect">
            <a:avLst/>
          </a:prstGeom>
        </p:spPr>
      </p:pic>
      <p:pic>
        <p:nvPicPr>
          <p:cNvPr id="14" name="Picture 13">
            <a:extLst>
              <a:ext uri="{FF2B5EF4-FFF2-40B4-BE49-F238E27FC236}">
                <a16:creationId xmlns:a16="http://schemas.microsoft.com/office/drawing/2014/main" id="{0971D502-92FD-A389-013A-F3596E8A2162}"/>
              </a:ext>
            </a:extLst>
          </p:cNvPr>
          <p:cNvPicPr>
            <a:picLocks noChangeAspect="1"/>
          </p:cNvPicPr>
          <p:nvPr/>
        </p:nvPicPr>
        <p:blipFill>
          <a:blip r:embed="rId6"/>
          <a:stretch>
            <a:fillRect/>
          </a:stretch>
        </p:blipFill>
        <p:spPr>
          <a:xfrm>
            <a:off x="561191" y="8910399"/>
            <a:ext cx="655609" cy="672861"/>
          </a:xfrm>
          <a:prstGeom prst="rect">
            <a:avLst/>
          </a:prstGeom>
        </p:spPr>
      </p:pic>
      <p:pic>
        <p:nvPicPr>
          <p:cNvPr id="16" name="Picture 15">
            <a:extLst>
              <a:ext uri="{FF2B5EF4-FFF2-40B4-BE49-F238E27FC236}">
                <a16:creationId xmlns:a16="http://schemas.microsoft.com/office/drawing/2014/main" id="{2A84C372-D1D4-C247-C041-456EDCB7CA28}"/>
              </a:ext>
            </a:extLst>
          </p:cNvPr>
          <p:cNvPicPr>
            <a:picLocks noChangeAspect="1"/>
          </p:cNvPicPr>
          <p:nvPr/>
        </p:nvPicPr>
        <p:blipFill>
          <a:blip r:embed="rId7"/>
          <a:stretch>
            <a:fillRect/>
          </a:stretch>
        </p:blipFill>
        <p:spPr>
          <a:xfrm>
            <a:off x="4847431" y="884461"/>
            <a:ext cx="893143" cy="863216"/>
          </a:xfrm>
          <a:prstGeom prst="rect">
            <a:avLst/>
          </a:prstGeom>
        </p:spPr>
      </p:pic>
      <p:pic>
        <p:nvPicPr>
          <p:cNvPr id="18" name="Picture 17">
            <a:extLst>
              <a:ext uri="{FF2B5EF4-FFF2-40B4-BE49-F238E27FC236}">
                <a16:creationId xmlns:a16="http://schemas.microsoft.com/office/drawing/2014/main" id="{C5477E0F-A9E3-83CD-F63F-EE68AC1AA09C}"/>
              </a:ext>
            </a:extLst>
          </p:cNvPr>
          <p:cNvPicPr>
            <a:picLocks noChangeAspect="1"/>
          </p:cNvPicPr>
          <p:nvPr/>
        </p:nvPicPr>
        <p:blipFill>
          <a:blip r:embed="rId8"/>
          <a:stretch>
            <a:fillRect/>
          </a:stretch>
        </p:blipFill>
        <p:spPr>
          <a:xfrm>
            <a:off x="451675" y="7254794"/>
            <a:ext cx="877935" cy="1000168"/>
          </a:xfrm>
          <a:prstGeom prst="rect">
            <a:avLst/>
          </a:prstGeom>
        </p:spPr>
      </p:pic>
    </p:spTree>
    <p:extLst>
      <p:ext uri="{BB962C8B-B14F-4D97-AF65-F5344CB8AC3E}">
        <p14:creationId xmlns:p14="http://schemas.microsoft.com/office/powerpoint/2010/main" val="11852795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6AC05D42-40E6-5B5F-1196-444E97044F85}"/>
              </a:ext>
            </a:extLst>
          </p:cNvPr>
          <p:cNvGraphicFramePr>
            <a:graphicFrameLocks noGrp="1"/>
          </p:cNvGraphicFramePr>
          <p:nvPr/>
        </p:nvGraphicFramePr>
        <p:xfrm>
          <a:off x="-5094356" y="3255187"/>
          <a:ext cx="2562225" cy="134112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804069270"/>
                    </a:ext>
                  </a:extLst>
                </a:gridCol>
              </a:tblGrid>
              <a:tr h="190500">
                <a:tc>
                  <a:txBody>
                    <a:bodyPr/>
                    <a:lstStyle/>
                    <a:p>
                      <a:pPr algn="ctr" rtl="0" fontAlgn="base"/>
                      <a:r>
                        <a:rPr lang="fr-CA" sz="1400" b="1" i="0">
                          <a:effectLst/>
                          <a:latin typeface="Calibri" panose="020F0502020204030204" pitchFamily="34" charset="0"/>
                        </a:rPr>
                        <a:t>METFORMIN</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95154308"/>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Diabetes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15106726"/>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Nausea, diarrhea, stomach pain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45074242"/>
                  </a:ext>
                </a:extLst>
              </a:tr>
            </a:tbl>
          </a:graphicData>
        </a:graphic>
      </p:graphicFrame>
      <p:sp>
        <p:nvSpPr>
          <p:cNvPr id="9" name="TextBox 23">
            <a:extLst>
              <a:ext uri="{FF2B5EF4-FFF2-40B4-BE49-F238E27FC236}">
                <a16:creationId xmlns:a16="http://schemas.microsoft.com/office/drawing/2014/main" id="{917F3C80-EDEA-A03F-B9C9-9EC4C10D3A23}"/>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METFORMIN</a:t>
            </a:r>
            <a:endParaRPr lang="en-US" sz="3600"/>
          </a:p>
        </p:txBody>
      </p:sp>
      <p:sp>
        <p:nvSpPr>
          <p:cNvPr id="11" name="TextBox 2">
            <a:extLst>
              <a:ext uri="{FF2B5EF4-FFF2-40B4-BE49-F238E27FC236}">
                <a16:creationId xmlns:a16="http://schemas.microsoft.com/office/drawing/2014/main" id="{BF31FC03-DF52-163A-3C80-CC09C9C1335E}"/>
              </a:ext>
            </a:extLst>
          </p:cNvPr>
          <p:cNvSpPr txBox="1"/>
          <p:nvPr/>
        </p:nvSpPr>
        <p:spPr>
          <a:xfrm>
            <a:off x="832481" y="1279451"/>
            <a:ext cx="5785886" cy="81685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Pour: </a:t>
            </a:r>
            <a:r>
              <a:rPr lang="en-US" sz="2800" b="1" dirty="0">
                <a:latin typeface="Century Gothic"/>
                <a:cs typeface="Calibri"/>
              </a:rPr>
              <a:t> </a:t>
            </a:r>
            <a:r>
              <a:rPr lang="en-US" sz="2800" b="1" u="sng" dirty="0" err="1">
                <a:latin typeface="Century Gothic"/>
                <a:cs typeface="Calibri"/>
              </a:rPr>
              <a:t>Diabète</a:t>
            </a:r>
            <a:endParaRPr lang="en-US" sz="2800" u="sng" dirty="0" err="1">
              <a:latin typeface="Aptos" panose="020B0004020202020204"/>
              <a:cs typeface="Calibri"/>
            </a:endParaRPr>
          </a:p>
          <a:p>
            <a:pPr>
              <a:lnSpc>
                <a:spcPct val="200000"/>
              </a:lnSpc>
            </a:pPr>
            <a:endParaRPr lang="en-US" sz="2800" b="1">
              <a:latin typeface="Century Gothic"/>
              <a:cs typeface="Calibri"/>
            </a:endParaRPr>
          </a:p>
          <a:p>
            <a:r>
              <a:rPr lang="en-US" sz="2800" b="1" dirty="0" err="1">
                <a:latin typeface="Century Gothic"/>
                <a:cs typeface="Calibri"/>
              </a:rPr>
              <a:t>Effets</a:t>
            </a:r>
            <a:r>
              <a:rPr lang="en-US" sz="2800" b="1" dirty="0">
                <a:latin typeface="Century Gothic"/>
                <a:cs typeface="Calibri"/>
              </a:rPr>
              <a:t> </a:t>
            </a:r>
            <a:r>
              <a:rPr lang="en-US" sz="2800" b="1" dirty="0" err="1">
                <a:latin typeface="Century Gothic"/>
                <a:cs typeface="Calibri"/>
              </a:rPr>
              <a:t>secondaires</a:t>
            </a:r>
            <a:r>
              <a:rPr lang="en-US" sz="2800" dirty="0">
                <a:latin typeface="Century Gothic"/>
                <a:cs typeface="Calibri"/>
              </a:rPr>
              <a:t> possibles</a:t>
            </a:r>
            <a:r>
              <a:rPr lang="en-US" sz="2800" b="1" dirty="0">
                <a:latin typeface="Century Gothic"/>
                <a:cs typeface="Calibri"/>
              </a:rPr>
              <a:t>:</a:t>
            </a:r>
            <a:endParaRPr lang="en-US" sz="2800" dirty="0">
              <a:latin typeface="Century Gothic"/>
              <a:cs typeface="Calibri"/>
            </a:endParaRPr>
          </a:p>
          <a:p>
            <a:endParaRPr lang="en-US" sz="2800" b="1">
              <a:latin typeface="Century Gothic"/>
              <a:ea typeface="+mn-lt"/>
              <a:cs typeface="Calibri"/>
            </a:endParaRPr>
          </a:p>
          <a:p>
            <a:pPr marL="1371600" lvl="2" indent="-457200">
              <a:lnSpc>
                <a:spcPct val="150000"/>
              </a:lnSpc>
              <a:buFont typeface="Wingdings"/>
              <a:buChar char="§"/>
            </a:pPr>
            <a:r>
              <a:rPr lang="en-US" sz="2800" b="1" err="1">
                <a:latin typeface="Century Gothic"/>
                <a:ea typeface="+mn-lt"/>
                <a:cs typeface="+mn-lt"/>
              </a:rPr>
              <a:t>Nausées</a:t>
            </a:r>
            <a:endParaRPr lang="en-US" sz="2800" b="1">
              <a:latin typeface="Century Gothic"/>
              <a:ea typeface="+mn-lt"/>
              <a:cs typeface="+mn-lt"/>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err="1">
                <a:latin typeface="Century Gothic"/>
                <a:ea typeface="+mn-lt"/>
                <a:cs typeface="+mn-lt"/>
              </a:rPr>
              <a:t>Diarrhée</a:t>
            </a:r>
            <a:endParaRPr lang="en-US" sz="2800" b="1">
              <a:latin typeface="Century Gothic"/>
              <a:ea typeface="+mn-lt"/>
              <a:cs typeface="+mn-lt"/>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err="1">
                <a:latin typeface="Century Gothic"/>
                <a:ea typeface="+mn-lt"/>
                <a:cs typeface="+mn-lt"/>
              </a:rPr>
              <a:t>Douleurs</a:t>
            </a:r>
            <a:r>
              <a:rPr lang="en-US" sz="2800" b="1" dirty="0">
                <a:latin typeface="Century Gothic"/>
                <a:ea typeface="+mn-lt"/>
                <a:cs typeface="+mn-lt"/>
              </a:rPr>
              <a:t> </a:t>
            </a:r>
            <a:r>
              <a:rPr lang="en-US" sz="2800" b="1" dirty="0" err="1">
                <a:latin typeface="Century Gothic"/>
                <a:ea typeface="+mn-lt"/>
                <a:cs typeface="+mn-lt"/>
              </a:rPr>
              <a:t>d'estomac</a:t>
            </a:r>
            <a:endParaRPr lang="en-US" sz="2800" b="1">
              <a:latin typeface="Century Gothic"/>
              <a:ea typeface="+mn-lt"/>
              <a:cs typeface="+mn-lt"/>
            </a:endParaRPr>
          </a:p>
          <a:p>
            <a:pPr marL="1371600" lvl="2" indent="-457200">
              <a:lnSpc>
                <a:spcPct val="150000"/>
              </a:lnSpc>
              <a:buFont typeface="Wingdings"/>
              <a:buChar char="§"/>
            </a:pPr>
            <a:endParaRPr lang="en-US" sz="2800" b="1" dirty="0">
              <a:latin typeface="Century Gothic"/>
              <a:ea typeface="+mn-lt"/>
              <a:cs typeface="+mn-lt"/>
            </a:endParaRPr>
          </a:p>
          <a:p>
            <a:pPr marL="1371600" lvl="2" indent="-457200">
              <a:lnSpc>
                <a:spcPct val="150000"/>
              </a:lnSpc>
              <a:buFont typeface="Wingdings"/>
              <a:buChar char="§"/>
            </a:pPr>
            <a:r>
              <a:rPr lang="en-US" sz="3600" b="1" dirty="0">
                <a:solidFill>
                  <a:srgbClr val="404040"/>
                </a:solidFill>
                <a:latin typeface="Aptos"/>
                <a:ea typeface="+mn-lt"/>
                <a:cs typeface="+mn-lt"/>
              </a:rPr>
              <a:t>↓ </a:t>
            </a:r>
            <a:r>
              <a:rPr lang="en-US" sz="2800" b="1" dirty="0">
                <a:latin typeface="Century Gothic"/>
                <a:ea typeface="+mn-lt"/>
                <a:cs typeface="+mn-lt"/>
              </a:rPr>
              <a:t>B12</a:t>
            </a:r>
          </a:p>
        </p:txBody>
      </p:sp>
      <p:pic>
        <p:nvPicPr>
          <p:cNvPr id="13" name="Picture 12">
            <a:extLst>
              <a:ext uri="{FF2B5EF4-FFF2-40B4-BE49-F238E27FC236}">
                <a16:creationId xmlns:a16="http://schemas.microsoft.com/office/drawing/2014/main" id="{231026A3-E9F8-A682-4F53-AD95AA10330D}"/>
              </a:ext>
            </a:extLst>
          </p:cNvPr>
          <p:cNvPicPr>
            <a:picLocks noChangeAspect="1"/>
          </p:cNvPicPr>
          <p:nvPr/>
        </p:nvPicPr>
        <p:blipFill>
          <a:blip r:embed="rId3"/>
          <a:stretch>
            <a:fillRect/>
          </a:stretch>
        </p:blipFill>
        <p:spPr>
          <a:xfrm>
            <a:off x="891409" y="13501"/>
            <a:ext cx="935143" cy="949126"/>
          </a:xfrm>
          <a:prstGeom prst="rect">
            <a:avLst/>
          </a:prstGeom>
        </p:spPr>
      </p:pic>
      <p:pic>
        <p:nvPicPr>
          <p:cNvPr id="19" name="Picture 18">
            <a:extLst>
              <a:ext uri="{FF2B5EF4-FFF2-40B4-BE49-F238E27FC236}">
                <a16:creationId xmlns:a16="http://schemas.microsoft.com/office/drawing/2014/main" id="{19D24824-A23C-75B5-DD89-A7577C607A43}"/>
              </a:ext>
            </a:extLst>
          </p:cNvPr>
          <p:cNvPicPr>
            <a:picLocks noChangeAspect="1"/>
          </p:cNvPicPr>
          <p:nvPr/>
        </p:nvPicPr>
        <p:blipFill>
          <a:blip r:embed="rId4"/>
          <a:stretch>
            <a:fillRect/>
          </a:stretch>
        </p:blipFill>
        <p:spPr>
          <a:xfrm>
            <a:off x="2395529" y="1478962"/>
            <a:ext cx="914400" cy="885825"/>
          </a:xfrm>
          <a:prstGeom prst="rect">
            <a:avLst/>
          </a:prstGeom>
        </p:spPr>
      </p:pic>
      <p:pic>
        <p:nvPicPr>
          <p:cNvPr id="37" name="Picture 36">
            <a:extLst>
              <a:ext uri="{FF2B5EF4-FFF2-40B4-BE49-F238E27FC236}">
                <a16:creationId xmlns:a16="http://schemas.microsoft.com/office/drawing/2014/main" id="{093BBB58-483D-2E1B-71E5-64FCE4245615}"/>
              </a:ext>
            </a:extLst>
          </p:cNvPr>
          <p:cNvPicPr>
            <a:picLocks noChangeAspect="1"/>
          </p:cNvPicPr>
          <p:nvPr/>
        </p:nvPicPr>
        <p:blipFill>
          <a:blip r:embed="rId5"/>
          <a:stretch>
            <a:fillRect/>
          </a:stretch>
        </p:blipFill>
        <p:spPr>
          <a:xfrm>
            <a:off x="975038" y="6122885"/>
            <a:ext cx="810883" cy="672861"/>
          </a:xfrm>
          <a:prstGeom prst="rect">
            <a:avLst/>
          </a:prstGeom>
        </p:spPr>
      </p:pic>
      <p:pic>
        <p:nvPicPr>
          <p:cNvPr id="7" name="Picture 6">
            <a:extLst>
              <a:ext uri="{FF2B5EF4-FFF2-40B4-BE49-F238E27FC236}">
                <a16:creationId xmlns:a16="http://schemas.microsoft.com/office/drawing/2014/main" id="{4DB7CB10-839B-DFF8-4753-857362CD70FD}"/>
              </a:ext>
            </a:extLst>
          </p:cNvPr>
          <p:cNvPicPr>
            <a:picLocks noChangeAspect="1"/>
          </p:cNvPicPr>
          <p:nvPr/>
        </p:nvPicPr>
        <p:blipFill>
          <a:blip r:embed="rId6"/>
          <a:stretch>
            <a:fillRect/>
          </a:stretch>
        </p:blipFill>
        <p:spPr>
          <a:xfrm>
            <a:off x="827938" y="4684922"/>
            <a:ext cx="1106060" cy="984953"/>
          </a:xfrm>
          <a:prstGeom prst="rect">
            <a:avLst/>
          </a:prstGeom>
        </p:spPr>
      </p:pic>
      <p:pic>
        <p:nvPicPr>
          <p:cNvPr id="10" name="Picture 9">
            <a:extLst>
              <a:ext uri="{FF2B5EF4-FFF2-40B4-BE49-F238E27FC236}">
                <a16:creationId xmlns:a16="http://schemas.microsoft.com/office/drawing/2014/main" id="{4CDE1C2B-D7BC-A275-6BF0-9CE677788271}"/>
              </a:ext>
            </a:extLst>
          </p:cNvPr>
          <p:cNvPicPr>
            <a:picLocks noChangeAspect="1"/>
          </p:cNvPicPr>
          <p:nvPr/>
        </p:nvPicPr>
        <p:blipFill>
          <a:blip r:embed="rId7"/>
          <a:stretch>
            <a:fillRect/>
          </a:stretch>
        </p:blipFill>
        <p:spPr>
          <a:xfrm>
            <a:off x="959089" y="6976954"/>
            <a:ext cx="980634" cy="1011624"/>
          </a:xfrm>
          <a:prstGeom prst="rect">
            <a:avLst/>
          </a:prstGeom>
        </p:spPr>
      </p:pic>
      <p:sp>
        <p:nvSpPr>
          <p:cNvPr id="5" name="TextBox 4">
            <a:extLst>
              <a:ext uri="{FF2B5EF4-FFF2-40B4-BE49-F238E27FC236}">
                <a16:creationId xmlns:a16="http://schemas.microsoft.com/office/drawing/2014/main" id="{16F4A3B5-34D0-798F-6205-77AA2C423C5D}"/>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spTree>
    <p:extLst>
      <p:ext uri="{BB962C8B-B14F-4D97-AF65-F5344CB8AC3E}">
        <p14:creationId xmlns:p14="http://schemas.microsoft.com/office/powerpoint/2010/main" val="12319384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A8A697A3-9D9E-3E3E-32B0-84A27250D615}"/>
              </a:ext>
            </a:extLst>
          </p:cNvPr>
          <p:cNvGraphicFramePr>
            <a:graphicFrameLocks noGrp="1"/>
          </p:cNvGraphicFramePr>
          <p:nvPr/>
        </p:nvGraphicFramePr>
        <p:xfrm>
          <a:off x="-2958233" y="4161396"/>
          <a:ext cx="2562225" cy="134112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076535958"/>
                    </a:ext>
                  </a:extLst>
                </a:gridCol>
              </a:tblGrid>
              <a:tr h="190500">
                <a:tc>
                  <a:txBody>
                    <a:bodyPr/>
                    <a:lstStyle/>
                    <a:p>
                      <a:pPr algn="ctr" rtl="0" fontAlgn="base"/>
                      <a:r>
                        <a:rPr lang="fr-CA" sz="1400" b="1" i="0">
                          <a:effectLst/>
                          <a:latin typeface="Calibri" panose="020F0502020204030204" pitchFamily="34" charset="0"/>
                        </a:rPr>
                        <a:t>GLICLAZIDE</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10986078"/>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Diabetes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48265943"/>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Hypoglycemia, weight gain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06949174"/>
                  </a:ext>
                </a:extLst>
              </a:tr>
            </a:tbl>
          </a:graphicData>
        </a:graphic>
      </p:graphicFrame>
      <p:sp>
        <p:nvSpPr>
          <p:cNvPr id="9" name="TextBox 23">
            <a:extLst>
              <a:ext uri="{FF2B5EF4-FFF2-40B4-BE49-F238E27FC236}">
                <a16:creationId xmlns:a16="http://schemas.microsoft.com/office/drawing/2014/main" id="{CD742D47-6B40-BFDA-A720-DD1D7A8D624F}"/>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GLICLAZIDE</a:t>
            </a:r>
            <a:endParaRPr lang="en-US" sz="3600"/>
          </a:p>
        </p:txBody>
      </p:sp>
      <p:sp>
        <p:nvSpPr>
          <p:cNvPr id="11" name="TextBox 2">
            <a:extLst>
              <a:ext uri="{FF2B5EF4-FFF2-40B4-BE49-F238E27FC236}">
                <a16:creationId xmlns:a16="http://schemas.microsoft.com/office/drawing/2014/main" id="{D5CE47C6-D904-C2A7-0EB9-E986C5148D67}"/>
              </a:ext>
            </a:extLst>
          </p:cNvPr>
          <p:cNvSpPr txBox="1"/>
          <p:nvPr/>
        </p:nvSpPr>
        <p:spPr>
          <a:xfrm>
            <a:off x="887482" y="1018373"/>
            <a:ext cx="5510878" cy="819583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Pour: </a:t>
            </a:r>
            <a:r>
              <a:rPr lang="en-US" sz="2800" b="1" dirty="0">
                <a:latin typeface="Century Gothic"/>
                <a:cs typeface="Calibri"/>
              </a:rPr>
              <a:t> </a:t>
            </a:r>
            <a:r>
              <a:rPr lang="en-US" sz="2800" b="1" u="sng" dirty="0" err="1">
                <a:latin typeface="Century Gothic"/>
                <a:cs typeface="Calibri"/>
              </a:rPr>
              <a:t>Diabète</a:t>
            </a:r>
            <a:endParaRPr lang="en-US" sz="2800" b="1" u="sng" dirty="0">
              <a:latin typeface="Century Gothic"/>
              <a:cs typeface="Calibri"/>
            </a:endParaRPr>
          </a:p>
          <a:p>
            <a:pPr>
              <a:lnSpc>
                <a:spcPct val="200000"/>
              </a:lnSpc>
            </a:pPr>
            <a:endParaRPr lang="en-US" sz="2800" b="1">
              <a:latin typeface="Century Gothic"/>
              <a:cs typeface="Calibri"/>
            </a:endParaRPr>
          </a:p>
          <a:p>
            <a:r>
              <a:rPr lang="en-US" sz="2800" b="1" dirty="0" err="1">
                <a:latin typeface="Century Gothic"/>
                <a:cs typeface="Calibri"/>
              </a:rPr>
              <a:t>Effets</a:t>
            </a:r>
            <a:r>
              <a:rPr lang="en-US" sz="2800" b="1" dirty="0">
                <a:latin typeface="Century Gothic"/>
                <a:cs typeface="Calibri"/>
              </a:rPr>
              <a:t> </a:t>
            </a:r>
            <a:r>
              <a:rPr lang="en-US" sz="2800" b="1" dirty="0" err="1">
                <a:latin typeface="Century Gothic"/>
                <a:cs typeface="Calibri"/>
              </a:rPr>
              <a:t>secondaires</a:t>
            </a:r>
            <a:r>
              <a:rPr lang="en-US" sz="2800" dirty="0">
                <a:latin typeface="Century Gothic"/>
                <a:cs typeface="Calibri"/>
              </a:rPr>
              <a:t> possibles</a:t>
            </a:r>
            <a:r>
              <a:rPr lang="en-US" sz="2800" b="1" dirty="0">
                <a:latin typeface="Century Gothic"/>
                <a:cs typeface="Calibri"/>
              </a:rPr>
              <a:t>:</a:t>
            </a:r>
            <a:endParaRPr lang="en-US" sz="2800" dirty="0">
              <a:latin typeface="Century Gothic"/>
              <a:cs typeface="Calibri"/>
            </a:endParaRPr>
          </a:p>
          <a:p>
            <a:pPr marL="1371600" lvl="2" indent="-457200">
              <a:lnSpc>
                <a:spcPct val="150000"/>
              </a:lnSpc>
              <a:buFont typeface="Wingdings"/>
              <a:buChar char="§"/>
            </a:pPr>
            <a:r>
              <a:rPr lang="en-US" sz="2800" b="1" dirty="0" err="1">
                <a:latin typeface="Century Gothic"/>
                <a:ea typeface="+mn-lt"/>
                <a:cs typeface="+mn-lt"/>
              </a:rPr>
              <a:t>Faible</a:t>
            </a:r>
            <a:r>
              <a:rPr lang="en-US" sz="2800" b="1" dirty="0">
                <a:latin typeface="Century Gothic"/>
                <a:ea typeface="+mn-lt"/>
                <a:cs typeface="+mn-lt"/>
              </a:rPr>
              <a:t> </a:t>
            </a:r>
            <a:r>
              <a:rPr lang="en-US" sz="2800" b="1" dirty="0" err="1">
                <a:latin typeface="Century Gothic"/>
                <a:ea typeface="+mn-lt"/>
                <a:cs typeface="+mn-lt"/>
              </a:rPr>
              <a:t>niveau</a:t>
            </a:r>
            <a:r>
              <a:rPr lang="en-US" sz="2800" b="1" dirty="0">
                <a:latin typeface="Century Gothic"/>
                <a:ea typeface="+mn-lt"/>
                <a:cs typeface="+mn-lt"/>
              </a:rPr>
              <a:t> de sucre dans le sang</a:t>
            </a:r>
            <a:endParaRPr lang="en-US" b="1" dirty="0">
              <a:latin typeface="Century Gothic"/>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P</a:t>
            </a:r>
            <a:r>
              <a:rPr lang="en-US" sz="2800" b="1" dirty="0">
                <a:latin typeface="Century Gothic"/>
                <a:ea typeface="+mn-lt"/>
                <a:cs typeface="+mn-lt"/>
              </a:rPr>
              <a:t>rise de </a:t>
            </a:r>
            <a:r>
              <a:rPr lang="en-US" sz="2800" b="1" err="1">
                <a:latin typeface="Century Gothic"/>
                <a:ea typeface="+mn-lt"/>
                <a:cs typeface="+mn-lt"/>
              </a:rPr>
              <a:t>poids</a:t>
            </a:r>
            <a:endParaRPr lang="en-US" sz="2800" b="1" dirty="0">
              <a:latin typeface="Century Gothic"/>
              <a:ea typeface="+mn-lt"/>
              <a:cs typeface="+mn-lt"/>
            </a:endParaRPr>
          </a:p>
          <a:p>
            <a:pPr marL="1371600" lvl="2" indent="-457200">
              <a:lnSpc>
                <a:spcPct val="150000"/>
              </a:lnSpc>
              <a:buFont typeface="Wingdings"/>
              <a:buChar char="§"/>
            </a:pPr>
            <a:endParaRPr lang="en-US" sz="2800" b="1" dirty="0">
              <a:latin typeface="Century Gothic"/>
            </a:endParaRPr>
          </a:p>
          <a:p>
            <a:pPr marL="1371600" lvl="2" indent="-457200">
              <a:lnSpc>
                <a:spcPct val="150000"/>
              </a:lnSpc>
              <a:buFont typeface="Wingdings"/>
              <a:buChar char="§"/>
            </a:pPr>
            <a:r>
              <a:rPr lang="en-US" sz="2800" b="1" err="1">
                <a:latin typeface="Century Gothic"/>
              </a:rPr>
              <a:t>Vertiges</a:t>
            </a:r>
            <a:endParaRPr lang="en-US" sz="2800" b="1">
              <a:latin typeface="Century Gothic"/>
            </a:endParaRPr>
          </a:p>
          <a:p>
            <a:pPr marL="1371600" lvl="2" indent="-457200">
              <a:lnSpc>
                <a:spcPct val="150000"/>
              </a:lnSpc>
              <a:buFont typeface="Wingdings"/>
              <a:buChar char="§"/>
            </a:pPr>
            <a:endParaRPr lang="en-US" sz="2800" b="1" dirty="0">
              <a:latin typeface="Century Gothic"/>
            </a:endParaRPr>
          </a:p>
          <a:p>
            <a:pPr marL="1371600" lvl="2" indent="-457200">
              <a:lnSpc>
                <a:spcPct val="150000"/>
              </a:lnSpc>
              <a:buFont typeface="Wingdings"/>
              <a:buChar char="§"/>
            </a:pPr>
            <a:r>
              <a:rPr lang="en-US" sz="2800" b="1" dirty="0" err="1">
                <a:latin typeface="Century Gothic"/>
              </a:rPr>
              <a:t>Maux</a:t>
            </a:r>
            <a:r>
              <a:rPr lang="en-US" sz="2800" b="1" dirty="0">
                <a:latin typeface="Century Gothic"/>
              </a:rPr>
              <a:t> de tête</a:t>
            </a:r>
          </a:p>
        </p:txBody>
      </p:sp>
      <p:pic>
        <p:nvPicPr>
          <p:cNvPr id="13" name="Picture 12">
            <a:extLst>
              <a:ext uri="{FF2B5EF4-FFF2-40B4-BE49-F238E27FC236}">
                <a16:creationId xmlns:a16="http://schemas.microsoft.com/office/drawing/2014/main" id="{13E56603-B0C2-C4BD-8358-4423DEF68890}"/>
              </a:ext>
            </a:extLst>
          </p:cNvPr>
          <p:cNvPicPr>
            <a:picLocks noChangeAspect="1"/>
          </p:cNvPicPr>
          <p:nvPr/>
        </p:nvPicPr>
        <p:blipFill>
          <a:blip r:embed="rId3"/>
          <a:stretch>
            <a:fillRect/>
          </a:stretch>
        </p:blipFill>
        <p:spPr>
          <a:xfrm>
            <a:off x="891409" y="13501"/>
            <a:ext cx="935143" cy="949126"/>
          </a:xfrm>
          <a:prstGeom prst="rect">
            <a:avLst/>
          </a:prstGeom>
        </p:spPr>
      </p:pic>
      <p:pic>
        <p:nvPicPr>
          <p:cNvPr id="19" name="Picture 18">
            <a:extLst>
              <a:ext uri="{FF2B5EF4-FFF2-40B4-BE49-F238E27FC236}">
                <a16:creationId xmlns:a16="http://schemas.microsoft.com/office/drawing/2014/main" id="{EE9849C3-DAB6-9BFF-F67C-C59FDACD208C}"/>
              </a:ext>
            </a:extLst>
          </p:cNvPr>
          <p:cNvPicPr>
            <a:picLocks noChangeAspect="1"/>
          </p:cNvPicPr>
          <p:nvPr/>
        </p:nvPicPr>
        <p:blipFill>
          <a:blip r:embed="rId4"/>
          <a:stretch>
            <a:fillRect/>
          </a:stretch>
        </p:blipFill>
        <p:spPr>
          <a:xfrm>
            <a:off x="2388679" y="1339008"/>
            <a:ext cx="914400" cy="885825"/>
          </a:xfrm>
          <a:prstGeom prst="rect">
            <a:avLst/>
          </a:prstGeom>
        </p:spPr>
      </p:pic>
      <p:pic>
        <p:nvPicPr>
          <p:cNvPr id="7" name="Picture 6">
            <a:extLst>
              <a:ext uri="{FF2B5EF4-FFF2-40B4-BE49-F238E27FC236}">
                <a16:creationId xmlns:a16="http://schemas.microsoft.com/office/drawing/2014/main" id="{A158BDAB-E318-6C17-567D-3CB1562525D8}"/>
              </a:ext>
            </a:extLst>
          </p:cNvPr>
          <p:cNvPicPr>
            <a:picLocks noChangeAspect="1"/>
          </p:cNvPicPr>
          <p:nvPr/>
        </p:nvPicPr>
        <p:blipFill>
          <a:blip r:embed="rId5"/>
          <a:stretch>
            <a:fillRect/>
          </a:stretch>
        </p:blipFill>
        <p:spPr>
          <a:xfrm>
            <a:off x="920647" y="5636772"/>
            <a:ext cx="969185" cy="878434"/>
          </a:xfrm>
          <a:prstGeom prst="rect">
            <a:avLst/>
          </a:prstGeom>
        </p:spPr>
      </p:pic>
      <p:pic>
        <p:nvPicPr>
          <p:cNvPr id="10" name="Picture 9">
            <a:extLst>
              <a:ext uri="{FF2B5EF4-FFF2-40B4-BE49-F238E27FC236}">
                <a16:creationId xmlns:a16="http://schemas.microsoft.com/office/drawing/2014/main" id="{C0185734-3AC7-318F-ED5C-680D671A649A}"/>
              </a:ext>
            </a:extLst>
          </p:cNvPr>
          <p:cNvPicPr>
            <a:picLocks noChangeAspect="1"/>
          </p:cNvPicPr>
          <p:nvPr/>
        </p:nvPicPr>
        <p:blipFill>
          <a:blip r:embed="rId6"/>
          <a:stretch>
            <a:fillRect/>
          </a:stretch>
        </p:blipFill>
        <p:spPr>
          <a:xfrm>
            <a:off x="920646" y="4328114"/>
            <a:ext cx="893143" cy="969735"/>
          </a:xfrm>
          <a:prstGeom prst="rect">
            <a:avLst/>
          </a:prstGeom>
        </p:spPr>
      </p:pic>
      <p:sp>
        <p:nvSpPr>
          <p:cNvPr id="5" name="TextBox 4">
            <a:extLst>
              <a:ext uri="{FF2B5EF4-FFF2-40B4-BE49-F238E27FC236}">
                <a16:creationId xmlns:a16="http://schemas.microsoft.com/office/drawing/2014/main" id="{64DEDFE7-124F-49D5-7B4B-198F9A04E937}"/>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pic>
        <p:nvPicPr>
          <p:cNvPr id="6" name="Picture 5">
            <a:extLst>
              <a:ext uri="{FF2B5EF4-FFF2-40B4-BE49-F238E27FC236}">
                <a16:creationId xmlns:a16="http://schemas.microsoft.com/office/drawing/2014/main" id="{0E8EF459-3C48-9415-6244-068271EB8051}"/>
              </a:ext>
            </a:extLst>
          </p:cNvPr>
          <p:cNvPicPr>
            <a:picLocks noChangeAspect="1"/>
          </p:cNvPicPr>
          <p:nvPr/>
        </p:nvPicPr>
        <p:blipFill>
          <a:blip r:embed="rId7"/>
          <a:stretch>
            <a:fillRect/>
          </a:stretch>
        </p:blipFill>
        <p:spPr>
          <a:xfrm>
            <a:off x="811307" y="7274764"/>
            <a:ext cx="1116376" cy="1006157"/>
          </a:xfrm>
          <a:prstGeom prst="rect">
            <a:avLst/>
          </a:prstGeom>
        </p:spPr>
      </p:pic>
      <p:pic>
        <p:nvPicPr>
          <p:cNvPr id="12" name="Picture 11">
            <a:extLst>
              <a:ext uri="{FF2B5EF4-FFF2-40B4-BE49-F238E27FC236}">
                <a16:creationId xmlns:a16="http://schemas.microsoft.com/office/drawing/2014/main" id="{87BEC3A7-F37E-57DC-D774-4B033DF3F9C5}"/>
              </a:ext>
            </a:extLst>
          </p:cNvPr>
          <p:cNvPicPr>
            <a:picLocks noChangeAspect="1"/>
          </p:cNvPicPr>
          <p:nvPr/>
        </p:nvPicPr>
        <p:blipFill>
          <a:blip r:embed="rId8"/>
          <a:stretch>
            <a:fillRect/>
          </a:stretch>
        </p:blipFill>
        <p:spPr>
          <a:xfrm>
            <a:off x="583899" y="8610744"/>
            <a:ext cx="1364600" cy="1197989"/>
          </a:xfrm>
          <a:prstGeom prst="rect">
            <a:avLst/>
          </a:prstGeom>
        </p:spPr>
      </p:pic>
    </p:spTree>
    <p:extLst>
      <p:ext uri="{BB962C8B-B14F-4D97-AF65-F5344CB8AC3E}">
        <p14:creationId xmlns:p14="http://schemas.microsoft.com/office/powerpoint/2010/main" val="8463918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5B24F5EF-3217-9922-00D3-6E29BEB7E32F}"/>
              </a:ext>
            </a:extLst>
          </p:cNvPr>
          <p:cNvGraphicFramePr>
            <a:graphicFrameLocks noGrp="1"/>
          </p:cNvGraphicFramePr>
          <p:nvPr/>
        </p:nvGraphicFramePr>
        <p:xfrm>
          <a:off x="-4301993" y="2518394"/>
          <a:ext cx="2562225" cy="176784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3252301361"/>
                    </a:ext>
                  </a:extLst>
                </a:gridCol>
              </a:tblGrid>
              <a:tr h="190500">
                <a:tc>
                  <a:txBody>
                    <a:bodyPr/>
                    <a:lstStyle/>
                    <a:p>
                      <a:pPr algn="ctr" rtl="0" fontAlgn="base"/>
                      <a:r>
                        <a:rPr lang="fr-CA" sz="1400" b="1" i="0">
                          <a:effectLst/>
                          <a:latin typeface="Calibri" panose="020F0502020204030204" pitchFamily="34" charset="0"/>
                        </a:rPr>
                        <a:t>SITAGLIPTIN</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LINAGLIPTIN</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7832200"/>
                  </a:ext>
                </a:extLst>
              </a:tr>
              <a:tr h="190500">
                <a:tc>
                  <a:txBody>
                    <a:bodyPr/>
                    <a:lstStyle/>
                    <a:p>
                      <a:pPr algn="ctr" rtl="0" fontAlgn="base"/>
                      <a:r>
                        <a:rPr lang="fr-CA" sz="1400" b="0" i="0" u="sng">
                          <a:effectLst/>
                          <a:latin typeface="Calibri" panose="020F0502020204030204" pitchFamily="34" charset="0"/>
                        </a:rPr>
                        <a:t>What is it for?</a:t>
                      </a:r>
                      <a:r>
                        <a:rPr lang="fr-CA" sz="1400" b="0" i="0">
                          <a:effectLst/>
                          <a:latin typeface="Calibri" panose="020F0502020204030204" pitchFamily="34" charset="0"/>
                        </a:rPr>
                        <a:t> </a:t>
                      </a:r>
                      <a:endParaRPr lang="fr-CA" b="0" i="0">
                        <a:effectLst/>
                      </a:endParaRPr>
                    </a:p>
                    <a:p>
                      <a:pPr algn="ctr" rtl="0" fontAlgn="base"/>
                      <a:r>
                        <a:rPr lang="fr-CA" sz="1400" b="0" i="0">
                          <a:effectLst/>
                          <a:latin typeface="Calibri" panose="020F0502020204030204" pitchFamily="34" charset="0"/>
                        </a:rPr>
                        <a:t>Diabetes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87794350"/>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Well tolerated, hypoglycemia rare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34544468"/>
                  </a:ext>
                </a:extLst>
              </a:tr>
            </a:tbl>
          </a:graphicData>
        </a:graphic>
      </p:graphicFrame>
      <p:sp>
        <p:nvSpPr>
          <p:cNvPr id="9" name="TextBox 23">
            <a:extLst>
              <a:ext uri="{FF2B5EF4-FFF2-40B4-BE49-F238E27FC236}">
                <a16:creationId xmlns:a16="http://schemas.microsoft.com/office/drawing/2014/main" id="{2F4FB5E0-6747-7D09-FD52-90B65049398E}"/>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SITAGLIPTIN</a:t>
            </a:r>
            <a:endParaRPr lang="en-US" sz="3600"/>
          </a:p>
        </p:txBody>
      </p:sp>
      <p:sp>
        <p:nvSpPr>
          <p:cNvPr id="11" name="TextBox 2">
            <a:extLst>
              <a:ext uri="{FF2B5EF4-FFF2-40B4-BE49-F238E27FC236}">
                <a16:creationId xmlns:a16="http://schemas.microsoft.com/office/drawing/2014/main" id="{2157F3A5-B15B-0917-8006-596EA163B282}"/>
              </a:ext>
            </a:extLst>
          </p:cNvPr>
          <p:cNvSpPr txBox="1"/>
          <p:nvPr/>
        </p:nvSpPr>
        <p:spPr>
          <a:xfrm>
            <a:off x="887483" y="1128300"/>
            <a:ext cx="6253398" cy="547553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Pour: </a:t>
            </a:r>
            <a:r>
              <a:rPr lang="en-US" sz="2800" b="1">
                <a:latin typeface="Century Gothic"/>
                <a:cs typeface="Calibri"/>
              </a:rPr>
              <a:t> </a:t>
            </a:r>
            <a:r>
              <a:rPr lang="en-US" sz="2800" b="1" u="sng" err="1">
                <a:latin typeface="Century Gothic"/>
                <a:cs typeface="Calibri"/>
              </a:rPr>
              <a:t>Diabète</a:t>
            </a:r>
            <a:endParaRPr lang="en-US" sz="2800" u="sng" err="1">
              <a:latin typeface="Aptos" panose="020B0004020202020204"/>
              <a:cs typeface="Calibri"/>
            </a:endParaRPr>
          </a:p>
          <a:p>
            <a:pPr>
              <a:lnSpc>
                <a:spcPct val="200000"/>
              </a:lnSpc>
            </a:pPr>
            <a:endParaRPr lang="en-US" sz="2800" b="1">
              <a:latin typeface="Century Gothic"/>
              <a:cs typeface="Calibri"/>
            </a:endParaRPr>
          </a:p>
          <a:p>
            <a:r>
              <a:rPr lang="en-US" sz="2800" b="1" err="1">
                <a:latin typeface="Century Gothic"/>
                <a:cs typeface="Calibri"/>
              </a:rPr>
              <a:t>Effets</a:t>
            </a:r>
            <a:r>
              <a:rPr lang="en-US" sz="2800" b="1">
                <a:latin typeface="Century Gothic"/>
                <a:cs typeface="Calibri"/>
              </a:rPr>
              <a:t> </a:t>
            </a:r>
            <a:r>
              <a:rPr lang="en-US" sz="2800" b="1" err="1">
                <a:latin typeface="Century Gothic"/>
                <a:cs typeface="Calibri"/>
              </a:rPr>
              <a:t>secondaires</a:t>
            </a:r>
            <a:r>
              <a:rPr lang="en-US" sz="2800">
                <a:latin typeface="Century Gothic"/>
                <a:cs typeface="Calibri"/>
              </a:rPr>
              <a:t> possibles</a:t>
            </a:r>
            <a:r>
              <a:rPr lang="en-US" sz="2800" b="1">
                <a:latin typeface="Century Gothic"/>
                <a:cs typeface="Calibri"/>
              </a:rPr>
              <a:t>:</a:t>
            </a:r>
            <a:endParaRPr lang="en-US" sz="2800">
              <a:latin typeface="Century Gothic"/>
              <a:cs typeface="Calibri"/>
            </a:endParaRPr>
          </a:p>
          <a:p>
            <a:pPr marL="1371600" lvl="2" indent="-457200">
              <a:lnSpc>
                <a:spcPct val="200000"/>
              </a:lnSpc>
              <a:buFont typeface="Wingdings"/>
              <a:buChar char="§"/>
            </a:pPr>
            <a:r>
              <a:rPr lang="en-US" sz="2800" b="1">
                <a:latin typeface="Century Gothic"/>
                <a:cs typeface="Calibri"/>
              </a:rPr>
              <a:t>Faible niveau de sucre dans le sang (rare)</a:t>
            </a:r>
            <a:endParaRPr lang="en-US"/>
          </a:p>
        </p:txBody>
      </p:sp>
      <p:pic>
        <p:nvPicPr>
          <p:cNvPr id="13" name="Picture 12">
            <a:extLst>
              <a:ext uri="{FF2B5EF4-FFF2-40B4-BE49-F238E27FC236}">
                <a16:creationId xmlns:a16="http://schemas.microsoft.com/office/drawing/2014/main" id="{B679D4C6-2DC6-D9E9-2BE7-23ADA9DF7568}"/>
              </a:ext>
            </a:extLst>
          </p:cNvPr>
          <p:cNvPicPr>
            <a:picLocks noChangeAspect="1"/>
          </p:cNvPicPr>
          <p:nvPr/>
        </p:nvPicPr>
        <p:blipFill>
          <a:blip r:embed="rId3"/>
          <a:stretch>
            <a:fillRect/>
          </a:stretch>
        </p:blipFill>
        <p:spPr>
          <a:xfrm>
            <a:off x="891409" y="13501"/>
            <a:ext cx="935143" cy="949126"/>
          </a:xfrm>
          <a:prstGeom prst="rect">
            <a:avLst/>
          </a:prstGeom>
        </p:spPr>
      </p:pic>
      <p:pic>
        <p:nvPicPr>
          <p:cNvPr id="19" name="Picture 18">
            <a:extLst>
              <a:ext uri="{FF2B5EF4-FFF2-40B4-BE49-F238E27FC236}">
                <a16:creationId xmlns:a16="http://schemas.microsoft.com/office/drawing/2014/main" id="{81151B58-1264-3D0F-B846-169DFBEFD2AB}"/>
              </a:ext>
            </a:extLst>
          </p:cNvPr>
          <p:cNvPicPr>
            <a:picLocks noChangeAspect="1"/>
          </p:cNvPicPr>
          <p:nvPr/>
        </p:nvPicPr>
        <p:blipFill>
          <a:blip r:embed="rId4"/>
          <a:stretch>
            <a:fillRect/>
          </a:stretch>
        </p:blipFill>
        <p:spPr>
          <a:xfrm>
            <a:off x="3199579" y="1396647"/>
            <a:ext cx="914400" cy="885825"/>
          </a:xfrm>
          <a:prstGeom prst="rect">
            <a:avLst/>
          </a:prstGeom>
        </p:spPr>
      </p:pic>
      <p:pic>
        <p:nvPicPr>
          <p:cNvPr id="7" name="Picture 6">
            <a:extLst>
              <a:ext uri="{FF2B5EF4-FFF2-40B4-BE49-F238E27FC236}">
                <a16:creationId xmlns:a16="http://schemas.microsoft.com/office/drawing/2014/main" id="{BE01DAA0-62C6-B6EF-A417-FD5F757BD372}"/>
              </a:ext>
            </a:extLst>
          </p:cNvPr>
          <p:cNvPicPr>
            <a:picLocks noChangeAspect="1"/>
          </p:cNvPicPr>
          <p:nvPr/>
        </p:nvPicPr>
        <p:blipFill>
          <a:blip r:embed="rId5"/>
          <a:stretch>
            <a:fillRect/>
          </a:stretch>
        </p:blipFill>
        <p:spPr>
          <a:xfrm>
            <a:off x="938771" y="4789965"/>
            <a:ext cx="893143" cy="969735"/>
          </a:xfrm>
          <a:prstGeom prst="rect">
            <a:avLst/>
          </a:prstGeom>
        </p:spPr>
      </p:pic>
      <p:sp>
        <p:nvSpPr>
          <p:cNvPr id="5" name="TextBox 4">
            <a:extLst>
              <a:ext uri="{FF2B5EF4-FFF2-40B4-BE49-F238E27FC236}">
                <a16:creationId xmlns:a16="http://schemas.microsoft.com/office/drawing/2014/main" id="{BB87814F-5B63-8D04-248D-491A5410EB2E}"/>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spTree>
    <p:extLst>
      <p:ext uri="{BB962C8B-B14F-4D97-AF65-F5344CB8AC3E}">
        <p14:creationId xmlns:p14="http://schemas.microsoft.com/office/powerpoint/2010/main" val="17598761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5B24F5EF-3217-9922-00D3-6E29BEB7E32F}"/>
              </a:ext>
            </a:extLst>
          </p:cNvPr>
          <p:cNvGraphicFramePr>
            <a:graphicFrameLocks noGrp="1"/>
          </p:cNvGraphicFramePr>
          <p:nvPr/>
        </p:nvGraphicFramePr>
        <p:xfrm>
          <a:off x="-4301993" y="2518394"/>
          <a:ext cx="2562225" cy="176784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3252301361"/>
                    </a:ext>
                  </a:extLst>
                </a:gridCol>
              </a:tblGrid>
              <a:tr h="190500">
                <a:tc>
                  <a:txBody>
                    <a:bodyPr/>
                    <a:lstStyle/>
                    <a:p>
                      <a:pPr algn="ctr" rtl="0" fontAlgn="base"/>
                      <a:r>
                        <a:rPr lang="fr-CA" sz="1400" b="1" i="0">
                          <a:effectLst/>
                          <a:latin typeface="Calibri" panose="020F0502020204030204" pitchFamily="34" charset="0"/>
                        </a:rPr>
                        <a:t>SITAGLIPTIN</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LINAGLIPTIN</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7832200"/>
                  </a:ext>
                </a:extLst>
              </a:tr>
              <a:tr h="190500">
                <a:tc>
                  <a:txBody>
                    <a:bodyPr/>
                    <a:lstStyle/>
                    <a:p>
                      <a:pPr algn="ctr" rtl="0" fontAlgn="base"/>
                      <a:r>
                        <a:rPr lang="fr-CA" sz="1400" b="0" i="0" u="sng">
                          <a:effectLst/>
                          <a:latin typeface="Calibri" panose="020F0502020204030204" pitchFamily="34" charset="0"/>
                        </a:rPr>
                        <a:t>What is it for?</a:t>
                      </a:r>
                      <a:r>
                        <a:rPr lang="fr-CA" sz="1400" b="0" i="0">
                          <a:effectLst/>
                          <a:latin typeface="Calibri" panose="020F0502020204030204" pitchFamily="34" charset="0"/>
                        </a:rPr>
                        <a:t> </a:t>
                      </a:r>
                      <a:endParaRPr lang="fr-CA" b="0" i="0">
                        <a:effectLst/>
                      </a:endParaRPr>
                    </a:p>
                    <a:p>
                      <a:pPr algn="ctr" rtl="0" fontAlgn="base"/>
                      <a:r>
                        <a:rPr lang="fr-CA" sz="1400" b="0" i="0">
                          <a:effectLst/>
                          <a:latin typeface="Calibri" panose="020F0502020204030204" pitchFamily="34" charset="0"/>
                        </a:rPr>
                        <a:t>Diabetes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87794350"/>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Well tolerated, hypoglycemia rare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34544468"/>
                  </a:ext>
                </a:extLst>
              </a:tr>
            </a:tbl>
          </a:graphicData>
        </a:graphic>
      </p:graphicFrame>
      <p:sp>
        <p:nvSpPr>
          <p:cNvPr id="9" name="TextBox 23">
            <a:extLst>
              <a:ext uri="{FF2B5EF4-FFF2-40B4-BE49-F238E27FC236}">
                <a16:creationId xmlns:a16="http://schemas.microsoft.com/office/drawing/2014/main" id="{2F4FB5E0-6747-7D09-FD52-90B65049398E}"/>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LINAGLIPTIN</a:t>
            </a:r>
            <a:endParaRPr lang="en-US" sz="3600"/>
          </a:p>
        </p:txBody>
      </p:sp>
      <p:pic>
        <p:nvPicPr>
          <p:cNvPr id="13" name="Picture 12">
            <a:extLst>
              <a:ext uri="{FF2B5EF4-FFF2-40B4-BE49-F238E27FC236}">
                <a16:creationId xmlns:a16="http://schemas.microsoft.com/office/drawing/2014/main" id="{B679D4C6-2DC6-D9E9-2BE7-23ADA9DF7568}"/>
              </a:ext>
            </a:extLst>
          </p:cNvPr>
          <p:cNvPicPr>
            <a:picLocks noChangeAspect="1"/>
          </p:cNvPicPr>
          <p:nvPr/>
        </p:nvPicPr>
        <p:blipFill>
          <a:blip r:embed="rId3"/>
          <a:stretch>
            <a:fillRect/>
          </a:stretch>
        </p:blipFill>
        <p:spPr>
          <a:xfrm>
            <a:off x="891409" y="13501"/>
            <a:ext cx="935143" cy="949126"/>
          </a:xfrm>
          <a:prstGeom prst="rect">
            <a:avLst/>
          </a:prstGeom>
        </p:spPr>
      </p:pic>
      <p:sp>
        <p:nvSpPr>
          <p:cNvPr id="5" name="TextBox 4">
            <a:extLst>
              <a:ext uri="{FF2B5EF4-FFF2-40B4-BE49-F238E27FC236}">
                <a16:creationId xmlns:a16="http://schemas.microsoft.com/office/drawing/2014/main" id="{F617BC75-6DAC-2C8C-D8D9-7E58143FD1DA}"/>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sp>
        <p:nvSpPr>
          <p:cNvPr id="6" name="TextBox 2">
            <a:extLst>
              <a:ext uri="{FF2B5EF4-FFF2-40B4-BE49-F238E27FC236}">
                <a16:creationId xmlns:a16="http://schemas.microsoft.com/office/drawing/2014/main" id="{8F67F188-F0C8-C72E-9393-E0B536472FD0}"/>
              </a:ext>
            </a:extLst>
          </p:cNvPr>
          <p:cNvSpPr txBox="1"/>
          <p:nvPr/>
        </p:nvSpPr>
        <p:spPr>
          <a:xfrm>
            <a:off x="887483" y="1128300"/>
            <a:ext cx="6253398" cy="547553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Pour: </a:t>
            </a:r>
            <a:r>
              <a:rPr lang="en-US" sz="2800" b="1">
                <a:latin typeface="Century Gothic"/>
                <a:cs typeface="Calibri"/>
              </a:rPr>
              <a:t> </a:t>
            </a:r>
            <a:r>
              <a:rPr lang="en-US" sz="2800" b="1" u="sng" err="1">
                <a:latin typeface="Century Gothic"/>
                <a:cs typeface="Calibri"/>
              </a:rPr>
              <a:t>Diabète</a:t>
            </a:r>
            <a:endParaRPr lang="en-US" sz="2800" u="sng" err="1">
              <a:latin typeface="Aptos" panose="020B0004020202020204"/>
              <a:cs typeface="Calibri"/>
            </a:endParaRPr>
          </a:p>
          <a:p>
            <a:pPr>
              <a:lnSpc>
                <a:spcPct val="200000"/>
              </a:lnSpc>
            </a:pPr>
            <a:endParaRPr lang="en-US" sz="2800" b="1">
              <a:latin typeface="Century Gothic"/>
              <a:cs typeface="Calibri"/>
            </a:endParaRPr>
          </a:p>
          <a:p>
            <a:r>
              <a:rPr lang="en-US" sz="2800" b="1" err="1">
                <a:latin typeface="Century Gothic"/>
                <a:cs typeface="Calibri"/>
              </a:rPr>
              <a:t>Effets</a:t>
            </a:r>
            <a:r>
              <a:rPr lang="en-US" sz="2800" b="1">
                <a:latin typeface="Century Gothic"/>
                <a:cs typeface="Calibri"/>
              </a:rPr>
              <a:t> </a:t>
            </a:r>
            <a:r>
              <a:rPr lang="en-US" sz="2800" b="1" err="1">
                <a:latin typeface="Century Gothic"/>
                <a:cs typeface="Calibri"/>
              </a:rPr>
              <a:t>secondaires</a:t>
            </a:r>
            <a:r>
              <a:rPr lang="en-US" sz="2800">
                <a:latin typeface="Century Gothic"/>
                <a:cs typeface="Calibri"/>
              </a:rPr>
              <a:t> possibles</a:t>
            </a:r>
            <a:r>
              <a:rPr lang="en-US" sz="2800" b="1">
                <a:latin typeface="Century Gothic"/>
                <a:cs typeface="Calibri"/>
              </a:rPr>
              <a:t>:</a:t>
            </a:r>
            <a:endParaRPr lang="en-US" sz="2800">
              <a:latin typeface="Century Gothic"/>
              <a:cs typeface="Calibri"/>
            </a:endParaRPr>
          </a:p>
          <a:p>
            <a:pPr marL="1371600" lvl="2" indent="-457200">
              <a:lnSpc>
                <a:spcPct val="200000"/>
              </a:lnSpc>
              <a:buFont typeface="Wingdings"/>
              <a:buChar char="§"/>
            </a:pPr>
            <a:r>
              <a:rPr lang="en-US" sz="2800" b="1">
                <a:latin typeface="Century Gothic"/>
                <a:cs typeface="Calibri"/>
              </a:rPr>
              <a:t>Faible niveau de sucre dans le sang (rare)</a:t>
            </a:r>
            <a:endParaRPr lang="en-US"/>
          </a:p>
        </p:txBody>
      </p:sp>
      <p:pic>
        <p:nvPicPr>
          <p:cNvPr id="8" name="Picture 7">
            <a:extLst>
              <a:ext uri="{FF2B5EF4-FFF2-40B4-BE49-F238E27FC236}">
                <a16:creationId xmlns:a16="http://schemas.microsoft.com/office/drawing/2014/main" id="{DF243741-01B7-E905-5DEA-D4A907FF3F56}"/>
              </a:ext>
            </a:extLst>
          </p:cNvPr>
          <p:cNvPicPr>
            <a:picLocks noChangeAspect="1"/>
          </p:cNvPicPr>
          <p:nvPr/>
        </p:nvPicPr>
        <p:blipFill>
          <a:blip r:embed="rId4"/>
          <a:stretch>
            <a:fillRect/>
          </a:stretch>
        </p:blipFill>
        <p:spPr>
          <a:xfrm>
            <a:off x="3199579" y="1396647"/>
            <a:ext cx="914400" cy="885825"/>
          </a:xfrm>
          <a:prstGeom prst="rect">
            <a:avLst/>
          </a:prstGeom>
        </p:spPr>
      </p:pic>
      <p:pic>
        <p:nvPicPr>
          <p:cNvPr id="11" name="Picture 10">
            <a:extLst>
              <a:ext uri="{FF2B5EF4-FFF2-40B4-BE49-F238E27FC236}">
                <a16:creationId xmlns:a16="http://schemas.microsoft.com/office/drawing/2014/main" id="{736F0523-8360-23A6-A904-18750C182B46}"/>
              </a:ext>
            </a:extLst>
          </p:cNvPr>
          <p:cNvPicPr>
            <a:picLocks noChangeAspect="1"/>
          </p:cNvPicPr>
          <p:nvPr/>
        </p:nvPicPr>
        <p:blipFill>
          <a:blip r:embed="rId5"/>
          <a:stretch>
            <a:fillRect/>
          </a:stretch>
        </p:blipFill>
        <p:spPr>
          <a:xfrm>
            <a:off x="938771" y="4789965"/>
            <a:ext cx="893143" cy="969735"/>
          </a:xfrm>
          <a:prstGeom prst="rect">
            <a:avLst/>
          </a:prstGeom>
        </p:spPr>
      </p:pic>
    </p:spTree>
    <p:extLst>
      <p:ext uri="{BB962C8B-B14F-4D97-AF65-F5344CB8AC3E}">
        <p14:creationId xmlns:p14="http://schemas.microsoft.com/office/powerpoint/2010/main" val="23776350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sp>
        <p:nvSpPr>
          <p:cNvPr id="9" name="TextBox 23">
            <a:extLst>
              <a:ext uri="{FF2B5EF4-FFF2-40B4-BE49-F238E27FC236}">
                <a16:creationId xmlns:a16="http://schemas.microsoft.com/office/drawing/2014/main" id="{E77FC63A-2716-FEAD-31AF-D76B32776EC0}"/>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dirty="0">
                <a:latin typeface="Century Gothic"/>
              </a:rPr>
              <a:t>SEMAGLUTIDE</a:t>
            </a:r>
            <a:endParaRPr lang="en-US" sz="3600" dirty="0"/>
          </a:p>
        </p:txBody>
      </p:sp>
      <p:sp>
        <p:nvSpPr>
          <p:cNvPr id="11" name="TextBox 2">
            <a:extLst>
              <a:ext uri="{FF2B5EF4-FFF2-40B4-BE49-F238E27FC236}">
                <a16:creationId xmlns:a16="http://schemas.microsoft.com/office/drawing/2014/main" id="{CE3FE3AB-A378-7179-D70C-4034E4948A27}"/>
              </a:ext>
            </a:extLst>
          </p:cNvPr>
          <p:cNvSpPr txBox="1"/>
          <p:nvPr/>
        </p:nvSpPr>
        <p:spPr>
          <a:xfrm>
            <a:off x="447672" y="950032"/>
            <a:ext cx="7311800" cy="80419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400" dirty="0">
                <a:latin typeface="Century Gothic"/>
                <a:cs typeface="Calibri"/>
              </a:rPr>
              <a:t>Pour: </a:t>
            </a:r>
            <a:r>
              <a:rPr lang="en-US" sz="2400" b="1" dirty="0">
                <a:latin typeface="Century Gothic"/>
                <a:cs typeface="Calibri"/>
              </a:rPr>
              <a:t> </a:t>
            </a:r>
            <a:r>
              <a:rPr lang="en-US" sz="2400" b="1" u="sng" dirty="0" err="1">
                <a:latin typeface="Century Gothic"/>
                <a:cs typeface="Calibri"/>
              </a:rPr>
              <a:t>Diabète</a:t>
            </a:r>
            <a:r>
              <a:rPr lang="en-US" sz="2400" b="1" dirty="0">
                <a:latin typeface="Century Gothic"/>
                <a:cs typeface="Calibri"/>
              </a:rPr>
              <a:t>, </a:t>
            </a:r>
            <a:r>
              <a:rPr lang="en-US" sz="2400" b="1" u="sng" dirty="0">
                <a:latin typeface="Century Gothic"/>
                <a:cs typeface="Calibri"/>
              </a:rPr>
              <a:t>Maladies </a:t>
            </a:r>
            <a:r>
              <a:rPr lang="en-US" sz="2400" b="1" u="sng" dirty="0" err="1">
                <a:latin typeface="Century Gothic"/>
                <a:cs typeface="Calibri"/>
              </a:rPr>
              <a:t>Cardiaques</a:t>
            </a:r>
            <a:r>
              <a:rPr lang="en-US" sz="2400" b="1" dirty="0">
                <a:latin typeface="Century Gothic"/>
                <a:cs typeface="Calibri"/>
              </a:rPr>
              <a:t>, </a:t>
            </a:r>
            <a:endParaRPr lang="en-US" sz="2400" dirty="0">
              <a:latin typeface="Aptos" panose="020B0004020202020204"/>
              <a:cs typeface="Calibri"/>
            </a:endParaRPr>
          </a:p>
          <a:p>
            <a:pPr>
              <a:lnSpc>
                <a:spcPct val="200000"/>
              </a:lnSpc>
            </a:pPr>
            <a:r>
              <a:rPr lang="en-US" sz="2400" b="1" dirty="0">
                <a:latin typeface="Century Gothic"/>
                <a:cs typeface="Calibri"/>
              </a:rPr>
              <a:t>     </a:t>
            </a:r>
            <a:endParaRPr lang="en-US" sz="2400" dirty="0">
              <a:latin typeface="Aptos" panose="020B0004020202020204"/>
              <a:cs typeface="Calibri"/>
            </a:endParaRPr>
          </a:p>
          <a:p>
            <a:pPr>
              <a:lnSpc>
                <a:spcPct val="200000"/>
              </a:lnSpc>
            </a:pPr>
            <a:r>
              <a:rPr lang="en-US" sz="2400" b="1" u="sng" dirty="0" err="1">
                <a:latin typeface="Century Gothic"/>
                <a:cs typeface="Calibri"/>
              </a:rPr>
              <a:t>Maladie</a:t>
            </a:r>
            <a:r>
              <a:rPr lang="en-US" sz="2400" b="1" u="sng" dirty="0">
                <a:latin typeface="Century Gothic"/>
                <a:cs typeface="Calibri"/>
              </a:rPr>
              <a:t> </a:t>
            </a:r>
            <a:r>
              <a:rPr lang="en-US" sz="2400" b="1" u="sng" dirty="0" err="1">
                <a:latin typeface="Century Gothic"/>
                <a:cs typeface="Calibri"/>
              </a:rPr>
              <a:t>Rénale</a:t>
            </a:r>
            <a:r>
              <a:rPr lang="en-US" sz="2400" b="1" dirty="0">
                <a:latin typeface="Century Gothic"/>
                <a:cs typeface="Calibri"/>
              </a:rPr>
              <a:t>, </a:t>
            </a:r>
            <a:r>
              <a:rPr lang="en-US" sz="2400" b="1" u="sng" dirty="0">
                <a:latin typeface="Century Gothic"/>
                <a:cs typeface="Calibri"/>
              </a:rPr>
              <a:t>Perte de </a:t>
            </a:r>
            <a:r>
              <a:rPr lang="en-US" sz="2400" b="1" u="sng" dirty="0" err="1">
                <a:latin typeface="Century Gothic"/>
                <a:cs typeface="Calibri"/>
              </a:rPr>
              <a:t>Poids</a:t>
            </a:r>
            <a:endParaRPr lang="en-US" sz="2400" u="sng" dirty="0" err="1">
              <a:latin typeface="Aptos" panose="020B0004020202020204"/>
              <a:cs typeface="Calibri"/>
            </a:endParaRPr>
          </a:p>
          <a:p>
            <a:pPr>
              <a:lnSpc>
                <a:spcPct val="200000"/>
              </a:lnSpc>
            </a:pPr>
            <a:endParaRPr lang="en-US" sz="2800" b="1">
              <a:latin typeface="Century Gothic"/>
              <a:cs typeface="Calibri"/>
            </a:endParaRPr>
          </a:p>
          <a:p>
            <a:r>
              <a:rPr lang="en-US" sz="2800" b="1" dirty="0" err="1">
                <a:latin typeface="Century Gothic"/>
                <a:cs typeface="Calibri"/>
              </a:rPr>
              <a:t>Effets</a:t>
            </a:r>
            <a:r>
              <a:rPr lang="en-US" sz="2800" b="1" dirty="0">
                <a:latin typeface="Century Gothic"/>
                <a:cs typeface="Calibri"/>
              </a:rPr>
              <a:t> </a:t>
            </a:r>
            <a:r>
              <a:rPr lang="en-US" sz="2800" b="1" dirty="0" err="1">
                <a:latin typeface="Century Gothic"/>
                <a:cs typeface="Calibri"/>
              </a:rPr>
              <a:t>secondaires</a:t>
            </a:r>
            <a:r>
              <a:rPr lang="en-US" sz="2800" dirty="0">
                <a:latin typeface="Century Gothic"/>
                <a:cs typeface="Calibri"/>
              </a:rPr>
              <a:t> possibles</a:t>
            </a:r>
            <a:r>
              <a:rPr lang="en-US" sz="2800" b="1" dirty="0">
                <a:latin typeface="Century Gothic"/>
                <a:cs typeface="Calibri"/>
              </a:rPr>
              <a:t>:</a:t>
            </a:r>
            <a:endParaRPr lang="en-US" sz="2800" dirty="0">
              <a:latin typeface="Century Gothic"/>
              <a:cs typeface="Calibri"/>
            </a:endParaRPr>
          </a:p>
          <a:p>
            <a:endParaRPr lang="en-US" sz="2800" b="1">
              <a:latin typeface="Century Gothic"/>
              <a:cs typeface="Calibri"/>
            </a:endParaRPr>
          </a:p>
          <a:p>
            <a:pPr marL="1371600" lvl="2" indent="-457200">
              <a:lnSpc>
                <a:spcPct val="150000"/>
              </a:lnSpc>
              <a:buFont typeface="Wingdings"/>
              <a:buChar char="§"/>
            </a:pPr>
            <a:r>
              <a:rPr lang="en-US" sz="2800" b="1" dirty="0" err="1">
                <a:latin typeface="Century Gothic"/>
                <a:cs typeface="Calibri"/>
              </a:rPr>
              <a:t>Douleurs</a:t>
            </a:r>
            <a:r>
              <a:rPr lang="en-US" sz="2800" b="1" dirty="0">
                <a:latin typeface="Century Gothic"/>
                <a:cs typeface="Calibri"/>
              </a:rPr>
              <a:t> </a:t>
            </a:r>
            <a:r>
              <a:rPr lang="en-US" sz="2800" b="1" dirty="0" err="1">
                <a:latin typeface="Century Gothic"/>
                <a:cs typeface="Calibri"/>
              </a:rPr>
              <a:t>d'estomac</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ea typeface="+mn-lt"/>
                <a:cs typeface="+mn-lt"/>
              </a:rPr>
              <a:t>Manque </a:t>
            </a:r>
            <a:r>
              <a:rPr lang="en-US" sz="2800" b="1" dirty="0" err="1">
                <a:latin typeface="Century Gothic"/>
                <a:ea typeface="+mn-lt"/>
                <a:cs typeface="+mn-lt"/>
              </a:rPr>
              <a:t>d'appétit</a:t>
            </a:r>
            <a:endParaRPr lang="en-US" sz="2800" b="1" dirty="0">
              <a:latin typeface="Century Gothic"/>
              <a:ea typeface="+mn-lt"/>
              <a:cs typeface="+mn-lt"/>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Perte de </a:t>
            </a:r>
            <a:r>
              <a:rPr lang="en-US" sz="2800" b="1" dirty="0" err="1">
                <a:latin typeface="Century Gothic"/>
                <a:cs typeface="Calibri"/>
              </a:rPr>
              <a:t>poids</a:t>
            </a:r>
            <a:endParaRPr lang="en-US" sz="2800" b="1" dirty="0">
              <a:latin typeface="Century Gothic"/>
              <a:cs typeface="Calibri"/>
            </a:endParaRPr>
          </a:p>
        </p:txBody>
      </p:sp>
      <p:pic>
        <p:nvPicPr>
          <p:cNvPr id="13" name="Picture 12">
            <a:extLst>
              <a:ext uri="{FF2B5EF4-FFF2-40B4-BE49-F238E27FC236}">
                <a16:creationId xmlns:a16="http://schemas.microsoft.com/office/drawing/2014/main" id="{AECD989B-36DB-6988-677E-67EF297431DB}"/>
              </a:ext>
            </a:extLst>
          </p:cNvPr>
          <p:cNvPicPr>
            <a:picLocks noChangeAspect="1"/>
          </p:cNvPicPr>
          <p:nvPr/>
        </p:nvPicPr>
        <p:blipFill>
          <a:blip r:embed="rId3"/>
          <a:stretch>
            <a:fillRect/>
          </a:stretch>
        </p:blipFill>
        <p:spPr>
          <a:xfrm>
            <a:off x="891409" y="13501"/>
            <a:ext cx="935143" cy="949126"/>
          </a:xfrm>
          <a:prstGeom prst="rect">
            <a:avLst/>
          </a:prstGeom>
        </p:spPr>
      </p:pic>
      <p:pic>
        <p:nvPicPr>
          <p:cNvPr id="19" name="Picture 18">
            <a:extLst>
              <a:ext uri="{FF2B5EF4-FFF2-40B4-BE49-F238E27FC236}">
                <a16:creationId xmlns:a16="http://schemas.microsoft.com/office/drawing/2014/main" id="{4337C108-2DD3-B643-1B4D-8B613C808995}"/>
              </a:ext>
            </a:extLst>
          </p:cNvPr>
          <p:cNvPicPr>
            <a:picLocks noChangeAspect="1"/>
          </p:cNvPicPr>
          <p:nvPr/>
        </p:nvPicPr>
        <p:blipFill>
          <a:blip r:embed="rId4"/>
          <a:stretch>
            <a:fillRect/>
          </a:stretch>
        </p:blipFill>
        <p:spPr>
          <a:xfrm>
            <a:off x="2388314" y="1192530"/>
            <a:ext cx="914400" cy="885825"/>
          </a:xfrm>
          <a:prstGeom prst="rect">
            <a:avLst/>
          </a:prstGeom>
        </p:spPr>
      </p:pic>
      <p:pic>
        <p:nvPicPr>
          <p:cNvPr id="2" name="Picture 1">
            <a:extLst>
              <a:ext uri="{FF2B5EF4-FFF2-40B4-BE49-F238E27FC236}">
                <a16:creationId xmlns:a16="http://schemas.microsoft.com/office/drawing/2014/main" id="{1143A0A5-F1CB-A572-6557-7DC730069E26}"/>
              </a:ext>
            </a:extLst>
          </p:cNvPr>
          <p:cNvPicPr>
            <a:picLocks noChangeAspect="1"/>
          </p:cNvPicPr>
          <p:nvPr/>
        </p:nvPicPr>
        <p:blipFill>
          <a:blip r:embed="rId5"/>
          <a:stretch>
            <a:fillRect/>
          </a:stretch>
        </p:blipFill>
        <p:spPr>
          <a:xfrm>
            <a:off x="481465" y="8428129"/>
            <a:ext cx="1106060" cy="1076253"/>
          </a:xfrm>
          <a:prstGeom prst="rect">
            <a:avLst/>
          </a:prstGeom>
        </p:spPr>
      </p:pic>
      <p:pic>
        <p:nvPicPr>
          <p:cNvPr id="7" name="Picture 6">
            <a:extLst>
              <a:ext uri="{FF2B5EF4-FFF2-40B4-BE49-F238E27FC236}">
                <a16:creationId xmlns:a16="http://schemas.microsoft.com/office/drawing/2014/main" id="{2529FE85-FEF2-FA30-E218-F5460F0ACE92}"/>
              </a:ext>
            </a:extLst>
          </p:cNvPr>
          <p:cNvPicPr>
            <a:picLocks noChangeAspect="1"/>
          </p:cNvPicPr>
          <p:nvPr/>
        </p:nvPicPr>
        <p:blipFill>
          <a:blip r:embed="rId6"/>
          <a:stretch>
            <a:fillRect/>
          </a:stretch>
        </p:blipFill>
        <p:spPr>
          <a:xfrm>
            <a:off x="548833" y="5779074"/>
            <a:ext cx="969185" cy="893649"/>
          </a:xfrm>
          <a:prstGeom prst="rect">
            <a:avLst/>
          </a:prstGeom>
        </p:spPr>
      </p:pic>
      <p:pic>
        <p:nvPicPr>
          <p:cNvPr id="14" name="Picture 13">
            <a:extLst>
              <a:ext uri="{FF2B5EF4-FFF2-40B4-BE49-F238E27FC236}">
                <a16:creationId xmlns:a16="http://schemas.microsoft.com/office/drawing/2014/main" id="{2C97B57A-6145-57BD-3D40-E06516929CC9}"/>
              </a:ext>
            </a:extLst>
          </p:cNvPr>
          <p:cNvPicPr>
            <a:picLocks noChangeAspect="1"/>
          </p:cNvPicPr>
          <p:nvPr/>
        </p:nvPicPr>
        <p:blipFill>
          <a:blip r:embed="rId7"/>
          <a:stretch>
            <a:fillRect/>
          </a:stretch>
        </p:blipFill>
        <p:spPr>
          <a:xfrm>
            <a:off x="4257401" y="968622"/>
            <a:ext cx="1266789" cy="1315071"/>
          </a:xfrm>
          <a:prstGeom prst="rect">
            <a:avLst/>
          </a:prstGeom>
        </p:spPr>
      </p:pic>
      <p:pic>
        <p:nvPicPr>
          <p:cNvPr id="16" name="Picture 15">
            <a:extLst>
              <a:ext uri="{FF2B5EF4-FFF2-40B4-BE49-F238E27FC236}">
                <a16:creationId xmlns:a16="http://schemas.microsoft.com/office/drawing/2014/main" id="{2F49C9C7-EC97-2D25-5111-514AC5C61982}"/>
              </a:ext>
            </a:extLst>
          </p:cNvPr>
          <p:cNvPicPr>
            <a:picLocks noChangeAspect="1"/>
          </p:cNvPicPr>
          <p:nvPr/>
        </p:nvPicPr>
        <p:blipFill>
          <a:blip r:embed="rId8"/>
          <a:stretch>
            <a:fillRect/>
          </a:stretch>
        </p:blipFill>
        <p:spPr>
          <a:xfrm>
            <a:off x="3524004" y="2613165"/>
            <a:ext cx="1166894" cy="1167554"/>
          </a:xfrm>
          <a:prstGeom prst="rect">
            <a:avLst/>
          </a:prstGeom>
        </p:spPr>
      </p:pic>
      <p:pic>
        <p:nvPicPr>
          <p:cNvPr id="18" name="Picture 17">
            <a:extLst>
              <a:ext uri="{FF2B5EF4-FFF2-40B4-BE49-F238E27FC236}">
                <a16:creationId xmlns:a16="http://schemas.microsoft.com/office/drawing/2014/main" id="{81A86414-7F5A-7B73-AE17-1E0BD70894B9}"/>
              </a:ext>
            </a:extLst>
          </p:cNvPr>
          <p:cNvPicPr>
            <a:picLocks noChangeAspect="1"/>
          </p:cNvPicPr>
          <p:nvPr/>
        </p:nvPicPr>
        <p:blipFill>
          <a:blip r:embed="rId9"/>
          <a:stretch>
            <a:fillRect/>
          </a:stretch>
        </p:blipFill>
        <p:spPr>
          <a:xfrm>
            <a:off x="1425058" y="2554777"/>
            <a:ext cx="1136476" cy="1076253"/>
          </a:xfrm>
          <a:prstGeom prst="rect">
            <a:avLst/>
          </a:prstGeom>
        </p:spPr>
      </p:pic>
      <p:pic>
        <p:nvPicPr>
          <p:cNvPr id="20" name="Picture 19">
            <a:extLst>
              <a:ext uri="{FF2B5EF4-FFF2-40B4-BE49-F238E27FC236}">
                <a16:creationId xmlns:a16="http://schemas.microsoft.com/office/drawing/2014/main" id="{1DFBAF01-6429-D634-4C99-62BA23747F02}"/>
              </a:ext>
            </a:extLst>
          </p:cNvPr>
          <p:cNvPicPr>
            <a:picLocks noChangeAspect="1"/>
          </p:cNvPicPr>
          <p:nvPr/>
        </p:nvPicPr>
        <p:blipFill>
          <a:blip r:embed="rId10"/>
          <a:stretch>
            <a:fillRect/>
          </a:stretch>
        </p:blipFill>
        <p:spPr>
          <a:xfrm>
            <a:off x="629502" y="7095717"/>
            <a:ext cx="1090850" cy="1076252"/>
          </a:xfrm>
          <a:prstGeom prst="rect">
            <a:avLst/>
          </a:prstGeom>
        </p:spPr>
      </p:pic>
      <p:sp>
        <p:nvSpPr>
          <p:cNvPr id="6" name="TextBox 5">
            <a:extLst>
              <a:ext uri="{FF2B5EF4-FFF2-40B4-BE49-F238E27FC236}">
                <a16:creationId xmlns:a16="http://schemas.microsoft.com/office/drawing/2014/main" id="{465360CF-574D-95B8-5224-5A2E06CF457C}"/>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spTree>
    <p:extLst>
      <p:ext uri="{BB962C8B-B14F-4D97-AF65-F5344CB8AC3E}">
        <p14:creationId xmlns:p14="http://schemas.microsoft.com/office/powerpoint/2010/main" val="30034969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sp>
        <p:nvSpPr>
          <p:cNvPr id="9" name="TextBox 23">
            <a:extLst>
              <a:ext uri="{FF2B5EF4-FFF2-40B4-BE49-F238E27FC236}">
                <a16:creationId xmlns:a16="http://schemas.microsoft.com/office/drawing/2014/main" id="{4462D820-9FB7-BF7B-9879-B01054116144}"/>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EMPAGLIFLOZIN</a:t>
            </a:r>
            <a:endParaRPr lang="en-US" sz="3600"/>
          </a:p>
        </p:txBody>
      </p:sp>
      <p:sp>
        <p:nvSpPr>
          <p:cNvPr id="11" name="TextBox 2">
            <a:extLst>
              <a:ext uri="{FF2B5EF4-FFF2-40B4-BE49-F238E27FC236}">
                <a16:creationId xmlns:a16="http://schemas.microsoft.com/office/drawing/2014/main" id="{F1B2236D-ABDD-0264-80D4-7A2D36A6EDB3}"/>
              </a:ext>
            </a:extLst>
          </p:cNvPr>
          <p:cNvSpPr txBox="1"/>
          <p:nvPr/>
        </p:nvSpPr>
        <p:spPr>
          <a:xfrm>
            <a:off x="201296" y="880231"/>
            <a:ext cx="6912083" cy="86939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400">
                <a:latin typeface="Century Gothic"/>
                <a:cs typeface="Calibri"/>
              </a:rPr>
              <a:t>Pour: </a:t>
            </a:r>
            <a:r>
              <a:rPr lang="en-US" sz="2400" b="1">
                <a:latin typeface="Century Gothic"/>
                <a:cs typeface="Calibri"/>
              </a:rPr>
              <a:t> </a:t>
            </a:r>
            <a:r>
              <a:rPr lang="en-US" sz="2400" b="1" u="sng" err="1">
                <a:latin typeface="Century Gothic"/>
                <a:cs typeface="Calibri"/>
              </a:rPr>
              <a:t>Diabète</a:t>
            </a:r>
            <a:r>
              <a:rPr lang="en-US" sz="2400" b="1">
                <a:latin typeface="Century Gothic"/>
                <a:cs typeface="Calibri"/>
              </a:rPr>
              <a:t>, </a:t>
            </a:r>
            <a:endParaRPr lang="en-US" sz="2400">
              <a:latin typeface="Aptos" panose="020B0004020202020204"/>
              <a:cs typeface="Calibri"/>
            </a:endParaRPr>
          </a:p>
          <a:p>
            <a:pPr>
              <a:lnSpc>
                <a:spcPct val="200000"/>
              </a:lnSpc>
            </a:pPr>
            <a:endParaRPr lang="en-US" sz="2400" b="1" u="sng">
              <a:latin typeface="Century Gothic"/>
              <a:cs typeface="Calibri"/>
            </a:endParaRPr>
          </a:p>
          <a:p>
            <a:pPr>
              <a:lnSpc>
                <a:spcPct val="200000"/>
              </a:lnSpc>
            </a:pPr>
            <a:r>
              <a:rPr lang="en-US" sz="2400" b="1" u="sng">
                <a:latin typeface="Century Gothic"/>
                <a:cs typeface="Calibri"/>
              </a:rPr>
              <a:t>Maladies </a:t>
            </a:r>
            <a:r>
              <a:rPr lang="en-US" sz="2400" b="1" u="sng" err="1">
                <a:latin typeface="Century Gothic"/>
                <a:cs typeface="Calibri"/>
              </a:rPr>
              <a:t>Cardiaques</a:t>
            </a:r>
            <a:r>
              <a:rPr lang="en-US" sz="2400" b="1">
                <a:latin typeface="Century Gothic"/>
                <a:cs typeface="Calibri"/>
              </a:rPr>
              <a:t>, </a:t>
            </a:r>
            <a:r>
              <a:rPr lang="en-US" sz="2400" b="1" u="sng">
                <a:latin typeface="Century Gothic"/>
                <a:cs typeface="Calibri"/>
              </a:rPr>
              <a:t>Maladies </a:t>
            </a:r>
            <a:r>
              <a:rPr lang="en-US" sz="2400" b="1" u="sng" err="1">
                <a:latin typeface="Century Gothic"/>
                <a:cs typeface="Calibri"/>
              </a:rPr>
              <a:t>Rénale</a:t>
            </a:r>
            <a:endParaRPr lang="en-US" sz="2400" b="1" u="sng">
              <a:latin typeface="Century Gothic"/>
              <a:cs typeface="Calibri"/>
            </a:endParaRPr>
          </a:p>
          <a:p>
            <a:pPr>
              <a:lnSpc>
                <a:spcPct val="200000"/>
              </a:lnSpc>
            </a:pPr>
            <a:endParaRPr lang="en-US" sz="2800" b="1">
              <a:latin typeface="Century Gothic"/>
              <a:cs typeface="Calibri"/>
            </a:endParaRPr>
          </a:p>
          <a:p>
            <a:r>
              <a:rPr lang="en-US" sz="2800" b="1" err="1">
                <a:latin typeface="Century Gothic"/>
                <a:cs typeface="Calibri"/>
              </a:rPr>
              <a:t>Effets</a:t>
            </a:r>
            <a:r>
              <a:rPr lang="en-US" sz="2800" b="1">
                <a:latin typeface="Century Gothic"/>
                <a:cs typeface="Calibri"/>
              </a:rPr>
              <a:t> </a:t>
            </a:r>
            <a:r>
              <a:rPr lang="en-US" sz="2800" b="1" err="1">
                <a:latin typeface="Century Gothic"/>
                <a:cs typeface="Calibri"/>
              </a:rPr>
              <a:t>secondaires</a:t>
            </a:r>
            <a:r>
              <a:rPr lang="en-US" sz="2800">
                <a:latin typeface="Century Gothic"/>
                <a:cs typeface="Calibri"/>
              </a:rPr>
              <a:t> possibles</a:t>
            </a:r>
            <a:r>
              <a:rPr lang="en-US" sz="2800" b="1">
                <a:latin typeface="Century Gothic"/>
                <a:cs typeface="Calibri"/>
              </a:rPr>
              <a:t>:</a:t>
            </a:r>
            <a:endParaRPr lang="en-US" sz="2800">
              <a:latin typeface="Century Gothic"/>
              <a:cs typeface="Calibri"/>
            </a:endParaRPr>
          </a:p>
          <a:p>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Pipi </a:t>
            </a:r>
            <a:r>
              <a:rPr lang="en-US" sz="2800" b="1" err="1">
                <a:latin typeface="Century Gothic"/>
                <a:cs typeface="Calibri"/>
              </a:rPr>
              <a:t>fréquent</a:t>
            </a:r>
            <a:endParaRPr lang="en-US" sz="2800" b="1">
              <a:latin typeface="Century Gothic"/>
              <a:cs typeface="Calibri"/>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err="1">
                <a:latin typeface="Century Gothic"/>
                <a:cs typeface="Calibri"/>
              </a:rPr>
              <a:t>Vertiges</a:t>
            </a:r>
            <a:endParaRPr lang="en-US" sz="2800" b="1">
              <a:latin typeface="Century Gothic"/>
              <a:cs typeface="Calibri"/>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Infection </a:t>
            </a:r>
            <a:r>
              <a:rPr lang="en-US" sz="2800" b="1" err="1">
                <a:latin typeface="Century Gothic"/>
                <a:cs typeface="Calibri"/>
              </a:rPr>
              <a:t>génitale</a:t>
            </a:r>
            <a:r>
              <a:rPr lang="en-US" sz="2800" b="1">
                <a:latin typeface="Century Gothic"/>
                <a:cs typeface="Calibri"/>
              </a:rPr>
              <a:t> </a:t>
            </a:r>
            <a:endParaRPr lang="en-US"/>
          </a:p>
          <a:p>
            <a:pPr lvl="2">
              <a:lnSpc>
                <a:spcPct val="150000"/>
              </a:lnSpc>
            </a:pPr>
            <a:r>
              <a:rPr lang="en-US" sz="2800" b="1">
                <a:latin typeface="Century Gothic"/>
                <a:cs typeface="Calibri"/>
              </a:rPr>
              <a:t>   *</a:t>
            </a:r>
            <a:r>
              <a:rPr lang="en-US" sz="2400" err="1">
                <a:latin typeface="Century Gothic"/>
                <a:cs typeface="Calibri"/>
              </a:rPr>
              <a:t>besoin</a:t>
            </a:r>
            <a:r>
              <a:rPr lang="en-US" sz="2400">
                <a:latin typeface="Century Gothic"/>
                <a:cs typeface="Calibri"/>
              </a:rPr>
              <a:t> de manger </a:t>
            </a:r>
            <a:r>
              <a:rPr lang="en-US" sz="2400" err="1">
                <a:latin typeface="Century Gothic"/>
                <a:cs typeface="Calibri"/>
              </a:rPr>
              <a:t>souvent</a:t>
            </a:r>
            <a:endParaRPr lang="en-US" sz="2400"/>
          </a:p>
        </p:txBody>
      </p:sp>
      <p:pic>
        <p:nvPicPr>
          <p:cNvPr id="13" name="Picture 12">
            <a:extLst>
              <a:ext uri="{FF2B5EF4-FFF2-40B4-BE49-F238E27FC236}">
                <a16:creationId xmlns:a16="http://schemas.microsoft.com/office/drawing/2014/main" id="{6A43660D-B7E0-3094-CD48-138FC58C2977}"/>
              </a:ext>
            </a:extLst>
          </p:cNvPr>
          <p:cNvPicPr>
            <a:picLocks noChangeAspect="1"/>
          </p:cNvPicPr>
          <p:nvPr/>
        </p:nvPicPr>
        <p:blipFill>
          <a:blip r:embed="rId3"/>
          <a:stretch>
            <a:fillRect/>
          </a:stretch>
        </p:blipFill>
        <p:spPr>
          <a:xfrm>
            <a:off x="891409" y="13501"/>
            <a:ext cx="935143" cy="949126"/>
          </a:xfrm>
          <a:prstGeom prst="rect">
            <a:avLst/>
          </a:prstGeom>
        </p:spPr>
      </p:pic>
      <p:pic>
        <p:nvPicPr>
          <p:cNvPr id="19" name="Picture 18">
            <a:extLst>
              <a:ext uri="{FF2B5EF4-FFF2-40B4-BE49-F238E27FC236}">
                <a16:creationId xmlns:a16="http://schemas.microsoft.com/office/drawing/2014/main" id="{56BB417E-FC71-C236-27A1-11661467BBBE}"/>
              </a:ext>
            </a:extLst>
          </p:cNvPr>
          <p:cNvPicPr>
            <a:picLocks noChangeAspect="1"/>
          </p:cNvPicPr>
          <p:nvPr/>
        </p:nvPicPr>
        <p:blipFill>
          <a:blip r:embed="rId4"/>
          <a:stretch>
            <a:fillRect/>
          </a:stretch>
        </p:blipFill>
        <p:spPr>
          <a:xfrm>
            <a:off x="2183436" y="1015596"/>
            <a:ext cx="914400" cy="885825"/>
          </a:xfrm>
          <a:prstGeom prst="rect">
            <a:avLst/>
          </a:prstGeom>
        </p:spPr>
      </p:pic>
      <p:pic>
        <p:nvPicPr>
          <p:cNvPr id="37" name="Picture 36">
            <a:extLst>
              <a:ext uri="{FF2B5EF4-FFF2-40B4-BE49-F238E27FC236}">
                <a16:creationId xmlns:a16="http://schemas.microsoft.com/office/drawing/2014/main" id="{481BF4BB-B687-F402-389D-FD856E74796A}"/>
              </a:ext>
            </a:extLst>
          </p:cNvPr>
          <p:cNvPicPr>
            <a:picLocks noChangeAspect="1"/>
          </p:cNvPicPr>
          <p:nvPr/>
        </p:nvPicPr>
        <p:blipFill>
          <a:blip r:embed="rId5"/>
          <a:stretch>
            <a:fillRect/>
          </a:stretch>
        </p:blipFill>
        <p:spPr>
          <a:xfrm>
            <a:off x="380158" y="7050782"/>
            <a:ext cx="970954" cy="1016488"/>
          </a:xfrm>
          <a:prstGeom prst="rect">
            <a:avLst/>
          </a:prstGeom>
        </p:spPr>
      </p:pic>
      <p:pic>
        <p:nvPicPr>
          <p:cNvPr id="2" name="Picture 1">
            <a:extLst>
              <a:ext uri="{FF2B5EF4-FFF2-40B4-BE49-F238E27FC236}">
                <a16:creationId xmlns:a16="http://schemas.microsoft.com/office/drawing/2014/main" id="{56F9C03B-C069-2CA4-C389-C92C0521C231}"/>
              </a:ext>
            </a:extLst>
          </p:cNvPr>
          <p:cNvPicPr>
            <a:picLocks noChangeAspect="1"/>
          </p:cNvPicPr>
          <p:nvPr/>
        </p:nvPicPr>
        <p:blipFill>
          <a:blip r:embed="rId6"/>
          <a:stretch>
            <a:fillRect/>
          </a:stretch>
        </p:blipFill>
        <p:spPr>
          <a:xfrm>
            <a:off x="501120" y="8419364"/>
            <a:ext cx="771477" cy="771915"/>
          </a:xfrm>
          <a:prstGeom prst="rect">
            <a:avLst/>
          </a:prstGeom>
        </p:spPr>
      </p:pic>
      <p:pic>
        <p:nvPicPr>
          <p:cNvPr id="10" name="Picture 9">
            <a:extLst>
              <a:ext uri="{FF2B5EF4-FFF2-40B4-BE49-F238E27FC236}">
                <a16:creationId xmlns:a16="http://schemas.microsoft.com/office/drawing/2014/main" id="{E80FDCBA-6A76-D410-AC2F-7951AFA00758}"/>
              </a:ext>
            </a:extLst>
          </p:cNvPr>
          <p:cNvPicPr>
            <a:picLocks noChangeAspect="1"/>
          </p:cNvPicPr>
          <p:nvPr/>
        </p:nvPicPr>
        <p:blipFill>
          <a:blip r:embed="rId7"/>
          <a:stretch>
            <a:fillRect/>
          </a:stretch>
        </p:blipFill>
        <p:spPr>
          <a:xfrm>
            <a:off x="4587897" y="2555550"/>
            <a:ext cx="1002743" cy="955874"/>
          </a:xfrm>
          <a:prstGeom prst="rect">
            <a:avLst/>
          </a:prstGeom>
        </p:spPr>
      </p:pic>
      <p:pic>
        <p:nvPicPr>
          <p:cNvPr id="14" name="Picture 13">
            <a:extLst>
              <a:ext uri="{FF2B5EF4-FFF2-40B4-BE49-F238E27FC236}">
                <a16:creationId xmlns:a16="http://schemas.microsoft.com/office/drawing/2014/main" id="{3B6237DD-D63E-74E9-E355-D9B830445078}"/>
              </a:ext>
            </a:extLst>
          </p:cNvPr>
          <p:cNvPicPr>
            <a:picLocks noChangeAspect="1"/>
          </p:cNvPicPr>
          <p:nvPr/>
        </p:nvPicPr>
        <p:blipFill>
          <a:blip r:embed="rId8"/>
          <a:stretch>
            <a:fillRect/>
          </a:stretch>
        </p:blipFill>
        <p:spPr>
          <a:xfrm>
            <a:off x="385665" y="5808818"/>
            <a:ext cx="1070439" cy="950548"/>
          </a:xfrm>
          <a:prstGeom prst="rect">
            <a:avLst/>
          </a:prstGeom>
        </p:spPr>
      </p:pic>
      <p:pic>
        <p:nvPicPr>
          <p:cNvPr id="18" name="Picture 17">
            <a:extLst>
              <a:ext uri="{FF2B5EF4-FFF2-40B4-BE49-F238E27FC236}">
                <a16:creationId xmlns:a16="http://schemas.microsoft.com/office/drawing/2014/main" id="{781BF26D-D3F0-7B6A-B743-7D3C2C9E5F39}"/>
              </a:ext>
            </a:extLst>
          </p:cNvPr>
          <p:cNvPicPr>
            <a:picLocks noChangeAspect="1"/>
          </p:cNvPicPr>
          <p:nvPr/>
        </p:nvPicPr>
        <p:blipFill>
          <a:blip r:embed="rId9"/>
          <a:stretch>
            <a:fillRect/>
          </a:stretch>
        </p:blipFill>
        <p:spPr>
          <a:xfrm>
            <a:off x="1223344" y="2423632"/>
            <a:ext cx="1213296" cy="1221442"/>
          </a:xfrm>
          <a:prstGeom prst="rect">
            <a:avLst/>
          </a:prstGeom>
        </p:spPr>
      </p:pic>
      <p:pic>
        <p:nvPicPr>
          <p:cNvPr id="5" name="Picture 4">
            <a:extLst>
              <a:ext uri="{FF2B5EF4-FFF2-40B4-BE49-F238E27FC236}">
                <a16:creationId xmlns:a16="http://schemas.microsoft.com/office/drawing/2014/main" id="{16E91460-13FC-4FB4-ACDB-4EAC19EED725}"/>
              </a:ext>
            </a:extLst>
          </p:cNvPr>
          <p:cNvPicPr>
            <a:picLocks noChangeAspect="1"/>
          </p:cNvPicPr>
          <p:nvPr/>
        </p:nvPicPr>
        <p:blipFill>
          <a:blip r:embed="rId10"/>
          <a:stretch>
            <a:fillRect/>
          </a:stretch>
        </p:blipFill>
        <p:spPr>
          <a:xfrm>
            <a:off x="252198" y="5451616"/>
            <a:ext cx="505218" cy="492211"/>
          </a:xfrm>
          <a:prstGeom prst="rect">
            <a:avLst/>
          </a:prstGeom>
        </p:spPr>
      </p:pic>
      <p:sp>
        <p:nvSpPr>
          <p:cNvPr id="6" name="TextBox 5">
            <a:extLst>
              <a:ext uri="{FF2B5EF4-FFF2-40B4-BE49-F238E27FC236}">
                <a16:creationId xmlns:a16="http://schemas.microsoft.com/office/drawing/2014/main" id="{52414C39-1787-53C2-5A2E-1A3E451E7DC2}"/>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spTree>
    <p:extLst>
      <p:ext uri="{BB962C8B-B14F-4D97-AF65-F5344CB8AC3E}">
        <p14:creationId xmlns:p14="http://schemas.microsoft.com/office/powerpoint/2010/main" val="832183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
            <a:extLst>
              <a:ext uri="{FF2B5EF4-FFF2-40B4-BE49-F238E27FC236}">
                <a16:creationId xmlns:a16="http://schemas.microsoft.com/office/drawing/2014/main" id="{2E0F3C7D-0815-B0DC-368A-754350BF7C8A}"/>
              </a:ext>
            </a:extLst>
          </p:cNvPr>
          <p:cNvSpPr txBox="1"/>
          <p:nvPr/>
        </p:nvSpPr>
        <p:spPr>
          <a:xfrm>
            <a:off x="460822" y="1328386"/>
            <a:ext cx="6624658" cy="74145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sz="2800" dirty="0">
                <a:latin typeface="Century Gothic"/>
                <a:cs typeface="Calibri"/>
              </a:rPr>
              <a:t>For:</a:t>
            </a:r>
            <a:r>
              <a:rPr lang="en-US" sz="2800" b="1" dirty="0">
                <a:latin typeface="Century Gothic"/>
                <a:cs typeface="Calibri"/>
              </a:rPr>
              <a:t> </a:t>
            </a:r>
            <a:r>
              <a:rPr lang="en-US" sz="2800" b="1" u="sng" dirty="0">
                <a:latin typeface="Century Gothic"/>
                <a:cs typeface="Calibri"/>
              </a:rPr>
              <a:t>High Blood Pressure</a:t>
            </a:r>
            <a:endParaRPr lang="en-US" sz="2800" u="sng" dirty="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dirty="0">
                <a:latin typeface="Century Gothic"/>
                <a:cs typeface="Calibri"/>
              </a:rPr>
              <a:t>Possible </a:t>
            </a:r>
            <a:r>
              <a:rPr lang="en-US" sz="2800" b="1" dirty="0">
                <a:latin typeface="Century Gothic"/>
                <a:cs typeface="Calibri"/>
              </a:rPr>
              <a:t>side effects:</a:t>
            </a:r>
          </a:p>
          <a:p>
            <a:pPr marL="1371600" lvl="2" indent="-457200">
              <a:lnSpc>
                <a:spcPct val="150000"/>
              </a:lnSpc>
              <a:buFont typeface="Wingdings"/>
              <a:buChar char="§"/>
            </a:pPr>
            <a:r>
              <a:rPr lang="en-US" sz="2800" b="1">
                <a:latin typeface="Century Gothic"/>
                <a:cs typeface="Calibri"/>
              </a:rPr>
              <a:t>Fatigue</a:t>
            </a:r>
            <a:endParaRPr lang="en-US" sz="2800" b="1" dirty="0">
              <a:latin typeface="Century Gothic"/>
              <a:cs typeface="Calibri"/>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Leg swelling</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Dizziness</a:t>
            </a:r>
          </a:p>
          <a:p>
            <a:pPr lvl="2">
              <a:lnSpc>
                <a:spcPct val="200000"/>
              </a:lnSpc>
            </a:pPr>
            <a:endParaRPr lang="en-US" sz="2800" b="1">
              <a:latin typeface="Century Gothic"/>
              <a:cs typeface="Calibri"/>
            </a:endParaRPr>
          </a:p>
          <a:p>
            <a:pPr>
              <a:lnSpc>
                <a:spcPct val="150000"/>
              </a:lnSpc>
            </a:pPr>
            <a:endParaRPr lang="en-US" sz="3200" b="1">
              <a:latin typeface="Century Gothic"/>
              <a:cs typeface="Calibri"/>
            </a:endParaRPr>
          </a:p>
        </p:txBody>
      </p:sp>
      <p:sp>
        <p:nvSpPr>
          <p:cNvPr id="10" name="Rectangle: Top Corners Snipped 9">
            <a:extLst>
              <a:ext uri="{FF2B5EF4-FFF2-40B4-BE49-F238E27FC236}">
                <a16:creationId xmlns:a16="http://schemas.microsoft.com/office/drawing/2014/main" id="{D1F3DF0F-EB83-ABA9-5864-EC8CED493FBF}"/>
              </a:ext>
            </a:extLst>
          </p:cNvPr>
          <p:cNvSpPr/>
          <p:nvPr/>
        </p:nvSpPr>
        <p:spPr>
          <a:xfrm rot="5400000">
            <a:off x="965525" y="5774201"/>
            <a:ext cx="68480" cy="371007"/>
          </a:xfrm>
          <a:prstGeom prst="flowChartDelay">
            <a:avLst/>
          </a:prstGeom>
          <a:solidFill>
            <a:schemeClr val="tx1">
              <a:lumMod val="75000"/>
              <a:lumOff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FD44F21E-B971-BD4D-E860-88BDBFF11D2E}"/>
              </a:ext>
            </a:extLst>
          </p:cNvPr>
          <p:cNvGraphicFramePr>
            <a:graphicFrameLocks noGrp="1"/>
          </p:cNvGraphicFramePr>
          <p:nvPr>
            <p:extLst>
              <p:ext uri="{D42A27DB-BD31-4B8C-83A1-F6EECF244321}">
                <p14:modId xmlns:p14="http://schemas.microsoft.com/office/powerpoint/2010/main" val="449466603"/>
              </p:ext>
            </p:extLst>
          </p:nvPr>
        </p:nvGraphicFramePr>
        <p:xfrm>
          <a:off x="-4245397" y="482408"/>
          <a:ext cx="2562225" cy="134112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627755878"/>
                    </a:ext>
                  </a:extLst>
                </a:gridCol>
              </a:tblGrid>
              <a:tr h="190500">
                <a:tc>
                  <a:txBody>
                    <a:bodyPr/>
                    <a:lstStyle/>
                    <a:p>
                      <a:pPr algn="ctr" rtl="0" fontAlgn="base"/>
                      <a:r>
                        <a:rPr lang="fr-CA" sz="1400" b="1" i="0">
                          <a:effectLst/>
                          <a:latin typeface="Calibri" panose="020F0502020204030204" pitchFamily="34" charset="0"/>
                        </a:rPr>
                        <a:t>AMLODIPINE</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78240985"/>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high blood pressure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3031543"/>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Headache, leg swelling, dizziness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30348497"/>
                  </a:ext>
                </a:extLst>
              </a:tr>
            </a:tbl>
          </a:graphicData>
        </a:graphic>
      </p:graphicFrame>
      <p:sp>
        <p:nvSpPr>
          <p:cNvPr id="9" name="TextBox 23">
            <a:extLst>
              <a:ext uri="{FF2B5EF4-FFF2-40B4-BE49-F238E27FC236}">
                <a16:creationId xmlns:a16="http://schemas.microsoft.com/office/drawing/2014/main" id="{91852866-9EC0-2542-2D2D-87BA08E03F6B}"/>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AMLODIPINE</a:t>
            </a:r>
            <a:endParaRPr lang="en-US" sz="3600"/>
          </a:p>
        </p:txBody>
      </p:sp>
      <p:pic>
        <p:nvPicPr>
          <p:cNvPr id="13" name="Picture 12">
            <a:extLst>
              <a:ext uri="{FF2B5EF4-FFF2-40B4-BE49-F238E27FC236}">
                <a16:creationId xmlns:a16="http://schemas.microsoft.com/office/drawing/2014/main" id="{51F4F0A0-2A99-AF76-1A9D-73A5011C22CF}"/>
              </a:ext>
            </a:extLst>
          </p:cNvPr>
          <p:cNvPicPr>
            <a:picLocks noChangeAspect="1"/>
          </p:cNvPicPr>
          <p:nvPr/>
        </p:nvPicPr>
        <p:blipFill>
          <a:blip r:embed="rId3"/>
          <a:stretch>
            <a:fillRect/>
          </a:stretch>
        </p:blipFill>
        <p:spPr>
          <a:xfrm>
            <a:off x="891409" y="13501"/>
            <a:ext cx="935143" cy="949126"/>
          </a:xfrm>
          <a:prstGeom prst="rect">
            <a:avLst/>
          </a:prstGeom>
        </p:spPr>
      </p:pic>
      <p:pic>
        <p:nvPicPr>
          <p:cNvPr id="5" name="Picture 4">
            <a:extLst>
              <a:ext uri="{FF2B5EF4-FFF2-40B4-BE49-F238E27FC236}">
                <a16:creationId xmlns:a16="http://schemas.microsoft.com/office/drawing/2014/main" id="{137E2145-106D-DECF-E5D4-D7F2592B8F47}"/>
              </a:ext>
            </a:extLst>
          </p:cNvPr>
          <p:cNvPicPr>
            <a:picLocks noChangeAspect="1"/>
          </p:cNvPicPr>
          <p:nvPr/>
        </p:nvPicPr>
        <p:blipFill>
          <a:blip r:embed="rId4"/>
          <a:stretch>
            <a:fillRect/>
          </a:stretch>
        </p:blipFill>
        <p:spPr>
          <a:xfrm>
            <a:off x="5250764" y="1263799"/>
            <a:ext cx="1402071" cy="1458411"/>
          </a:xfrm>
          <a:prstGeom prst="rect">
            <a:avLst/>
          </a:prstGeom>
        </p:spPr>
      </p:pic>
      <p:pic>
        <p:nvPicPr>
          <p:cNvPr id="37" name="Picture 36">
            <a:extLst>
              <a:ext uri="{FF2B5EF4-FFF2-40B4-BE49-F238E27FC236}">
                <a16:creationId xmlns:a16="http://schemas.microsoft.com/office/drawing/2014/main" id="{A0AEADFE-91E7-0A0F-07A6-06A34170A93F}"/>
              </a:ext>
            </a:extLst>
          </p:cNvPr>
          <p:cNvPicPr>
            <a:picLocks noChangeAspect="1"/>
          </p:cNvPicPr>
          <p:nvPr/>
        </p:nvPicPr>
        <p:blipFill>
          <a:blip r:embed="rId5"/>
          <a:stretch>
            <a:fillRect/>
          </a:stretch>
        </p:blipFill>
        <p:spPr>
          <a:xfrm>
            <a:off x="366835" y="6454264"/>
            <a:ext cx="903031" cy="842284"/>
          </a:xfrm>
          <a:prstGeom prst="rect">
            <a:avLst/>
          </a:prstGeom>
        </p:spPr>
      </p:pic>
      <p:pic>
        <p:nvPicPr>
          <p:cNvPr id="2" name="Picture 1">
            <a:extLst>
              <a:ext uri="{FF2B5EF4-FFF2-40B4-BE49-F238E27FC236}">
                <a16:creationId xmlns:a16="http://schemas.microsoft.com/office/drawing/2014/main" id="{53000DBE-DC94-148E-CCE4-6288BF4A828F}"/>
              </a:ext>
            </a:extLst>
          </p:cNvPr>
          <p:cNvPicPr>
            <a:picLocks noChangeAspect="1"/>
          </p:cNvPicPr>
          <p:nvPr/>
        </p:nvPicPr>
        <p:blipFill>
          <a:blip r:embed="rId6"/>
          <a:stretch>
            <a:fillRect/>
          </a:stretch>
        </p:blipFill>
        <p:spPr>
          <a:xfrm>
            <a:off x="467513" y="5191592"/>
            <a:ext cx="802523" cy="856938"/>
          </a:xfrm>
          <a:prstGeom prst="rect">
            <a:avLst/>
          </a:prstGeom>
        </p:spPr>
      </p:pic>
      <p:pic>
        <p:nvPicPr>
          <p:cNvPr id="6" name="Picture 5" descr="exhausted Icon 2758313">
            <a:extLst>
              <a:ext uri="{FF2B5EF4-FFF2-40B4-BE49-F238E27FC236}">
                <a16:creationId xmlns:a16="http://schemas.microsoft.com/office/drawing/2014/main" id="{A0BD257C-60CC-9BD1-EA8B-4A8EFE2B050E}"/>
              </a:ext>
            </a:extLst>
          </p:cNvPr>
          <p:cNvPicPr>
            <a:picLocks noChangeAspect="1"/>
          </p:cNvPicPr>
          <p:nvPr/>
        </p:nvPicPr>
        <p:blipFill>
          <a:blip r:embed="rId7"/>
          <a:stretch>
            <a:fillRect/>
          </a:stretch>
        </p:blipFill>
        <p:spPr>
          <a:xfrm>
            <a:off x="217368" y="3910372"/>
            <a:ext cx="1152525" cy="1133475"/>
          </a:xfrm>
          <a:prstGeom prst="rect">
            <a:avLst/>
          </a:prstGeom>
        </p:spPr>
      </p:pic>
    </p:spTree>
    <p:extLst>
      <p:ext uri="{BB962C8B-B14F-4D97-AF65-F5344CB8AC3E}">
        <p14:creationId xmlns:p14="http://schemas.microsoft.com/office/powerpoint/2010/main" val="2170768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sp>
        <p:nvSpPr>
          <p:cNvPr id="9" name="TextBox 23">
            <a:extLst>
              <a:ext uri="{FF2B5EF4-FFF2-40B4-BE49-F238E27FC236}">
                <a16:creationId xmlns:a16="http://schemas.microsoft.com/office/drawing/2014/main" id="{08B24BBF-4189-F66D-D59D-43F8CA5E5D25}"/>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PANTOPRAZOLE</a:t>
            </a:r>
            <a:endParaRPr lang="en-US" sz="3600"/>
          </a:p>
        </p:txBody>
      </p:sp>
      <p:sp>
        <p:nvSpPr>
          <p:cNvPr id="11" name="TextBox 2">
            <a:extLst>
              <a:ext uri="{FF2B5EF4-FFF2-40B4-BE49-F238E27FC236}">
                <a16:creationId xmlns:a16="http://schemas.microsoft.com/office/drawing/2014/main" id="{702085C8-41B2-404D-D5BA-D5A63780F991}"/>
              </a:ext>
            </a:extLst>
          </p:cNvPr>
          <p:cNvSpPr txBox="1"/>
          <p:nvPr/>
        </p:nvSpPr>
        <p:spPr>
          <a:xfrm>
            <a:off x="895738" y="1316135"/>
            <a:ext cx="6175069" cy="711861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Pour: </a:t>
            </a:r>
            <a:r>
              <a:rPr lang="en-US" sz="2800" b="1" dirty="0">
                <a:latin typeface="Century Gothic"/>
                <a:cs typeface="Calibri"/>
              </a:rPr>
              <a:t> </a:t>
            </a:r>
            <a:r>
              <a:rPr lang="en-US" sz="2800" b="1" u="sng" dirty="0" err="1">
                <a:latin typeface="Century Gothic"/>
                <a:cs typeface="Calibri"/>
              </a:rPr>
              <a:t>Douleurs</a:t>
            </a:r>
            <a:r>
              <a:rPr lang="en-US" sz="2800" b="1" u="sng" dirty="0">
                <a:latin typeface="Century Gothic"/>
                <a:cs typeface="Calibri"/>
              </a:rPr>
              <a:t> </a:t>
            </a:r>
            <a:r>
              <a:rPr lang="en-US" sz="2800" b="1" u="sng" dirty="0" err="1">
                <a:latin typeface="Century Gothic"/>
                <a:cs typeface="Calibri"/>
              </a:rPr>
              <a:t>d'Estomac</a:t>
            </a:r>
            <a:r>
              <a:rPr lang="en-US" sz="2800" b="1" dirty="0">
                <a:latin typeface="Century Gothic"/>
                <a:cs typeface="Calibri"/>
              </a:rPr>
              <a:t>,</a:t>
            </a:r>
            <a:endParaRPr lang="en-US" sz="2800" b="1" u="sng" dirty="0">
              <a:latin typeface="Century Gothic"/>
              <a:cs typeface="Calibri"/>
            </a:endParaRPr>
          </a:p>
          <a:p>
            <a:pPr>
              <a:lnSpc>
                <a:spcPct val="200000"/>
              </a:lnSpc>
            </a:pPr>
            <a:endParaRPr lang="en-US" sz="2800" b="1">
              <a:latin typeface="Century Gothic"/>
              <a:cs typeface="Calibri"/>
            </a:endParaRPr>
          </a:p>
          <a:p>
            <a:pPr>
              <a:lnSpc>
                <a:spcPct val="200000"/>
              </a:lnSpc>
            </a:pPr>
            <a:r>
              <a:rPr lang="en-US" sz="2800" b="1" dirty="0">
                <a:latin typeface="Century Gothic"/>
                <a:cs typeface="Calibri"/>
              </a:rPr>
              <a:t> </a:t>
            </a:r>
            <a:r>
              <a:rPr lang="en-US" sz="2800" b="1" u="sng" err="1">
                <a:latin typeface="Century Gothic"/>
                <a:cs typeface="Calibri"/>
              </a:rPr>
              <a:t>Protéger</a:t>
            </a:r>
            <a:r>
              <a:rPr lang="en-US" sz="2800" b="1" u="sng" dirty="0">
                <a:latin typeface="Century Gothic"/>
                <a:cs typeface="Calibri"/>
              </a:rPr>
              <a:t> </a:t>
            </a:r>
            <a:r>
              <a:rPr lang="en-US" sz="2800" b="1" u="sng" err="1">
                <a:latin typeface="Century Gothic"/>
                <a:cs typeface="Calibri"/>
              </a:rPr>
              <a:t>l'Estomac</a:t>
            </a:r>
            <a:r>
              <a:rPr lang="en-US" sz="2800" b="1" dirty="0">
                <a:latin typeface="Century Gothic"/>
                <a:cs typeface="Calibri"/>
              </a:rPr>
              <a:t>, </a:t>
            </a:r>
            <a:r>
              <a:rPr lang="en-US" sz="2800" b="1" u="sng" dirty="0">
                <a:latin typeface="Century Gothic"/>
                <a:cs typeface="Calibri"/>
              </a:rPr>
              <a:t>Reflux</a:t>
            </a:r>
          </a:p>
          <a:p>
            <a:pPr>
              <a:lnSpc>
                <a:spcPct val="200000"/>
              </a:lnSpc>
            </a:pPr>
            <a:endParaRPr lang="en-US" sz="2800" b="1">
              <a:latin typeface="Century Gothic"/>
              <a:cs typeface="Calibri"/>
            </a:endParaRPr>
          </a:p>
          <a:p>
            <a:pPr>
              <a:lnSpc>
                <a:spcPct val="200000"/>
              </a:lnSpc>
            </a:pPr>
            <a:r>
              <a:rPr lang="en-US" sz="2800" dirty="0">
                <a:latin typeface="Century Gothic"/>
                <a:cs typeface="Calibri"/>
              </a:rPr>
              <a:t> </a:t>
            </a:r>
            <a:r>
              <a:rPr lang="en-US" sz="2800" b="1" dirty="0" err="1">
                <a:latin typeface="Century Gothic"/>
                <a:cs typeface="Calibri"/>
              </a:rPr>
              <a:t>Effets</a:t>
            </a:r>
            <a:r>
              <a:rPr lang="en-US" sz="2800" b="1" dirty="0">
                <a:latin typeface="Century Gothic"/>
                <a:cs typeface="Calibri"/>
              </a:rPr>
              <a:t> </a:t>
            </a:r>
            <a:r>
              <a:rPr lang="en-US" sz="2800" b="1" dirty="0" err="1">
                <a:latin typeface="Century Gothic"/>
                <a:cs typeface="Calibri"/>
              </a:rPr>
              <a:t>secondaires</a:t>
            </a:r>
            <a:r>
              <a:rPr lang="en-US" sz="2800" dirty="0">
                <a:latin typeface="Century Gothic"/>
                <a:cs typeface="Calibri"/>
              </a:rPr>
              <a:t> possibles</a:t>
            </a:r>
            <a:r>
              <a:rPr lang="en-US" sz="2800" b="1" dirty="0">
                <a:latin typeface="Century Gothic"/>
                <a:cs typeface="Calibri"/>
              </a:rPr>
              <a:t>:</a:t>
            </a:r>
            <a:endParaRPr lang="en-US" sz="2800" dirty="0">
              <a:latin typeface="Century Gothic"/>
              <a:cs typeface="Calibri"/>
            </a:endParaRPr>
          </a:p>
          <a:p>
            <a:pPr marL="1371600" lvl="2" indent="-457200">
              <a:lnSpc>
                <a:spcPct val="150000"/>
              </a:lnSpc>
              <a:buFont typeface="Wingdings,Sans-Serif"/>
              <a:buChar char="§"/>
            </a:pPr>
            <a:r>
              <a:rPr lang="en-US" sz="2800" b="1" err="1">
                <a:latin typeface="Century Gothic"/>
                <a:cs typeface="Calibri"/>
              </a:rPr>
              <a:t>Diarrhée</a:t>
            </a:r>
            <a:endParaRPr lang="en-US" sz="2800" err="1">
              <a:latin typeface="Century Gothic"/>
              <a:cs typeface="Calibri"/>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Constipation</a:t>
            </a:r>
          </a:p>
        </p:txBody>
      </p:sp>
      <p:pic>
        <p:nvPicPr>
          <p:cNvPr id="13" name="Picture 12">
            <a:extLst>
              <a:ext uri="{FF2B5EF4-FFF2-40B4-BE49-F238E27FC236}">
                <a16:creationId xmlns:a16="http://schemas.microsoft.com/office/drawing/2014/main" id="{3D3C26C3-9DC6-D35D-413A-4F774AF0027B}"/>
              </a:ext>
            </a:extLst>
          </p:cNvPr>
          <p:cNvPicPr>
            <a:picLocks noChangeAspect="1"/>
          </p:cNvPicPr>
          <p:nvPr/>
        </p:nvPicPr>
        <p:blipFill>
          <a:blip r:embed="rId3"/>
          <a:stretch>
            <a:fillRect/>
          </a:stretch>
        </p:blipFill>
        <p:spPr>
          <a:xfrm>
            <a:off x="891409" y="13501"/>
            <a:ext cx="935143" cy="949126"/>
          </a:xfrm>
          <a:prstGeom prst="rect">
            <a:avLst/>
          </a:prstGeom>
        </p:spPr>
      </p:pic>
      <p:pic>
        <p:nvPicPr>
          <p:cNvPr id="8" name="Picture 7">
            <a:extLst>
              <a:ext uri="{FF2B5EF4-FFF2-40B4-BE49-F238E27FC236}">
                <a16:creationId xmlns:a16="http://schemas.microsoft.com/office/drawing/2014/main" id="{3CF7A5BE-656A-67D5-F83A-7D3A135770DA}"/>
              </a:ext>
            </a:extLst>
          </p:cNvPr>
          <p:cNvPicPr>
            <a:picLocks noChangeAspect="1"/>
          </p:cNvPicPr>
          <p:nvPr/>
        </p:nvPicPr>
        <p:blipFill>
          <a:blip r:embed="rId4"/>
          <a:stretch>
            <a:fillRect/>
          </a:stretch>
        </p:blipFill>
        <p:spPr>
          <a:xfrm>
            <a:off x="2062577" y="3101988"/>
            <a:ext cx="1105611" cy="1104001"/>
          </a:xfrm>
          <a:prstGeom prst="rect">
            <a:avLst/>
          </a:prstGeom>
        </p:spPr>
      </p:pic>
      <p:pic>
        <p:nvPicPr>
          <p:cNvPr id="2" name="Picture 1">
            <a:extLst>
              <a:ext uri="{FF2B5EF4-FFF2-40B4-BE49-F238E27FC236}">
                <a16:creationId xmlns:a16="http://schemas.microsoft.com/office/drawing/2014/main" id="{E26F4EA1-CB56-944A-2F8F-17BE875CF48A}"/>
              </a:ext>
            </a:extLst>
          </p:cNvPr>
          <p:cNvPicPr>
            <a:picLocks noChangeAspect="1"/>
          </p:cNvPicPr>
          <p:nvPr/>
        </p:nvPicPr>
        <p:blipFill>
          <a:blip r:embed="rId5"/>
          <a:stretch>
            <a:fillRect/>
          </a:stretch>
        </p:blipFill>
        <p:spPr>
          <a:xfrm>
            <a:off x="952798" y="7770805"/>
            <a:ext cx="938768" cy="939301"/>
          </a:xfrm>
          <a:prstGeom prst="rect">
            <a:avLst/>
          </a:prstGeom>
        </p:spPr>
      </p:pic>
      <p:pic>
        <p:nvPicPr>
          <p:cNvPr id="7" name="Picture 6" descr="diarrhea Icon 2745794">
            <a:extLst>
              <a:ext uri="{FF2B5EF4-FFF2-40B4-BE49-F238E27FC236}">
                <a16:creationId xmlns:a16="http://schemas.microsoft.com/office/drawing/2014/main" id="{AADD8810-5B53-865A-31FB-5DE044293EC5}"/>
              </a:ext>
            </a:extLst>
          </p:cNvPr>
          <p:cNvPicPr>
            <a:picLocks noChangeAspect="1"/>
          </p:cNvPicPr>
          <p:nvPr/>
        </p:nvPicPr>
        <p:blipFill>
          <a:blip r:embed="rId6"/>
          <a:stretch>
            <a:fillRect/>
          </a:stretch>
        </p:blipFill>
        <p:spPr>
          <a:xfrm>
            <a:off x="889653" y="6202017"/>
            <a:ext cx="1344035" cy="1358460"/>
          </a:xfrm>
          <a:prstGeom prst="rect">
            <a:avLst/>
          </a:prstGeom>
        </p:spPr>
      </p:pic>
      <p:pic>
        <p:nvPicPr>
          <p:cNvPr id="16" name="Picture 15">
            <a:extLst>
              <a:ext uri="{FF2B5EF4-FFF2-40B4-BE49-F238E27FC236}">
                <a16:creationId xmlns:a16="http://schemas.microsoft.com/office/drawing/2014/main" id="{08BA493F-F582-A438-82A7-20F827B7DD05}"/>
              </a:ext>
            </a:extLst>
          </p:cNvPr>
          <p:cNvPicPr>
            <a:picLocks noChangeAspect="1"/>
          </p:cNvPicPr>
          <p:nvPr/>
        </p:nvPicPr>
        <p:blipFill>
          <a:blip r:embed="rId7"/>
          <a:stretch>
            <a:fillRect/>
          </a:stretch>
        </p:blipFill>
        <p:spPr>
          <a:xfrm>
            <a:off x="4081725" y="1507478"/>
            <a:ext cx="980634" cy="1011624"/>
          </a:xfrm>
          <a:prstGeom prst="rect">
            <a:avLst/>
          </a:prstGeom>
        </p:spPr>
      </p:pic>
      <p:sp>
        <p:nvSpPr>
          <p:cNvPr id="6" name="TextBox 5">
            <a:extLst>
              <a:ext uri="{FF2B5EF4-FFF2-40B4-BE49-F238E27FC236}">
                <a16:creationId xmlns:a16="http://schemas.microsoft.com/office/drawing/2014/main" id="{3A13FDE3-C8CD-965D-3A76-9621C0A89C3D}"/>
              </a:ext>
            </a:extLst>
          </p:cNvPr>
          <p:cNvSpPr txBox="1"/>
          <p:nvPr/>
        </p:nvSpPr>
        <p:spPr>
          <a:xfrm>
            <a:off x="-4133188" y="560555"/>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graphicFrame>
        <p:nvGraphicFramePr>
          <p:cNvPr id="10" name="Table 9">
            <a:extLst>
              <a:ext uri="{FF2B5EF4-FFF2-40B4-BE49-F238E27FC236}">
                <a16:creationId xmlns:a16="http://schemas.microsoft.com/office/drawing/2014/main" id="{F904DB7D-9552-F51F-B2DB-A5D836B6E8EC}"/>
              </a:ext>
            </a:extLst>
          </p:cNvPr>
          <p:cNvGraphicFramePr>
            <a:graphicFrameLocks noGrp="1"/>
          </p:cNvGraphicFramePr>
          <p:nvPr>
            <p:extLst>
              <p:ext uri="{D42A27DB-BD31-4B8C-83A1-F6EECF244321}">
                <p14:modId xmlns:p14="http://schemas.microsoft.com/office/powerpoint/2010/main" val="238500046"/>
              </p:ext>
            </p:extLst>
          </p:nvPr>
        </p:nvGraphicFramePr>
        <p:xfrm>
          <a:off x="-2982356" y="2069288"/>
          <a:ext cx="2562225" cy="176784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3370428819"/>
                    </a:ext>
                  </a:extLst>
                </a:gridCol>
              </a:tblGrid>
              <a:tr h="190500">
                <a:tc>
                  <a:txBody>
                    <a:bodyPr/>
                    <a:lstStyle/>
                    <a:p>
                      <a:pPr algn="ctr" rtl="0" fontAlgn="base"/>
                      <a:r>
                        <a:rPr lang="fr-CA" sz="1400" b="1" i="0" dirty="0">
                          <a:effectLst/>
                          <a:latin typeface="Calibri"/>
                        </a:rPr>
                        <a:t>PANTOPRAZOLE</a:t>
                      </a:r>
                      <a:r>
                        <a:rPr lang="fr-CA" sz="1400" b="0" i="0" dirty="0">
                          <a:effectLst/>
                          <a:latin typeface="Calibri"/>
                        </a:rPr>
                        <a:t> </a:t>
                      </a:r>
                      <a:endParaRPr lang="fr-CA" b="0" i="0" dirty="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10813297"/>
                  </a:ext>
                </a:extLst>
              </a:tr>
              <a:tr h="190500">
                <a:tc>
                  <a:txBody>
                    <a:bodyPr/>
                    <a:lstStyle/>
                    <a:p>
                      <a:pPr algn="ctr" rtl="0" fontAlgn="base"/>
                      <a:r>
                        <a:rPr lang="en-US" sz="1400" b="0" i="0" u="sng" dirty="0">
                          <a:effectLst/>
                          <a:latin typeface="Calibri"/>
                        </a:rPr>
                        <a:t>What is it for?</a:t>
                      </a:r>
                      <a:r>
                        <a:rPr lang="en-US" sz="1400" b="0" i="0" dirty="0">
                          <a:effectLst/>
                          <a:latin typeface="Calibri"/>
                        </a:rPr>
                        <a:t> </a:t>
                      </a:r>
                      <a:endParaRPr lang="en-US" b="0" i="0" dirty="0">
                        <a:effectLst/>
                        <a:latin typeface="Calibri"/>
                      </a:endParaRPr>
                    </a:p>
                    <a:p>
                      <a:pPr algn="ctr" rtl="0" fontAlgn="base"/>
                      <a:r>
                        <a:rPr lang="en-US" sz="1400" b="0" i="0" dirty="0">
                          <a:effectLst/>
                          <a:latin typeface="Calibri"/>
                        </a:rPr>
                        <a:t>Stomach pain, stomach protection when on blood thinners , Acid Reflux</a:t>
                      </a:r>
                      <a:endParaRPr lang="en-US" b="0" i="0" dirty="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1989577"/>
                  </a:ext>
                </a:extLst>
              </a:tr>
              <a:tr h="190500">
                <a:tc>
                  <a:txBody>
                    <a:bodyPr/>
                    <a:lstStyle/>
                    <a:p>
                      <a:pPr algn="ctr" rtl="0" fontAlgn="base"/>
                      <a:r>
                        <a:rPr lang="en-US" sz="1400" b="0" i="0" u="sng" dirty="0">
                          <a:effectLst/>
                          <a:latin typeface="Calibri"/>
                        </a:rPr>
                        <a:t>Possible side effect?</a:t>
                      </a:r>
                      <a:r>
                        <a:rPr lang="en-US" sz="1400" b="0" i="0" dirty="0">
                          <a:effectLst/>
                          <a:latin typeface="Calibri"/>
                        </a:rPr>
                        <a:t> </a:t>
                      </a:r>
                      <a:endParaRPr lang="en-US" b="0" i="0" dirty="0">
                        <a:effectLst/>
                        <a:latin typeface="Calibri"/>
                      </a:endParaRPr>
                    </a:p>
                    <a:p>
                      <a:pPr algn="ctr" rtl="0" fontAlgn="base"/>
                      <a:r>
                        <a:rPr lang="en-US" sz="1400" b="0" i="0" dirty="0">
                          <a:effectLst/>
                          <a:latin typeface="Calibri"/>
                        </a:rPr>
                        <a:t>Diarrhea, constipation </a:t>
                      </a:r>
                      <a:endParaRPr lang="en-US" b="0" i="0" dirty="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19808075"/>
                  </a:ext>
                </a:extLst>
              </a:tr>
            </a:tbl>
          </a:graphicData>
        </a:graphic>
      </p:graphicFrame>
    </p:spTree>
    <p:extLst>
      <p:ext uri="{BB962C8B-B14F-4D97-AF65-F5344CB8AC3E}">
        <p14:creationId xmlns:p14="http://schemas.microsoft.com/office/powerpoint/2010/main" val="11645263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CBB1DA6D-D887-2B7B-DE9A-1CD9A124113E}"/>
              </a:ext>
            </a:extLst>
          </p:cNvPr>
          <p:cNvGraphicFramePr>
            <a:graphicFrameLocks noGrp="1"/>
          </p:cNvGraphicFramePr>
          <p:nvPr/>
        </p:nvGraphicFramePr>
        <p:xfrm>
          <a:off x="-3141749" y="2517236"/>
          <a:ext cx="2562225" cy="219456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846842309"/>
                    </a:ext>
                  </a:extLst>
                </a:gridCol>
              </a:tblGrid>
              <a:tr h="190500">
                <a:tc>
                  <a:txBody>
                    <a:bodyPr/>
                    <a:lstStyle/>
                    <a:p>
                      <a:pPr algn="ctr" rtl="0" fontAlgn="base"/>
                      <a:r>
                        <a:rPr lang="fr-CA" sz="1400" b="1" i="0">
                          <a:effectLst/>
                          <a:latin typeface="Calibri" panose="020F0502020204030204" pitchFamily="34" charset="0"/>
                        </a:rPr>
                        <a:t>METOCLOPRAMIDE</a:t>
                      </a:r>
                      <a:r>
                        <a:rPr lang="fr-CA" sz="1400" b="0" i="0">
                          <a:effectLst/>
                          <a:latin typeface="WordVisiCarriageReturn_MSFontService"/>
                        </a:rPr>
                        <a:t> </a:t>
                      </a:r>
                      <a:br>
                        <a:rPr lang="fr-CA" sz="1400" b="0" i="0">
                          <a:effectLst/>
                          <a:latin typeface="WordVisiCarriageReturn_MSFontService"/>
                        </a:rPr>
                      </a:br>
                      <a:r>
                        <a:rPr lang="fr-CA" sz="1400" b="1" i="0">
                          <a:effectLst/>
                          <a:latin typeface="Calibri" panose="020F0502020204030204" pitchFamily="34" charset="0"/>
                        </a:rPr>
                        <a:t>DOMPERIDONE</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86066803"/>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Nausea, discomfort after eating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48181417"/>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Diarrhea, abnormal movements, abnormal heart rhythm </a:t>
                      </a:r>
                      <a:endParaRPr lang="en-US" b="0" i="0">
                        <a:effectLst/>
                      </a:endParaRPr>
                    </a:p>
                    <a:p>
                      <a:pPr algn="ctr" rtl="0" fontAlgn="base"/>
                      <a:r>
                        <a:rPr lang="en-US" sz="1400" b="0" i="0">
                          <a:effectLst/>
                          <a:latin typeface="Calibri" panose="020F0502020204030204" pitchFamily="34" charset="0"/>
                        </a:rPr>
                        <a:t>** use small dose for &lt;6 weeks**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48384304"/>
                  </a:ext>
                </a:extLst>
              </a:tr>
            </a:tbl>
          </a:graphicData>
        </a:graphic>
      </p:graphicFrame>
      <p:sp>
        <p:nvSpPr>
          <p:cNvPr id="9" name="TextBox 23">
            <a:extLst>
              <a:ext uri="{FF2B5EF4-FFF2-40B4-BE49-F238E27FC236}">
                <a16:creationId xmlns:a16="http://schemas.microsoft.com/office/drawing/2014/main" id="{AE4B6809-412E-DD27-6CBF-5855260FE6E0}"/>
              </a:ext>
            </a:extLst>
          </p:cNvPr>
          <p:cNvSpPr txBox="1"/>
          <p:nvPr/>
        </p:nvSpPr>
        <p:spPr>
          <a:xfrm>
            <a:off x="1640029" y="168073"/>
            <a:ext cx="4387577"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METOCLOPRAMIDE</a:t>
            </a:r>
            <a:endParaRPr lang="en-US" sz="3600"/>
          </a:p>
        </p:txBody>
      </p:sp>
      <p:sp>
        <p:nvSpPr>
          <p:cNvPr id="11" name="TextBox 2">
            <a:extLst>
              <a:ext uri="{FF2B5EF4-FFF2-40B4-BE49-F238E27FC236}">
                <a16:creationId xmlns:a16="http://schemas.microsoft.com/office/drawing/2014/main" id="{4FCEB8CA-C17B-5141-8E23-3E67761C990F}"/>
              </a:ext>
            </a:extLst>
          </p:cNvPr>
          <p:cNvSpPr txBox="1"/>
          <p:nvPr/>
        </p:nvSpPr>
        <p:spPr>
          <a:xfrm>
            <a:off x="272864" y="1115290"/>
            <a:ext cx="7298426" cy="913807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Pour: </a:t>
            </a:r>
            <a:r>
              <a:rPr lang="en-US" sz="2800" b="1">
                <a:latin typeface="Century Gothic"/>
                <a:cs typeface="Calibri"/>
              </a:rPr>
              <a:t> </a:t>
            </a:r>
            <a:r>
              <a:rPr lang="en-US" sz="2800" b="1" u="sng" err="1">
                <a:latin typeface="Century Gothic"/>
                <a:cs typeface="Calibri"/>
              </a:rPr>
              <a:t>Nausées</a:t>
            </a:r>
            <a:r>
              <a:rPr lang="en-US" sz="2800" b="1">
                <a:latin typeface="Century Gothic"/>
                <a:cs typeface="Calibri"/>
              </a:rPr>
              <a:t>, </a:t>
            </a:r>
            <a:endParaRPr lang="en-US" sz="2800" u="sng" err="1">
              <a:latin typeface="Aptos" panose="020B0004020202020204"/>
              <a:cs typeface="Calibri"/>
            </a:endParaRPr>
          </a:p>
          <a:p>
            <a:pPr>
              <a:lnSpc>
                <a:spcPct val="200000"/>
              </a:lnSpc>
            </a:pPr>
            <a:endParaRPr lang="en-US" sz="2800" b="1" u="sng">
              <a:latin typeface="Century Gothic"/>
              <a:cs typeface="Calibri"/>
            </a:endParaRPr>
          </a:p>
          <a:p>
            <a:pPr>
              <a:lnSpc>
                <a:spcPct val="200000"/>
              </a:lnSpc>
            </a:pPr>
            <a:r>
              <a:rPr lang="en-US" sz="2800" b="1" u="sng">
                <a:latin typeface="Century Gothic"/>
                <a:cs typeface="Calibri"/>
              </a:rPr>
              <a:t>Malaise Après les Repas</a:t>
            </a:r>
            <a:endParaRPr lang="en-US" sz="2800" u="sng">
              <a:latin typeface="Aptos" panose="020B0004020202020204"/>
              <a:cs typeface="Calibri"/>
            </a:endParaRPr>
          </a:p>
          <a:p>
            <a:pPr>
              <a:lnSpc>
                <a:spcPct val="200000"/>
              </a:lnSpc>
            </a:pPr>
            <a:r>
              <a:rPr lang="en-US" sz="2800">
                <a:latin typeface="Century Gothic"/>
                <a:cs typeface="Calibri"/>
              </a:rPr>
              <a:t>  </a:t>
            </a:r>
            <a:r>
              <a:rPr lang="en-US" sz="2800" b="1" err="1">
                <a:latin typeface="Century Gothic"/>
                <a:cs typeface="Calibri"/>
              </a:rPr>
              <a:t>Effets</a:t>
            </a:r>
            <a:r>
              <a:rPr lang="en-US" sz="2800" b="1">
                <a:latin typeface="Century Gothic"/>
                <a:cs typeface="Calibri"/>
              </a:rPr>
              <a:t> </a:t>
            </a:r>
            <a:r>
              <a:rPr lang="en-US" sz="2800" b="1" err="1">
                <a:latin typeface="Century Gothic"/>
                <a:cs typeface="Calibri"/>
              </a:rPr>
              <a:t>secondaires</a:t>
            </a:r>
            <a:r>
              <a:rPr lang="en-US" sz="2800">
                <a:latin typeface="Century Gothic"/>
                <a:cs typeface="Calibri"/>
              </a:rPr>
              <a:t> possibles</a:t>
            </a:r>
            <a:r>
              <a:rPr lang="en-US" sz="2800" b="1">
                <a:latin typeface="Century Gothic"/>
                <a:cs typeface="Calibri"/>
              </a:rPr>
              <a:t>:</a:t>
            </a:r>
            <a:endParaRPr lang="en-US" sz="2800">
              <a:latin typeface="Century Gothic"/>
              <a:cs typeface="Calibri"/>
            </a:endParaRPr>
          </a:p>
          <a:p>
            <a:pPr>
              <a:lnSpc>
                <a:spcPct val="200000"/>
              </a:lnSpc>
            </a:pPr>
            <a:r>
              <a:rPr lang="en-US" sz="1000" b="1">
                <a:latin typeface="Century Gothic"/>
                <a:cs typeface="Calibri"/>
              </a:rPr>
              <a:t>   </a:t>
            </a:r>
            <a:endParaRPr lang="en-US" sz="2800" b="1">
              <a:latin typeface="Century Gothic"/>
              <a:cs typeface="Calibri"/>
            </a:endParaRPr>
          </a:p>
          <a:p>
            <a:pPr marL="1371600" lvl="2" indent="-457200">
              <a:lnSpc>
                <a:spcPct val="150000"/>
              </a:lnSpc>
              <a:buFont typeface="Wingdings,Sans-Serif"/>
              <a:buChar char="§"/>
            </a:pPr>
            <a:r>
              <a:rPr lang="en-US" sz="2800" b="1" err="1">
                <a:latin typeface="Century Gothic"/>
                <a:cs typeface="Calibri"/>
              </a:rPr>
              <a:t>Diarrhée</a:t>
            </a:r>
            <a:endParaRPr lang="en-US" sz="2800" err="1">
              <a:latin typeface="Century Gothic"/>
              <a:cs typeface="Calibri"/>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err="1">
                <a:latin typeface="Century Gothic"/>
                <a:cs typeface="Calibri"/>
              </a:rPr>
              <a:t>Mouvements</a:t>
            </a:r>
            <a:r>
              <a:rPr lang="en-US" sz="2800" b="1">
                <a:latin typeface="Century Gothic"/>
                <a:cs typeface="Calibri"/>
              </a:rPr>
              <a:t> </a:t>
            </a:r>
            <a:r>
              <a:rPr lang="en-US" sz="2800" b="1" err="1">
                <a:latin typeface="Century Gothic"/>
                <a:cs typeface="Calibri"/>
              </a:rPr>
              <a:t>anormaux</a:t>
            </a:r>
            <a:endParaRPr lang="en-US" sz="2800" b="1">
              <a:latin typeface="Century Gothic"/>
              <a:cs typeface="Calibri"/>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err="1">
                <a:latin typeface="Century Gothic"/>
                <a:cs typeface="Calibri"/>
              </a:rPr>
              <a:t>Rhythme</a:t>
            </a:r>
            <a:r>
              <a:rPr lang="en-US" sz="2800" b="1">
                <a:latin typeface="Century Gothic"/>
                <a:cs typeface="Calibri"/>
              </a:rPr>
              <a:t> </a:t>
            </a:r>
            <a:r>
              <a:rPr lang="en-US" sz="2800" b="1" err="1">
                <a:latin typeface="Century Gothic"/>
                <a:cs typeface="Calibri"/>
              </a:rPr>
              <a:t>cardiaque</a:t>
            </a:r>
            <a:r>
              <a:rPr lang="en-US" sz="2800" b="1">
                <a:latin typeface="Century Gothic"/>
                <a:cs typeface="Calibri"/>
              </a:rPr>
              <a:t> anormal</a:t>
            </a:r>
          </a:p>
          <a:p>
            <a:pPr lvl="4">
              <a:lnSpc>
                <a:spcPct val="150000"/>
              </a:lnSpc>
            </a:pPr>
            <a:r>
              <a:rPr lang="en-US" sz="2400" b="1">
                <a:latin typeface="Century Gothic"/>
                <a:cs typeface="Calibri"/>
              </a:rPr>
              <a:t>*</a:t>
            </a:r>
            <a:r>
              <a:rPr lang="en-US" sz="2400">
                <a:latin typeface="Century Gothic"/>
                <a:cs typeface="Calibri"/>
              </a:rPr>
              <a:t>petite dose pendant 6 </a:t>
            </a:r>
            <a:r>
              <a:rPr lang="en-US" sz="2400" err="1">
                <a:latin typeface="Century Gothic"/>
                <a:cs typeface="Calibri"/>
              </a:rPr>
              <a:t>semaines</a:t>
            </a:r>
            <a:endParaRPr lang="en-US" sz="2400">
              <a:latin typeface="Century Gothic"/>
              <a:cs typeface="Calibri"/>
            </a:endParaRPr>
          </a:p>
        </p:txBody>
      </p:sp>
      <p:pic>
        <p:nvPicPr>
          <p:cNvPr id="13" name="Picture 12">
            <a:extLst>
              <a:ext uri="{FF2B5EF4-FFF2-40B4-BE49-F238E27FC236}">
                <a16:creationId xmlns:a16="http://schemas.microsoft.com/office/drawing/2014/main" id="{C17715C9-14DD-09A8-B7FE-D231A904C488}"/>
              </a:ext>
            </a:extLst>
          </p:cNvPr>
          <p:cNvPicPr>
            <a:picLocks noChangeAspect="1"/>
          </p:cNvPicPr>
          <p:nvPr/>
        </p:nvPicPr>
        <p:blipFill>
          <a:blip r:embed="rId3"/>
          <a:stretch>
            <a:fillRect/>
          </a:stretch>
        </p:blipFill>
        <p:spPr>
          <a:xfrm>
            <a:off x="891409" y="13501"/>
            <a:ext cx="935143" cy="949126"/>
          </a:xfrm>
          <a:prstGeom prst="rect">
            <a:avLst/>
          </a:prstGeom>
        </p:spPr>
      </p:pic>
      <p:pic>
        <p:nvPicPr>
          <p:cNvPr id="7" name="Picture 6" descr="diarrhea Icon 2745794">
            <a:extLst>
              <a:ext uri="{FF2B5EF4-FFF2-40B4-BE49-F238E27FC236}">
                <a16:creationId xmlns:a16="http://schemas.microsoft.com/office/drawing/2014/main" id="{1727362A-355F-5E41-B729-5B7CDFA2C6EE}"/>
              </a:ext>
            </a:extLst>
          </p:cNvPr>
          <p:cNvPicPr>
            <a:picLocks noChangeAspect="1"/>
          </p:cNvPicPr>
          <p:nvPr/>
        </p:nvPicPr>
        <p:blipFill>
          <a:blip r:embed="rId4"/>
          <a:stretch>
            <a:fillRect/>
          </a:stretch>
        </p:blipFill>
        <p:spPr>
          <a:xfrm>
            <a:off x="79363" y="5297379"/>
            <a:ext cx="1632792" cy="1619538"/>
          </a:xfrm>
          <a:prstGeom prst="rect">
            <a:avLst/>
          </a:prstGeom>
        </p:spPr>
      </p:pic>
      <p:pic>
        <p:nvPicPr>
          <p:cNvPr id="14" name="Picture 13">
            <a:extLst>
              <a:ext uri="{FF2B5EF4-FFF2-40B4-BE49-F238E27FC236}">
                <a16:creationId xmlns:a16="http://schemas.microsoft.com/office/drawing/2014/main" id="{F8EDDEF4-5710-4BEF-596F-752AF2CC6BE9}"/>
              </a:ext>
            </a:extLst>
          </p:cNvPr>
          <p:cNvPicPr>
            <a:picLocks noChangeAspect="1"/>
          </p:cNvPicPr>
          <p:nvPr/>
        </p:nvPicPr>
        <p:blipFill>
          <a:blip r:embed="rId5"/>
          <a:stretch>
            <a:fillRect/>
          </a:stretch>
        </p:blipFill>
        <p:spPr>
          <a:xfrm>
            <a:off x="2380846" y="1245437"/>
            <a:ext cx="1273352" cy="1106688"/>
          </a:xfrm>
          <a:prstGeom prst="rect">
            <a:avLst/>
          </a:prstGeom>
        </p:spPr>
      </p:pic>
      <p:pic>
        <p:nvPicPr>
          <p:cNvPr id="18" name="Picture 17">
            <a:extLst>
              <a:ext uri="{FF2B5EF4-FFF2-40B4-BE49-F238E27FC236}">
                <a16:creationId xmlns:a16="http://schemas.microsoft.com/office/drawing/2014/main" id="{5654E4B0-428C-E611-8F87-80A918F21C81}"/>
              </a:ext>
            </a:extLst>
          </p:cNvPr>
          <p:cNvPicPr>
            <a:picLocks noChangeAspect="1"/>
          </p:cNvPicPr>
          <p:nvPr/>
        </p:nvPicPr>
        <p:blipFill>
          <a:blip r:embed="rId6"/>
          <a:stretch>
            <a:fillRect/>
          </a:stretch>
        </p:blipFill>
        <p:spPr>
          <a:xfrm>
            <a:off x="1711350" y="2908607"/>
            <a:ext cx="1104387" cy="1094070"/>
          </a:xfrm>
          <a:prstGeom prst="rect">
            <a:avLst/>
          </a:prstGeom>
        </p:spPr>
      </p:pic>
      <p:pic>
        <p:nvPicPr>
          <p:cNvPr id="2" name="Picture 1">
            <a:extLst>
              <a:ext uri="{FF2B5EF4-FFF2-40B4-BE49-F238E27FC236}">
                <a16:creationId xmlns:a16="http://schemas.microsoft.com/office/drawing/2014/main" id="{AECB0F44-101E-7C10-F8C2-E5B0E8B530D2}"/>
              </a:ext>
            </a:extLst>
          </p:cNvPr>
          <p:cNvPicPr>
            <a:picLocks noChangeAspect="1"/>
          </p:cNvPicPr>
          <p:nvPr/>
        </p:nvPicPr>
        <p:blipFill>
          <a:blip r:embed="rId7"/>
          <a:stretch>
            <a:fillRect/>
          </a:stretch>
        </p:blipFill>
        <p:spPr>
          <a:xfrm>
            <a:off x="-814" y="6794154"/>
            <a:ext cx="1644461" cy="1506109"/>
          </a:xfrm>
          <a:prstGeom prst="rect">
            <a:avLst/>
          </a:prstGeom>
        </p:spPr>
      </p:pic>
      <p:sp>
        <p:nvSpPr>
          <p:cNvPr id="6" name="TextBox 5">
            <a:extLst>
              <a:ext uri="{FF2B5EF4-FFF2-40B4-BE49-F238E27FC236}">
                <a16:creationId xmlns:a16="http://schemas.microsoft.com/office/drawing/2014/main" id="{F77F2F9E-C165-944A-53DA-F45F721321EE}"/>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pic>
        <p:nvPicPr>
          <p:cNvPr id="8" name="Picture 7">
            <a:extLst>
              <a:ext uri="{FF2B5EF4-FFF2-40B4-BE49-F238E27FC236}">
                <a16:creationId xmlns:a16="http://schemas.microsoft.com/office/drawing/2014/main" id="{192A75BF-B8B0-1E47-9F74-46A435B7448F}"/>
              </a:ext>
            </a:extLst>
          </p:cNvPr>
          <p:cNvPicPr>
            <a:picLocks noChangeAspect="1"/>
          </p:cNvPicPr>
          <p:nvPr/>
        </p:nvPicPr>
        <p:blipFill>
          <a:blip r:embed="rId8"/>
          <a:stretch>
            <a:fillRect/>
          </a:stretch>
        </p:blipFill>
        <p:spPr>
          <a:xfrm>
            <a:off x="922757" y="8754892"/>
            <a:ext cx="814557" cy="787941"/>
          </a:xfrm>
          <a:prstGeom prst="rect">
            <a:avLst/>
          </a:prstGeom>
        </p:spPr>
      </p:pic>
      <p:pic>
        <p:nvPicPr>
          <p:cNvPr id="12" name="Picture 11">
            <a:extLst>
              <a:ext uri="{FF2B5EF4-FFF2-40B4-BE49-F238E27FC236}">
                <a16:creationId xmlns:a16="http://schemas.microsoft.com/office/drawing/2014/main" id="{0FF87963-0E28-DC65-5380-3BB8F1F7E185}"/>
              </a:ext>
            </a:extLst>
          </p:cNvPr>
          <p:cNvPicPr>
            <a:picLocks noChangeAspect="1"/>
          </p:cNvPicPr>
          <p:nvPr/>
        </p:nvPicPr>
        <p:blipFill>
          <a:blip r:embed="rId9"/>
          <a:stretch>
            <a:fillRect/>
          </a:stretch>
        </p:blipFill>
        <p:spPr>
          <a:xfrm>
            <a:off x="508186" y="8393754"/>
            <a:ext cx="801184" cy="761190"/>
          </a:xfrm>
          <a:prstGeom prst="rect">
            <a:avLst/>
          </a:prstGeom>
        </p:spPr>
      </p:pic>
    </p:spTree>
    <p:extLst>
      <p:ext uri="{BB962C8B-B14F-4D97-AF65-F5344CB8AC3E}">
        <p14:creationId xmlns:p14="http://schemas.microsoft.com/office/powerpoint/2010/main" val="20937481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CBB1DA6D-D887-2B7B-DE9A-1CD9A124113E}"/>
              </a:ext>
            </a:extLst>
          </p:cNvPr>
          <p:cNvGraphicFramePr>
            <a:graphicFrameLocks noGrp="1"/>
          </p:cNvGraphicFramePr>
          <p:nvPr/>
        </p:nvGraphicFramePr>
        <p:xfrm>
          <a:off x="-3141749" y="2517236"/>
          <a:ext cx="2562225" cy="219456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846842309"/>
                    </a:ext>
                  </a:extLst>
                </a:gridCol>
              </a:tblGrid>
              <a:tr h="190500">
                <a:tc>
                  <a:txBody>
                    <a:bodyPr/>
                    <a:lstStyle/>
                    <a:p>
                      <a:pPr algn="ctr" rtl="0" fontAlgn="base"/>
                      <a:r>
                        <a:rPr lang="fr-CA" sz="1400" b="1" i="0">
                          <a:effectLst/>
                          <a:latin typeface="Calibri" panose="020F0502020204030204" pitchFamily="34" charset="0"/>
                        </a:rPr>
                        <a:t>METOCLOPRAMIDE</a:t>
                      </a:r>
                      <a:r>
                        <a:rPr lang="fr-CA" sz="1400" b="0" i="0">
                          <a:effectLst/>
                          <a:latin typeface="WordVisiCarriageReturn_MSFontService"/>
                        </a:rPr>
                        <a:t> </a:t>
                      </a:r>
                      <a:br>
                        <a:rPr lang="fr-CA" sz="1400" b="0" i="0">
                          <a:effectLst/>
                          <a:latin typeface="WordVisiCarriageReturn_MSFontService"/>
                        </a:rPr>
                      </a:br>
                      <a:r>
                        <a:rPr lang="fr-CA" sz="1400" b="1" i="0">
                          <a:effectLst/>
                          <a:latin typeface="Calibri" panose="020F0502020204030204" pitchFamily="34" charset="0"/>
                        </a:rPr>
                        <a:t>DOMPERIDONE</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86066803"/>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Nausea, discomfort after eating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48181417"/>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Diarrhea, abnormal movements, abnormal heart rhythm </a:t>
                      </a:r>
                      <a:endParaRPr lang="en-US" b="0" i="0">
                        <a:effectLst/>
                      </a:endParaRPr>
                    </a:p>
                    <a:p>
                      <a:pPr algn="ctr" rtl="0" fontAlgn="base"/>
                      <a:r>
                        <a:rPr lang="en-US" sz="1400" b="0" i="0">
                          <a:effectLst/>
                          <a:latin typeface="Calibri" panose="020F0502020204030204" pitchFamily="34" charset="0"/>
                        </a:rPr>
                        <a:t>** use small dose for &lt;6 weeks**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48384304"/>
                  </a:ext>
                </a:extLst>
              </a:tr>
            </a:tbl>
          </a:graphicData>
        </a:graphic>
      </p:graphicFrame>
      <p:sp>
        <p:nvSpPr>
          <p:cNvPr id="9" name="TextBox 23">
            <a:extLst>
              <a:ext uri="{FF2B5EF4-FFF2-40B4-BE49-F238E27FC236}">
                <a16:creationId xmlns:a16="http://schemas.microsoft.com/office/drawing/2014/main" id="{AE4B6809-412E-DD27-6CBF-5855260FE6E0}"/>
              </a:ext>
            </a:extLst>
          </p:cNvPr>
          <p:cNvSpPr txBox="1"/>
          <p:nvPr/>
        </p:nvSpPr>
        <p:spPr>
          <a:xfrm>
            <a:off x="1640029" y="168073"/>
            <a:ext cx="4387577"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DOMPERIDONE</a:t>
            </a:r>
          </a:p>
        </p:txBody>
      </p:sp>
      <p:pic>
        <p:nvPicPr>
          <p:cNvPr id="13" name="Picture 12">
            <a:extLst>
              <a:ext uri="{FF2B5EF4-FFF2-40B4-BE49-F238E27FC236}">
                <a16:creationId xmlns:a16="http://schemas.microsoft.com/office/drawing/2014/main" id="{C17715C9-14DD-09A8-B7FE-D231A904C488}"/>
              </a:ext>
            </a:extLst>
          </p:cNvPr>
          <p:cNvPicPr>
            <a:picLocks noChangeAspect="1"/>
          </p:cNvPicPr>
          <p:nvPr/>
        </p:nvPicPr>
        <p:blipFill>
          <a:blip r:embed="rId3"/>
          <a:stretch>
            <a:fillRect/>
          </a:stretch>
        </p:blipFill>
        <p:spPr>
          <a:xfrm>
            <a:off x="891409" y="13501"/>
            <a:ext cx="935143" cy="949126"/>
          </a:xfrm>
          <a:prstGeom prst="rect">
            <a:avLst/>
          </a:prstGeom>
        </p:spPr>
      </p:pic>
      <p:sp>
        <p:nvSpPr>
          <p:cNvPr id="6" name="TextBox 5">
            <a:extLst>
              <a:ext uri="{FF2B5EF4-FFF2-40B4-BE49-F238E27FC236}">
                <a16:creationId xmlns:a16="http://schemas.microsoft.com/office/drawing/2014/main" id="{7D8C44AF-7CCD-0331-01F1-AC83EB1274BF}"/>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sp>
        <p:nvSpPr>
          <p:cNvPr id="5" name="TextBox 2">
            <a:extLst>
              <a:ext uri="{FF2B5EF4-FFF2-40B4-BE49-F238E27FC236}">
                <a16:creationId xmlns:a16="http://schemas.microsoft.com/office/drawing/2014/main" id="{A448F3F1-3FB8-A419-9F8B-7660FC8940ED}"/>
              </a:ext>
            </a:extLst>
          </p:cNvPr>
          <p:cNvSpPr txBox="1"/>
          <p:nvPr/>
        </p:nvSpPr>
        <p:spPr>
          <a:xfrm>
            <a:off x="272864" y="1115290"/>
            <a:ext cx="7298426" cy="913807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Pour: </a:t>
            </a:r>
            <a:r>
              <a:rPr lang="en-US" sz="2800" b="1">
                <a:latin typeface="Century Gothic"/>
                <a:cs typeface="Calibri"/>
              </a:rPr>
              <a:t> </a:t>
            </a:r>
            <a:r>
              <a:rPr lang="en-US" sz="2800" b="1" u="sng" err="1">
                <a:latin typeface="Century Gothic"/>
                <a:cs typeface="Calibri"/>
              </a:rPr>
              <a:t>Nausées</a:t>
            </a:r>
            <a:r>
              <a:rPr lang="en-US" sz="2800" b="1">
                <a:latin typeface="Century Gothic"/>
                <a:cs typeface="Calibri"/>
              </a:rPr>
              <a:t>, </a:t>
            </a:r>
            <a:endParaRPr lang="en-US" sz="2800" u="sng" err="1">
              <a:latin typeface="Aptos" panose="020B0004020202020204"/>
              <a:cs typeface="Calibri"/>
            </a:endParaRPr>
          </a:p>
          <a:p>
            <a:pPr>
              <a:lnSpc>
                <a:spcPct val="200000"/>
              </a:lnSpc>
            </a:pPr>
            <a:endParaRPr lang="en-US" sz="2800" b="1" u="sng">
              <a:latin typeface="Century Gothic"/>
              <a:cs typeface="Calibri"/>
            </a:endParaRPr>
          </a:p>
          <a:p>
            <a:pPr>
              <a:lnSpc>
                <a:spcPct val="200000"/>
              </a:lnSpc>
            </a:pPr>
            <a:r>
              <a:rPr lang="en-US" sz="2800" b="1" u="sng">
                <a:latin typeface="Century Gothic"/>
                <a:cs typeface="Calibri"/>
              </a:rPr>
              <a:t>Malaise Après les Repas</a:t>
            </a:r>
            <a:endParaRPr lang="en-US" sz="2800" u="sng">
              <a:latin typeface="Aptos" panose="020B0004020202020204"/>
              <a:cs typeface="Calibri"/>
            </a:endParaRPr>
          </a:p>
          <a:p>
            <a:pPr>
              <a:lnSpc>
                <a:spcPct val="200000"/>
              </a:lnSpc>
            </a:pPr>
            <a:r>
              <a:rPr lang="en-US" sz="2800">
                <a:latin typeface="Century Gothic"/>
                <a:cs typeface="Calibri"/>
              </a:rPr>
              <a:t>  </a:t>
            </a:r>
            <a:r>
              <a:rPr lang="en-US" sz="2800" b="1" err="1">
                <a:latin typeface="Century Gothic"/>
                <a:cs typeface="Calibri"/>
              </a:rPr>
              <a:t>Effets</a:t>
            </a:r>
            <a:r>
              <a:rPr lang="en-US" sz="2800" b="1">
                <a:latin typeface="Century Gothic"/>
                <a:cs typeface="Calibri"/>
              </a:rPr>
              <a:t> </a:t>
            </a:r>
            <a:r>
              <a:rPr lang="en-US" sz="2800" b="1" err="1">
                <a:latin typeface="Century Gothic"/>
                <a:cs typeface="Calibri"/>
              </a:rPr>
              <a:t>secondaires</a:t>
            </a:r>
            <a:r>
              <a:rPr lang="en-US" sz="2800">
                <a:latin typeface="Century Gothic"/>
                <a:cs typeface="Calibri"/>
              </a:rPr>
              <a:t> possibles</a:t>
            </a:r>
            <a:r>
              <a:rPr lang="en-US" sz="2800" b="1">
                <a:latin typeface="Century Gothic"/>
                <a:cs typeface="Calibri"/>
              </a:rPr>
              <a:t>:</a:t>
            </a:r>
            <a:endParaRPr lang="en-US" sz="2800">
              <a:latin typeface="Century Gothic"/>
              <a:cs typeface="Calibri"/>
            </a:endParaRPr>
          </a:p>
          <a:p>
            <a:pPr>
              <a:lnSpc>
                <a:spcPct val="200000"/>
              </a:lnSpc>
            </a:pPr>
            <a:r>
              <a:rPr lang="en-US" sz="1000" b="1">
                <a:latin typeface="Century Gothic"/>
                <a:cs typeface="Calibri"/>
              </a:rPr>
              <a:t>   </a:t>
            </a:r>
            <a:endParaRPr lang="en-US" sz="2800" b="1">
              <a:latin typeface="Century Gothic"/>
              <a:cs typeface="Calibri"/>
            </a:endParaRPr>
          </a:p>
          <a:p>
            <a:pPr marL="1371600" lvl="2" indent="-457200">
              <a:lnSpc>
                <a:spcPct val="150000"/>
              </a:lnSpc>
              <a:buFont typeface="Wingdings,Sans-Serif"/>
              <a:buChar char="§"/>
            </a:pPr>
            <a:r>
              <a:rPr lang="en-US" sz="2800" b="1" err="1">
                <a:latin typeface="Century Gothic"/>
                <a:cs typeface="Calibri"/>
              </a:rPr>
              <a:t>Diarrhée</a:t>
            </a:r>
            <a:endParaRPr lang="en-US" sz="2800" err="1">
              <a:latin typeface="Century Gothic"/>
              <a:cs typeface="Calibri"/>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err="1">
                <a:latin typeface="Century Gothic"/>
                <a:cs typeface="Calibri"/>
              </a:rPr>
              <a:t>Mouvements</a:t>
            </a:r>
            <a:r>
              <a:rPr lang="en-US" sz="2800" b="1">
                <a:latin typeface="Century Gothic"/>
                <a:cs typeface="Calibri"/>
              </a:rPr>
              <a:t> </a:t>
            </a:r>
            <a:r>
              <a:rPr lang="en-US" sz="2800" b="1" err="1">
                <a:latin typeface="Century Gothic"/>
                <a:cs typeface="Calibri"/>
              </a:rPr>
              <a:t>anormaux</a:t>
            </a:r>
            <a:endParaRPr lang="en-US" sz="2800" b="1">
              <a:latin typeface="Century Gothic"/>
              <a:cs typeface="Calibri"/>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err="1">
                <a:latin typeface="Century Gothic"/>
                <a:cs typeface="Calibri"/>
              </a:rPr>
              <a:t>Rhythme</a:t>
            </a:r>
            <a:r>
              <a:rPr lang="en-US" sz="2800" b="1">
                <a:latin typeface="Century Gothic"/>
                <a:cs typeface="Calibri"/>
              </a:rPr>
              <a:t> </a:t>
            </a:r>
            <a:r>
              <a:rPr lang="en-US" sz="2800" b="1" err="1">
                <a:latin typeface="Century Gothic"/>
                <a:cs typeface="Calibri"/>
              </a:rPr>
              <a:t>cardiaque</a:t>
            </a:r>
            <a:r>
              <a:rPr lang="en-US" sz="2800" b="1">
                <a:latin typeface="Century Gothic"/>
                <a:cs typeface="Calibri"/>
              </a:rPr>
              <a:t> anormal</a:t>
            </a:r>
          </a:p>
          <a:p>
            <a:pPr lvl="4">
              <a:lnSpc>
                <a:spcPct val="150000"/>
              </a:lnSpc>
            </a:pPr>
            <a:r>
              <a:rPr lang="en-US" sz="2400" b="1">
                <a:latin typeface="Century Gothic"/>
                <a:cs typeface="Calibri"/>
              </a:rPr>
              <a:t>*</a:t>
            </a:r>
            <a:r>
              <a:rPr lang="en-US" sz="2400">
                <a:latin typeface="Century Gothic"/>
                <a:cs typeface="Calibri"/>
              </a:rPr>
              <a:t>petite dose pendant 6 </a:t>
            </a:r>
            <a:r>
              <a:rPr lang="en-US" sz="2400" err="1">
                <a:latin typeface="Century Gothic"/>
                <a:cs typeface="Calibri"/>
              </a:rPr>
              <a:t>semaines</a:t>
            </a:r>
            <a:endParaRPr lang="en-US" sz="2400">
              <a:latin typeface="Century Gothic"/>
              <a:cs typeface="Calibri"/>
            </a:endParaRPr>
          </a:p>
        </p:txBody>
      </p:sp>
      <p:pic>
        <p:nvPicPr>
          <p:cNvPr id="8" name="Picture 7" descr="diarrhea Icon 2745794">
            <a:extLst>
              <a:ext uri="{FF2B5EF4-FFF2-40B4-BE49-F238E27FC236}">
                <a16:creationId xmlns:a16="http://schemas.microsoft.com/office/drawing/2014/main" id="{F5D24F4E-FC7C-CF79-25F5-3DAD58406EA3}"/>
              </a:ext>
            </a:extLst>
          </p:cNvPr>
          <p:cNvPicPr>
            <a:picLocks noChangeAspect="1"/>
          </p:cNvPicPr>
          <p:nvPr/>
        </p:nvPicPr>
        <p:blipFill>
          <a:blip r:embed="rId4"/>
          <a:stretch>
            <a:fillRect/>
          </a:stretch>
        </p:blipFill>
        <p:spPr>
          <a:xfrm>
            <a:off x="79363" y="5297379"/>
            <a:ext cx="1632792" cy="1619538"/>
          </a:xfrm>
          <a:prstGeom prst="rect">
            <a:avLst/>
          </a:prstGeom>
        </p:spPr>
      </p:pic>
      <p:pic>
        <p:nvPicPr>
          <p:cNvPr id="11" name="Picture 10">
            <a:extLst>
              <a:ext uri="{FF2B5EF4-FFF2-40B4-BE49-F238E27FC236}">
                <a16:creationId xmlns:a16="http://schemas.microsoft.com/office/drawing/2014/main" id="{98F1C9AD-0D6E-448A-B66B-405CACE29836}"/>
              </a:ext>
            </a:extLst>
          </p:cNvPr>
          <p:cNvPicPr>
            <a:picLocks noChangeAspect="1"/>
          </p:cNvPicPr>
          <p:nvPr/>
        </p:nvPicPr>
        <p:blipFill>
          <a:blip r:embed="rId5"/>
          <a:stretch>
            <a:fillRect/>
          </a:stretch>
        </p:blipFill>
        <p:spPr>
          <a:xfrm>
            <a:off x="2380846" y="1245437"/>
            <a:ext cx="1273352" cy="1106688"/>
          </a:xfrm>
          <a:prstGeom prst="rect">
            <a:avLst/>
          </a:prstGeom>
        </p:spPr>
      </p:pic>
      <p:pic>
        <p:nvPicPr>
          <p:cNvPr id="14" name="Picture 13">
            <a:extLst>
              <a:ext uri="{FF2B5EF4-FFF2-40B4-BE49-F238E27FC236}">
                <a16:creationId xmlns:a16="http://schemas.microsoft.com/office/drawing/2014/main" id="{F7CD727E-5DBA-7563-EE34-281FA3971B60}"/>
              </a:ext>
            </a:extLst>
          </p:cNvPr>
          <p:cNvPicPr>
            <a:picLocks noChangeAspect="1"/>
          </p:cNvPicPr>
          <p:nvPr/>
        </p:nvPicPr>
        <p:blipFill>
          <a:blip r:embed="rId6"/>
          <a:stretch>
            <a:fillRect/>
          </a:stretch>
        </p:blipFill>
        <p:spPr>
          <a:xfrm>
            <a:off x="1711350" y="2908607"/>
            <a:ext cx="1104387" cy="1094070"/>
          </a:xfrm>
          <a:prstGeom prst="rect">
            <a:avLst/>
          </a:prstGeom>
        </p:spPr>
      </p:pic>
      <p:pic>
        <p:nvPicPr>
          <p:cNvPr id="16" name="Picture 15">
            <a:extLst>
              <a:ext uri="{FF2B5EF4-FFF2-40B4-BE49-F238E27FC236}">
                <a16:creationId xmlns:a16="http://schemas.microsoft.com/office/drawing/2014/main" id="{ABD80B9E-0628-54A0-459C-DA181AC59106}"/>
              </a:ext>
            </a:extLst>
          </p:cNvPr>
          <p:cNvPicPr>
            <a:picLocks noChangeAspect="1"/>
          </p:cNvPicPr>
          <p:nvPr/>
        </p:nvPicPr>
        <p:blipFill>
          <a:blip r:embed="rId7"/>
          <a:stretch>
            <a:fillRect/>
          </a:stretch>
        </p:blipFill>
        <p:spPr>
          <a:xfrm>
            <a:off x="-814" y="6794154"/>
            <a:ext cx="1644461" cy="1506109"/>
          </a:xfrm>
          <a:prstGeom prst="rect">
            <a:avLst/>
          </a:prstGeom>
        </p:spPr>
      </p:pic>
      <p:pic>
        <p:nvPicPr>
          <p:cNvPr id="18" name="Picture 17">
            <a:extLst>
              <a:ext uri="{FF2B5EF4-FFF2-40B4-BE49-F238E27FC236}">
                <a16:creationId xmlns:a16="http://schemas.microsoft.com/office/drawing/2014/main" id="{8986D08C-43D8-487B-CB58-B55F40082724}"/>
              </a:ext>
            </a:extLst>
          </p:cNvPr>
          <p:cNvPicPr>
            <a:picLocks noChangeAspect="1"/>
          </p:cNvPicPr>
          <p:nvPr/>
        </p:nvPicPr>
        <p:blipFill>
          <a:blip r:embed="rId8"/>
          <a:stretch>
            <a:fillRect/>
          </a:stretch>
        </p:blipFill>
        <p:spPr>
          <a:xfrm>
            <a:off x="922757" y="8754892"/>
            <a:ext cx="814557" cy="787941"/>
          </a:xfrm>
          <a:prstGeom prst="rect">
            <a:avLst/>
          </a:prstGeom>
        </p:spPr>
      </p:pic>
      <p:pic>
        <p:nvPicPr>
          <p:cNvPr id="20" name="Picture 19">
            <a:extLst>
              <a:ext uri="{FF2B5EF4-FFF2-40B4-BE49-F238E27FC236}">
                <a16:creationId xmlns:a16="http://schemas.microsoft.com/office/drawing/2014/main" id="{3E0A15A4-CAD6-B6DF-344E-94CC7B47B303}"/>
              </a:ext>
            </a:extLst>
          </p:cNvPr>
          <p:cNvPicPr>
            <a:picLocks noChangeAspect="1"/>
          </p:cNvPicPr>
          <p:nvPr/>
        </p:nvPicPr>
        <p:blipFill>
          <a:blip r:embed="rId9"/>
          <a:stretch>
            <a:fillRect/>
          </a:stretch>
        </p:blipFill>
        <p:spPr>
          <a:xfrm>
            <a:off x="508186" y="8393754"/>
            <a:ext cx="801184" cy="761190"/>
          </a:xfrm>
          <a:prstGeom prst="rect">
            <a:avLst/>
          </a:prstGeom>
        </p:spPr>
      </p:pic>
    </p:spTree>
    <p:extLst>
      <p:ext uri="{BB962C8B-B14F-4D97-AF65-F5344CB8AC3E}">
        <p14:creationId xmlns:p14="http://schemas.microsoft.com/office/powerpoint/2010/main" val="6534938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FBC23151-BDE8-0EAA-8647-81DCABF8DC1E}"/>
              </a:ext>
            </a:extLst>
          </p:cNvPr>
          <p:cNvGraphicFramePr>
            <a:graphicFrameLocks noGrp="1"/>
          </p:cNvGraphicFramePr>
          <p:nvPr/>
        </p:nvGraphicFramePr>
        <p:xfrm>
          <a:off x="-3042704" y="2978745"/>
          <a:ext cx="2562225" cy="155448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317008159"/>
                    </a:ext>
                  </a:extLst>
                </a:gridCol>
              </a:tblGrid>
              <a:tr h="190500">
                <a:tc>
                  <a:txBody>
                    <a:bodyPr/>
                    <a:lstStyle/>
                    <a:p>
                      <a:pPr algn="ctr" rtl="0" fontAlgn="base"/>
                      <a:r>
                        <a:rPr lang="fr-CA" sz="1400" b="1" i="0">
                          <a:effectLst/>
                          <a:latin typeface="Calibri" panose="020F0502020204030204" pitchFamily="34" charset="0"/>
                        </a:rPr>
                        <a:t>AMITRYPTILINE</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50534822"/>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Pain, dizziness post stroke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6833952"/>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Dizziness, dry mouth, weight gain (high doses), fatigue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48199279"/>
                  </a:ext>
                </a:extLst>
              </a:tr>
            </a:tbl>
          </a:graphicData>
        </a:graphic>
      </p:graphicFrame>
      <p:sp>
        <p:nvSpPr>
          <p:cNvPr id="9" name="TextBox 23">
            <a:extLst>
              <a:ext uri="{FF2B5EF4-FFF2-40B4-BE49-F238E27FC236}">
                <a16:creationId xmlns:a16="http://schemas.microsoft.com/office/drawing/2014/main" id="{EDA3F65B-2DB6-7692-0A6E-C5349E6F92A0}"/>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AMITRYPTILINE</a:t>
            </a:r>
            <a:endParaRPr lang="en-US" sz="3600"/>
          </a:p>
        </p:txBody>
      </p:sp>
      <p:sp>
        <p:nvSpPr>
          <p:cNvPr id="11" name="TextBox 2">
            <a:extLst>
              <a:ext uri="{FF2B5EF4-FFF2-40B4-BE49-F238E27FC236}">
                <a16:creationId xmlns:a16="http://schemas.microsoft.com/office/drawing/2014/main" id="{00BF6331-20F5-8520-17E1-91B23E185F7E}"/>
              </a:ext>
            </a:extLst>
          </p:cNvPr>
          <p:cNvSpPr txBox="1"/>
          <p:nvPr/>
        </p:nvSpPr>
        <p:spPr>
          <a:xfrm>
            <a:off x="763729" y="1155782"/>
            <a:ext cx="5620881" cy="87071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Pour: </a:t>
            </a:r>
            <a:r>
              <a:rPr lang="en-US" sz="2800" b="1">
                <a:latin typeface="Century Gothic"/>
                <a:cs typeface="Calibri"/>
              </a:rPr>
              <a:t> </a:t>
            </a:r>
            <a:r>
              <a:rPr lang="en-US" sz="2800" b="1" u="sng" err="1">
                <a:latin typeface="Century Gothic"/>
                <a:cs typeface="Calibri"/>
              </a:rPr>
              <a:t>Douleur</a:t>
            </a:r>
            <a:r>
              <a:rPr lang="en-US" sz="2800" b="1">
                <a:latin typeface="Century Gothic"/>
                <a:cs typeface="Calibri"/>
              </a:rPr>
              <a:t>, </a:t>
            </a:r>
            <a:r>
              <a:rPr lang="en-US" sz="2800" b="1" u="sng" err="1">
                <a:latin typeface="Century Gothic"/>
                <a:cs typeface="Calibri"/>
              </a:rPr>
              <a:t>Vertiges</a:t>
            </a:r>
            <a:r>
              <a:rPr lang="en-US" sz="2800" b="1">
                <a:latin typeface="Century Gothic"/>
                <a:cs typeface="Calibri"/>
              </a:rPr>
              <a:t> </a:t>
            </a:r>
            <a:endParaRPr lang="en-US" sz="2800" b="1" u="sng">
              <a:latin typeface="Century Gothic"/>
              <a:cs typeface="Calibri"/>
            </a:endParaRPr>
          </a:p>
          <a:p>
            <a:pPr>
              <a:lnSpc>
                <a:spcPct val="200000"/>
              </a:lnSpc>
            </a:pPr>
            <a:endParaRPr lang="en-US" sz="2800" b="1">
              <a:latin typeface="Century Gothic"/>
              <a:cs typeface="Calibri"/>
            </a:endParaRPr>
          </a:p>
          <a:p>
            <a:r>
              <a:rPr lang="en-US" sz="2800" b="1" err="1">
                <a:latin typeface="Century Gothic"/>
                <a:cs typeface="Calibri"/>
              </a:rPr>
              <a:t>Effets</a:t>
            </a:r>
            <a:r>
              <a:rPr lang="en-US" sz="2800" b="1">
                <a:latin typeface="Century Gothic"/>
                <a:cs typeface="Calibri"/>
              </a:rPr>
              <a:t> </a:t>
            </a:r>
            <a:r>
              <a:rPr lang="en-US" sz="2800" b="1" err="1">
                <a:latin typeface="Century Gothic"/>
                <a:cs typeface="Calibri"/>
              </a:rPr>
              <a:t>secondaires</a:t>
            </a:r>
            <a:r>
              <a:rPr lang="en-US" sz="2800">
                <a:latin typeface="Century Gothic"/>
                <a:cs typeface="Calibri"/>
              </a:rPr>
              <a:t> possibles</a:t>
            </a:r>
            <a:r>
              <a:rPr lang="en-US" sz="2800" b="1">
                <a:latin typeface="Century Gothic"/>
                <a:cs typeface="Calibri"/>
              </a:rPr>
              <a:t>:</a:t>
            </a:r>
            <a:endParaRPr lang="en-US" sz="2800">
              <a:latin typeface="Century Gothic"/>
              <a:cs typeface="Calibri"/>
            </a:endParaRPr>
          </a:p>
          <a:p>
            <a:endParaRPr lang="en-US" sz="2800" b="1">
              <a:latin typeface="Century Gothic"/>
              <a:cs typeface="Calibri"/>
            </a:endParaRPr>
          </a:p>
          <a:p>
            <a:pPr marL="1371600" lvl="2" indent="-457200">
              <a:lnSpc>
                <a:spcPct val="150000"/>
              </a:lnSpc>
              <a:buFont typeface="Wingdings"/>
              <a:buChar char="§"/>
            </a:pPr>
            <a:r>
              <a:rPr lang="en-US" sz="2800" b="1" err="1">
                <a:latin typeface="Century Gothic"/>
                <a:cs typeface="Calibri"/>
              </a:rPr>
              <a:t>Vertiges</a:t>
            </a:r>
            <a:endParaRPr lang="en-US" err="1"/>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Bouche </a:t>
            </a:r>
            <a:r>
              <a:rPr lang="en-US" sz="2800" b="1" err="1">
                <a:latin typeface="Century Gothic"/>
                <a:cs typeface="Calibri"/>
              </a:rPr>
              <a:t>sèche</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Prise de </a:t>
            </a:r>
            <a:r>
              <a:rPr lang="en-US" sz="2800" b="1" err="1">
                <a:latin typeface="Century Gothic"/>
                <a:cs typeface="Calibri"/>
              </a:rPr>
              <a:t>poids</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Fatigue</a:t>
            </a:r>
          </a:p>
        </p:txBody>
      </p:sp>
      <p:pic>
        <p:nvPicPr>
          <p:cNvPr id="13" name="Picture 12">
            <a:extLst>
              <a:ext uri="{FF2B5EF4-FFF2-40B4-BE49-F238E27FC236}">
                <a16:creationId xmlns:a16="http://schemas.microsoft.com/office/drawing/2014/main" id="{BD92BFBD-9F03-9AC3-33C5-AA79333CCE6B}"/>
              </a:ext>
            </a:extLst>
          </p:cNvPr>
          <p:cNvPicPr>
            <a:picLocks noChangeAspect="1"/>
          </p:cNvPicPr>
          <p:nvPr/>
        </p:nvPicPr>
        <p:blipFill>
          <a:blip r:embed="rId3"/>
          <a:stretch>
            <a:fillRect/>
          </a:stretch>
        </p:blipFill>
        <p:spPr>
          <a:xfrm>
            <a:off x="891409" y="13501"/>
            <a:ext cx="935143" cy="949126"/>
          </a:xfrm>
          <a:prstGeom prst="rect">
            <a:avLst/>
          </a:prstGeom>
        </p:spPr>
      </p:pic>
      <p:pic>
        <p:nvPicPr>
          <p:cNvPr id="37" name="Picture 36">
            <a:extLst>
              <a:ext uri="{FF2B5EF4-FFF2-40B4-BE49-F238E27FC236}">
                <a16:creationId xmlns:a16="http://schemas.microsoft.com/office/drawing/2014/main" id="{1DF0919A-F159-B565-E6EA-67ACB68F6631}"/>
              </a:ext>
            </a:extLst>
          </p:cNvPr>
          <p:cNvPicPr>
            <a:picLocks noChangeAspect="1"/>
          </p:cNvPicPr>
          <p:nvPr/>
        </p:nvPicPr>
        <p:blipFill>
          <a:blip r:embed="rId4"/>
          <a:stretch>
            <a:fillRect/>
          </a:stretch>
        </p:blipFill>
        <p:spPr>
          <a:xfrm>
            <a:off x="873512" y="4578479"/>
            <a:ext cx="918240" cy="887936"/>
          </a:xfrm>
          <a:prstGeom prst="rect">
            <a:avLst/>
          </a:prstGeom>
        </p:spPr>
      </p:pic>
      <p:pic>
        <p:nvPicPr>
          <p:cNvPr id="7" name="Picture 6" descr="exhausted Icon 2758313">
            <a:extLst>
              <a:ext uri="{FF2B5EF4-FFF2-40B4-BE49-F238E27FC236}">
                <a16:creationId xmlns:a16="http://schemas.microsoft.com/office/drawing/2014/main" id="{D3969696-B8EC-D263-D1CF-CA8A8D7B8DA0}"/>
              </a:ext>
            </a:extLst>
          </p:cNvPr>
          <p:cNvPicPr>
            <a:picLocks noChangeAspect="1"/>
          </p:cNvPicPr>
          <p:nvPr/>
        </p:nvPicPr>
        <p:blipFill>
          <a:blip r:embed="rId5"/>
          <a:stretch>
            <a:fillRect/>
          </a:stretch>
        </p:blipFill>
        <p:spPr>
          <a:xfrm>
            <a:off x="766874" y="8222471"/>
            <a:ext cx="1148603" cy="1134036"/>
          </a:xfrm>
          <a:prstGeom prst="rect">
            <a:avLst/>
          </a:prstGeom>
        </p:spPr>
      </p:pic>
      <p:pic>
        <p:nvPicPr>
          <p:cNvPr id="16" name="Picture 15">
            <a:extLst>
              <a:ext uri="{FF2B5EF4-FFF2-40B4-BE49-F238E27FC236}">
                <a16:creationId xmlns:a16="http://schemas.microsoft.com/office/drawing/2014/main" id="{81C1A5ED-DD90-F569-DF78-9317CC14EC7D}"/>
              </a:ext>
            </a:extLst>
          </p:cNvPr>
          <p:cNvPicPr>
            <a:picLocks noChangeAspect="1"/>
          </p:cNvPicPr>
          <p:nvPr/>
        </p:nvPicPr>
        <p:blipFill>
          <a:blip r:embed="rId6"/>
          <a:stretch>
            <a:fillRect/>
          </a:stretch>
        </p:blipFill>
        <p:spPr>
          <a:xfrm>
            <a:off x="940229" y="7117700"/>
            <a:ext cx="969185" cy="878434"/>
          </a:xfrm>
          <a:prstGeom prst="rect">
            <a:avLst/>
          </a:prstGeom>
        </p:spPr>
      </p:pic>
      <p:pic>
        <p:nvPicPr>
          <p:cNvPr id="20" name="Picture 19">
            <a:extLst>
              <a:ext uri="{FF2B5EF4-FFF2-40B4-BE49-F238E27FC236}">
                <a16:creationId xmlns:a16="http://schemas.microsoft.com/office/drawing/2014/main" id="{3C02B2D0-CFC3-08EA-EA54-6DB924AE2949}"/>
              </a:ext>
            </a:extLst>
          </p:cNvPr>
          <p:cNvPicPr>
            <a:picLocks noChangeAspect="1"/>
          </p:cNvPicPr>
          <p:nvPr/>
        </p:nvPicPr>
        <p:blipFill>
          <a:blip r:embed="rId4"/>
          <a:stretch>
            <a:fillRect/>
          </a:stretch>
        </p:blipFill>
        <p:spPr>
          <a:xfrm>
            <a:off x="2957052" y="1161794"/>
            <a:ext cx="1298446" cy="1207490"/>
          </a:xfrm>
          <a:prstGeom prst="rect">
            <a:avLst/>
          </a:prstGeom>
        </p:spPr>
      </p:pic>
      <p:pic>
        <p:nvPicPr>
          <p:cNvPr id="26" name="Picture 25">
            <a:extLst>
              <a:ext uri="{FF2B5EF4-FFF2-40B4-BE49-F238E27FC236}">
                <a16:creationId xmlns:a16="http://schemas.microsoft.com/office/drawing/2014/main" id="{23A11F6A-4BF5-FCCE-3619-D233CDC5E8D6}"/>
              </a:ext>
            </a:extLst>
          </p:cNvPr>
          <p:cNvPicPr>
            <a:picLocks noChangeAspect="1"/>
          </p:cNvPicPr>
          <p:nvPr/>
        </p:nvPicPr>
        <p:blipFill>
          <a:blip r:embed="rId7"/>
          <a:stretch>
            <a:fillRect/>
          </a:stretch>
        </p:blipFill>
        <p:spPr>
          <a:xfrm>
            <a:off x="940227" y="5763391"/>
            <a:ext cx="847519" cy="1076252"/>
          </a:xfrm>
          <a:prstGeom prst="rect">
            <a:avLst/>
          </a:prstGeom>
        </p:spPr>
      </p:pic>
      <p:sp>
        <p:nvSpPr>
          <p:cNvPr id="5" name="TextBox 4">
            <a:extLst>
              <a:ext uri="{FF2B5EF4-FFF2-40B4-BE49-F238E27FC236}">
                <a16:creationId xmlns:a16="http://schemas.microsoft.com/office/drawing/2014/main" id="{187D12C3-B672-6D27-FF99-E4BA35EE47F1}"/>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spTree>
    <p:extLst>
      <p:ext uri="{BB962C8B-B14F-4D97-AF65-F5344CB8AC3E}">
        <p14:creationId xmlns:p14="http://schemas.microsoft.com/office/powerpoint/2010/main" val="25558816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08A72B91-DB88-0844-F5C8-6E35F9C43436}"/>
              </a:ext>
            </a:extLst>
          </p:cNvPr>
          <p:cNvGraphicFramePr>
            <a:graphicFrameLocks noGrp="1"/>
          </p:cNvGraphicFramePr>
          <p:nvPr/>
        </p:nvGraphicFramePr>
        <p:xfrm>
          <a:off x="-3919962" y="3125550"/>
          <a:ext cx="2562225" cy="219456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2130837569"/>
                    </a:ext>
                  </a:extLst>
                </a:gridCol>
              </a:tblGrid>
              <a:tr h="190500">
                <a:tc>
                  <a:txBody>
                    <a:bodyPr/>
                    <a:lstStyle/>
                    <a:p>
                      <a:pPr algn="ctr" rtl="0" fontAlgn="base"/>
                      <a:r>
                        <a:rPr lang="fr-CA" sz="1400" b="1" i="0">
                          <a:effectLst/>
                          <a:latin typeface="Calibri" panose="020F0502020204030204" pitchFamily="34" charset="0"/>
                        </a:rPr>
                        <a:t>DULOXETINE</a:t>
                      </a:r>
                      <a:r>
                        <a:rPr lang="fr-CA" sz="1400" b="0" i="0">
                          <a:effectLst/>
                          <a:latin typeface="WordVisiCarriageReturn_MSFontService"/>
                        </a:rPr>
                        <a:t> </a:t>
                      </a:r>
                      <a:br>
                        <a:rPr lang="fr-CA" sz="1400" b="0" i="0">
                          <a:effectLst/>
                          <a:latin typeface="WordVisiCarriageReturn_MSFontService"/>
                        </a:rPr>
                      </a:br>
                      <a:r>
                        <a:rPr lang="fr-CA" sz="1400" b="1" i="0">
                          <a:effectLst/>
                          <a:latin typeface="Calibri" panose="020F0502020204030204" pitchFamily="34" charset="0"/>
                        </a:rPr>
                        <a:t>VENLAFAXINE</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09739404"/>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Pain, mood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8448502"/>
                  </a:ext>
                </a:extLst>
              </a:tr>
              <a:tr h="190500">
                <a:tc>
                  <a:txBody>
                    <a:bodyPr/>
                    <a:lstStyle/>
                    <a:p>
                      <a:pPr algn="ctr" rtl="0" fontAlgn="base"/>
                      <a:r>
                        <a:rPr lang="fr-CA" sz="1400" b="0" i="0" u="sng">
                          <a:effectLst/>
                          <a:latin typeface="Calibri" panose="020F0502020204030204" pitchFamily="34" charset="0"/>
                        </a:rPr>
                        <a:t>Possible side effect?</a:t>
                      </a:r>
                      <a:r>
                        <a:rPr lang="fr-CA" sz="1400" b="0" i="0">
                          <a:effectLst/>
                          <a:latin typeface="Calibri" panose="020F0502020204030204" pitchFamily="34" charset="0"/>
                        </a:rPr>
                        <a:t> </a:t>
                      </a:r>
                      <a:endParaRPr lang="fr-CA" b="0" i="0">
                        <a:effectLst/>
                      </a:endParaRPr>
                    </a:p>
                    <a:p>
                      <a:pPr algn="ctr" rtl="0" fontAlgn="base"/>
                      <a:r>
                        <a:rPr lang="fr-CA" sz="1400" b="0" i="0">
                          <a:effectLst/>
                          <a:latin typeface="Calibri" panose="020F0502020204030204" pitchFamily="34" charset="0"/>
                        </a:rPr>
                        <a:t>Fatigue, nausea, sweating, sexual dysfunction, bleeding, abnormal electrolytes (blood work monitored)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18877013"/>
                  </a:ext>
                </a:extLst>
              </a:tr>
            </a:tbl>
          </a:graphicData>
        </a:graphic>
      </p:graphicFrame>
      <p:sp>
        <p:nvSpPr>
          <p:cNvPr id="9" name="TextBox 23">
            <a:extLst>
              <a:ext uri="{FF2B5EF4-FFF2-40B4-BE49-F238E27FC236}">
                <a16:creationId xmlns:a16="http://schemas.microsoft.com/office/drawing/2014/main" id="{4D0E4B75-9C7D-D078-56CA-CAD51DF8F424}"/>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DULOXETINE</a:t>
            </a:r>
            <a:endParaRPr lang="en-US" sz="3600"/>
          </a:p>
        </p:txBody>
      </p:sp>
      <p:sp>
        <p:nvSpPr>
          <p:cNvPr id="11" name="TextBox 2">
            <a:extLst>
              <a:ext uri="{FF2B5EF4-FFF2-40B4-BE49-F238E27FC236}">
                <a16:creationId xmlns:a16="http://schemas.microsoft.com/office/drawing/2014/main" id="{3470D6C0-B824-5824-747F-2C44B9344912}"/>
              </a:ext>
            </a:extLst>
          </p:cNvPr>
          <p:cNvSpPr txBox="1"/>
          <p:nvPr/>
        </p:nvSpPr>
        <p:spPr>
          <a:xfrm>
            <a:off x="762089" y="171092"/>
            <a:ext cx="6157145" cy="953216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Pour: </a:t>
            </a:r>
            <a:r>
              <a:rPr lang="en-US" sz="2800" b="1" dirty="0">
                <a:latin typeface="Century Gothic"/>
                <a:cs typeface="Calibri"/>
              </a:rPr>
              <a:t> </a:t>
            </a:r>
            <a:r>
              <a:rPr lang="en-US" sz="2800" b="1" u="sng" dirty="0" err="1">
                <a:latin typeface="Century Gothic"/>
                <a:cs typeface="Calibri"/>
              </a:rPr>
              <a:t>Douleur</a:t>
            </a:r>
            <a:r>
              <a:rPr lang="en-US" sz="2800" b="1" dirty="0">
                <a:latin typeface="Century Gothic"/>
                <a:cs typeface="Calibri"/>
              </a:rPr>
              <a:t>, </a:t>
            </a:r>
            <a:r>
              <a:rPr lang="en-US" sz="2800" b="1" u="sng" dirty="0" err="1">
                <a:latin typeface="Century Gothic"/>
                <a:cs typeface="Calibri"/>
              </a:rPr>
              <a:t>Humeur</a:t>
            </a:r>
            <a:endParaRPr lang="en-US" sz="2800" u="sng" dirty="0" err="1">
              <a:latin typeface="Aptos" panose="020B0004020202020204"/>
              <a:cs typeface="Calibri"/>
            </a:endParaRPr>
          </a:p>
          <a:p>
            <a:pPr>
              <a:lnSpc>
                <a:spcPct val="200000"/>
              </a:lnSpc>
            </a:pPr>
            <a:endParaRPr lang="en-US" sz="2800" b="1">
              <a:latin typeface="Century Gothic"/>
              <a:cs typeface="Calibri"/>
            </a:endParaRPr>
          </a:p>
          <a:p>
            <a:r>
              <a:rPr lang="en-US" sz="2800" b="1" dirty="0" err="1">
                <a:latin typeface="Century Gothic"/>
                <a:cs typeface="Calibri"/>
              </a:rPr>
              <a:t>Effets</a:t>
            </a:r>
            <a:r>
              <a:rPr lang="en-US" sz="2800" b="1" dirty="0">
                <a:latin typeface="Century Gothic"/>
                <a:cs typeface="Calibri"/>
              </a:rPr>
              <a:t> </a:t>
            </a:r>
            <a:r>
              <a:rPr lang="en-US" sz="2800" b="1" dirty="0" err="1">
                <a:latin typeface="Century Gothic"/>
                <a:cs typeface="Calibri"/>
              </a:rPr>
              <a:t>secondaires</a:t>
            </a:r>
            <a:r>
              <a:rPr lang="en-US" sz="2800" dirty="0">
                <a:latin typeface="Century Gothic"/>
                <a:cs typeface="Calibri"/>
              </a:rPr>
              <a:t> possibles</a:t>
            </a:r>
            <a:r>
              <a:rPr lang="en-US" sz="2800" b="1" dirty="0">
                <a:latin typeface="Century Gothic"/>
                <a:cs typeface="Calibri"/>
              </a:rPr>
              <a:t>:</a:t>
            </a:r>
            <a:endParaRPr lang="en-US" sz="2800" dirty="0">
              <a:latin typeface="Century Gothic"/>
              <a:cs typeface="Calibri"/>
            </a:endParaRPr>
          </a:p>
          <a:p>
            <a:endParaRPr lang="en-US" sz="2800" b="1">
              <a:latin typeface="Century Gothic"/>
              <a:cs typeface="Calibri"/>
            </a:endParaRPr>
          </a:p>
          <a:p>
            <a:pPr marL="1371600" lvl="2" indent="-457200">
              <a:buFont typeface="Wingdings"/>
              <a:buChar char="§"/>
            </a:pPr>
            <a:r>
              <a:rPr lang="en-US" sz="2800" b="1" dirty="0">
                <a:latin typeface="Century Gothic"/>
                <a:cs typeface="Calibri"/>
              </a:rPr>
              <a:t>Fatigue</a:t>
            </a:r>
          </a:p>
          <a:p>
            <a:pPr marL="1371600" lvl="2" indent="-457200">
              <a:buFont typeface="Wingdings"/>
              <a:buChar char="§"/>
            </a:pPr>
            <a:endParaRPr lang="en-US" sz="2800" b="1">
              <a:latin typeface="Century Gothic"/>
              <a:cs typeface="Calibri"/>
            </a:endParaRPr>
          </a:p>
          <a:p>
            <a:pPr marL="1371600" lvl="2" indent="-457200">
              <a:buFont typeface="Wingdings"/>
              <a:buChar char="§"/>
            </a:pPr>
            <a:r>
              <a:rPr lang="en-US" sz="2800" b="1" err="1">
                <a:latin typeface="Century Gothic"/>
                <a:cs typeface="Calibri"/>
              </a:rPr>
              <a:t>Nausées</a:t>
            </a:r>
            <a:endParaRPr lang="en-US" err="1"/>
          </a:p>
          <a:p>
            <a:pPr marL="1371600" lvl="2" indent="-457200">
              <a:buFont typeface="Wingdings"/>
              <a:buChar char="§"/>
            </a:pPr>
            <a:endParaRPr lang="en-US" sz="2800" b="1">
              <a:latin typeface="Century Gothic"/>
              <a:cs typeface="Calibri"/>
            </a:endParaRPr>
          </a:p>
          <a:p>
            <a:pPr marL="1371600" lvl="2" indent="-457200">
              <a:buFont typeface="Wingdings"/>
              <a:buChar char="§"/>
            </a:pPr>
            <a:r>
              <a:rPr lang="en-US" sz="2800" b="1" dirty="0">
                <a:latin typeface="Century Gothic"/>
                <a:cs typeface="Calibri"/>
              </a:rPr>
              <a:t>Transpiration</a:t>
            </a:r>
          </a:p>
          <a:p>
            <a:pPr marL="1371600" lvl="2" indent="-457200">
              <a:buFont typeface="Wingdings"/>
              <a:buChar char="§"/>
            </a:pPr>
            <a:endParaRPr lang="en-US" sz="2800" b="1">
              <a:latin typeface="Century Gothic"/>
              <a:cs typeface="Calibri"/>
            </a:endParaRPr>
          </a:p>
          <a:p>
            <a:pPr marL="1371600" lvl="2" indent="-457200">
              <a:buFont typeface="Wingdings"/>
              <a:buChar char="§"/>
            </a:pPr>
            <a:r>
              <a:rPr lang="en-US" sz="2800" b="1" dirty="0" err="1">
                <a:latin typeface="Century Gothic"/>
                <a:cs typeface="Calibri"/>
              </a:rPr>
              <a:t>Dysfonction</a:t>
            </a:r>
            <a:r>
              <a:rPr lang="en-US" sz="2800" b="1" dirty="0">
                <a:latin typeface="Century Gothic"/>
                <a:cs typeface="Calibri"/>
              </a:rPr>
              <a:t> </a:t>
            </a:r>
            <a:r>
              <a:rPr lang="en-US" sz="2800" b="1" dirty="0" err="1">
                <a:latin typeface="Century Gothic"/>
                <a:cs typeface="Calibri"/>
              </a:rPr>
              <a:t>sexuelle</a:t>
            </a:r>
          </a:p>
          <a:p>
            <a:pPr marL="1371600" lvl="2" indent="-457200">
              <a:buFont typeface="Wingdings"/>
              <a:buChar char="§"/>
            </a:pPr>
            <a:endParaRPr lang="en-US" sz="2800" b="1">
              <a:latin typeface="Century Gothic"/>
              <a:cs typeface="Calibri"/>
            </a:endParaRPr>
          </a:p>
          <a:p>
            <a:pPr marL="1371600" lvl="2" indent="-457200">
              <a:buFont typeface="Wingdings"/>
              <a:buChar char="§"/>
            </a:pPr>
            <a:r>
              <a:rPr lang="en-US" sz="2800" b="1" err="1">
                <a:latin typeface="Century Gothic"/>
                <a:cs typeface="Calibri"/>
              </a:rPr>
              <a:t>Saignement</a:t>
            </a:r>
            <a:endParaRPr lang="en-US" sz="2800" b="1" dirty="0">
              <a:latin typeface="Century Gothic"/>
              <a:cs typeface="Calibri"/>
            </a:endParaRPr>
          </a:p>
          <a:p>
            <a:pPr marL="1371600" lvl="2" indent="-457200">
              <a:buFont typeface="Wingdings"/>
              <a:buChar char="§"/>
            </a:pPr>
            <a:endParaRPr lang="en-US" sz="2800" b="1">
              <a:latin typeface="Century Gothic"/>
              <a:cs typeface="Calibri"/>
            </a:endParaRPr>
          </a:p>
          <a:p>
            <a:pPr marL="1371600" lvl="2" indent="-457200">
              <a:lnSpc>
                <a:spcPct val="150000"/>
              </a:lnSpc>
              <a:buFont typeface="Wingdings,Sans-Serif"/>
              <a:buChar char="§"/>
            </a:pPr>
            <a:r>
              <a:rPr lang="en-US" sz="2800" b="1" dirty="0" err="1">
                <a:latin typeface="Century Gothic"/>
                <a:cs typeface="Calibri"/>
              </a:rPr>
              <a:t>Électrolytes</a:t>
            </a:r>
            <a:r>
              <a:rPr lang="en-US" sz="2800" b="1" dirty="0">
                <a:latin typeface="Century Gothic"/>
                <a:cs typeface="Calibri"/>
              </a:rPr>
              <a:t> </a:t>
            </a:r>
            <a:r>
              <a:rPr lang="en-US" sz="2800" b="1" dirty="0" err="1">
                <a:latin typeface="Century Gothic"/>
                <a:cs typeface="Calibri"/>
              </a:rPr>
              <a:t>anormaux</a:t>
            </a:r>
            <a:endParaRPr lang="en-US" sz="2800" dirty="0">
              <a:latin typeface="Century Gothic"/>
              <a:cs typeface="Calibri"/>
            </a:endParaRPr>
          </a:p>
          <a:p>
            <a:pPr lvl="2">
              <a:lnSpc>
                <a:spcPct val="150000"/>
              </a:lnSpc>
            </a:pPr>
            <a:r>
              <a:rPr lang="en-US" sz="2400" b="1" dirty="0">
                <a:latin typeface="Century Gothic"/>
                <a:cs typeface="Calibri"/>
              </a:rPr>
              <a:t>(</a:t>
            </a:r>
            <a:r>
              <a:rPr lang="en-US" sz="2400" b="1" dirty="0" err="1">
                <a:latin typeface="Century Gothic"/>
                <a:cs typeface="Calibri"/>
              </a:rPr>
              <a:t>contrôle</a:t>
            </a:r>
            <a:r>
              <a:rPr lang="en-US" sz="2400" b="1" dirty="0">
                <a:latin typeface="Century Gothic"/>
                <a:cs typeface="Calibri"/>
              </a:rPr>
              <a:t> des analyses de sang par __________)</a:t>
            </a:r>
            <a:endParaRPr lang="en-US" sz="2400" dirty="0">
              <a:latin typeface="Century Gothic"/>
              <a:cs typeface="Calibri"/>
            </a:endParaRPr>
          </a:p>
        </p:txBody>
      </p:sp>
      <p:pic>
        <p:nvPicPr>
          <p:cNvPr id="13" name="Picture 12">
            <a:extLst>
              <a:ext uri="{FF2B5EF4-FFF2-40B4-BE49-F238E27FC236}">
                <a16:creationId xmlns:a16="http://schemas.microsoft.com/office/drawing/2014/main" id="{810F3E4D-2256-DB9C-F995-D3FBC48945E7}"/>
              </a:ext>
            </a:extLst>
          </p:cNvPr>
          <p:cNvPicPr>
            <a:picLocks noChangeAspect="1"/>
          </p:cNvPicPr>
          <p:nvPr/>
        </p:nvPicPr>
        <p:blipFill>
          <a:blip r:embed="rId3"/>
          <a:stretch>
            <a:fillRect/>
          </a:stretch>
        </p:blipFill>
        <p:spPr>
          <a:xfrm>
            <a:off x="891409" y="13501"/>
            <a:ext cx="935143" cy="949126"/>
          </a:xfrm>
          <a:prstGeom prst="rect">
            <a:avLst/>
          </a:prstGeom>
        </p:spPr>
      </p:pic>
      <p:pic>
        <p:nvPicPr>
          <p:cNvPr id="37" name="Picture 36">
            <a:extLst>
              <a:ext uri="{FF2B5EF4-FFF2-40B4-BE49-F238E27FC236}">
                <a16:creationId xmlns:a16="http://schemas.microsoft.com/office/drawing/2014/main" id="{60499A95-145F-7096-F6C5-30340DC3745D}"/>
              </a:ext>
            </a:extLst>
          </p:cNvPr>
          <p:cNvPicPr>
            <a:picLocks noChangeAspect="1"/>
          </p:cNvPicPr>
          <p:nvPr/>
        </p:nvPicPr>
        <p:blipFill>
          <a:blip r:embed="rId4"/>
          <a:stretch>
            <a:fillRect/>
          </a:stretch>
        </p:blipFill>
        <p:spPr>
          <a:xfrm>
            <a:off x="5086466" y="710483"/>
            <a:ext cx="1123950" cy="1047750"/>
          </a:xfrm>
          <a:prstGeom prst="rect">
            <a:avLst/>
          </a:prstGeom>
        </p:spPr>
      </p:pic>
      <p:pic>
        <p:nvPicPr>
          <p:cNvPr id="7" name="Picture 6">
            <a:extLst>
              <a:ext uri="{FF2B5EF4-FFF2-40B4-BE49-F238E27FC236}">
                <a16:creationId xmlns:a16="http://schemas.microsoft.com/office/drawing/2014/main" id="{096E9E6E-417E-6EF3-71F5-14EE55A6F3B3}"/>
              </a:ext>
            </a:extLst>
          </p:cNvPr>
          <p:cNvPicPr>
            <a:picLocks noChangeAspect="1"/>
          </p:cNvPicPr>
          <p:nvPr/>
        </p:nvPicPr>
        <p:blipFill>
          <a:blip r:embed="rId5"/>
          <a:stretch>
            <a:fillRect/>
          </a:stretch>
        </p:blipFill>
        <p:spPr>
          <a:xfrm>
            <a:off x="967269" y="6212997"/>
            <a:ext cx="666306" cy="680336"/>
          </a:xfrm>
          <a:prstGeom prst="rect">
            <a:avLst/>
          </a:prstGeom>
        </p:spPr>
      </p:pic>
      <p:pic>
        <p:nvPicPr>
          <p:cNvPr id="14" name="Picture 13" descr="exhausted Icon 2758313">
            <a:extLst>
              <a:ext uri="{FF2B5EF4-FFF2-40B4-BE49-F238E27FC236}">
                <a16:creationId xmlns:a16="http://schemas.microsoft.com/office/drawing/2014/main" id="{6E252907-9739-8FA3-014A-F1615488717C}"/>
              </a:ext>
            </a:extLst>
          </p:cNvPr>
          <p:cNvPicPr>
            <a:picLocks noChangeAspect="1"/>
          </p:cNvPicPr>
          <p:nvPr/>
        </p:nvPicPr>
        <p:blipFill>
          <a:blip r:embed="rId6"/>
          <a:stretch>
            <a:fillRect/>
          </a:stretch>
        </p:blipFill>
        <p:spPr>
          <a:xfrm>
            <a:off x="765234" y="3365297"/>
            <a:ext cx="1148603" cy="1134036"/>
          </a:xfrm>
          <a:prstGeom prst="rect">
            <a:avLst/>
          </a:prstGeom>
        </p:spPr>
      </p:pic>
      <p:pic>
        <p:nvPicPr>
          <p:cNvPr id="16" name="Picture 15">
            <a:extLst>
              <a:ext uri="{FF2B5EF4-FFF2-40B4-BE49-F238E27FC236}">
                <a16:creationId xmlns:a16="http://schemas.microsoft.com/office/drawing/2014/main" id="{2987B544-7DE3-F62E-DF4C-E1A2DED1FEE8}"/>
              </a:ext>
            </a:extLst>
          </p:cNvPr>
          <p:cNvPicPr>
            <a:picLocks noChangeAspect="1"/>
          </p:cNvPicPr>
          <p:nvPr/>
        </p:nvPicPr>
        <p:blipFill>
          <a:blip r:embed="rId7"/>
          <a:stretch>
            <a:fillRect/>
          </a:stretch>
        </p:blipFill>
        <p:spPr>
          <a:xfrm>
            <a:off x="847337" y="4345247"/>
            <a:ext cx="908353" cy="771916"/>
          </a:xfrm>
          <a:prstGeom prst="rect">
            <a:avLst/>
          </a:prstGeom>
        </p:spPr>
      </p:pic>
      <p:pic>
        <p:nvPicPr>
          <p:cNvPr id="22" name="Picture 21">
            <a:extLst>
              <a:ext uri="{FF2B5EF4-FFF2-40B4-BE49-F238E27FC236}">
                <a16:creationId xmlns:a16="http://schemas.microsoft.com/office/drawing/2014/main" id="{2C8A2D49-B40A-4FB8-D07F-2EEEA3C89926}"/>
              </a:ext>
            </a:extLst>
          </p:cNvPr>
          <p:cNvPicPr>
            <a:picLocks noChangeAspect="1"/>
          </p:cNvPicPr>
          <p:nvPr/>
        </p:nvPicPr>
        <p:blipFill>
          <a:blip r:embed="rId8"/>
          <a:stretch>
            <a:fillRect/>
          </a:stretch>
        </p:blipFill>
        <p:spPr>
          <a:xfrm>
            <a:off x="801713" y="5136528"/>
            <a:ext cx="999602" cy="1076255"/>
          </a:xfrm>
          <a:prstGeom prst="rect">
            <a:avLst/>
          </a:prstGeom>
        </p:spPr>
      </p:pic>
      <p:pic>
        <p:nvPicPr>
          <p:cNvPr id="24" name="Picture 23">
            <a:extLst>
              <a:ext uri="{FF2B5EF4-FFF2-40B4-BE49-F238E27FC236}">
                <a16:creationId xmlns:a16="http://schemas.microsoft.com/office/drawing/2014/main" id="{455F4E5A-B22D-27D1-87F6-6503F4E40742}"/>
              </a:ext>
            </a:extLst>
          </p:cNvPr>
          <p:cNvPicPr>
            <a:picLocks noChangeAspect="1"/>
          </p:cNvPicPr>
          <p:nvPr/>
        </p:nvPicPr>
        <p:blipFill>
          <a:blip r:embed="rId9"/>
          <a:stretch>
            <a:fillRect/>
          </a:stretch>
        </p:blipFill>
        <p:spPr>
          <a:xfrm>
            <a:off x="807218" y="8009333"/>
            <a:ext cx="984393" cy="1000170"/>
          </a:xfrm>
          <a:prstGeom prst="rect">
            <a:avLst/>
          </a:prstGeom>
        </p:spPr>
      </p:pic>
      <p:pic>
        <p:nvPicPr>
          <p:cNvPr id="26" name="Picture 25">
            <a:extLst>
              <a:ext uri="{FF2B5EF4-FFF2-40B4-BE49-F238E27FC236}">
                <a16:creationId xmlns:a16="http://schemas.microsoft.com/office/drawing/2014/main" id="{113963ED-A7E6-6C06-CE57-CA4A3AF4C1C8}"/>
              </a:ext>
            </a:extLst>
          </p:cNvPr>
          <p:cNvPicPr>
            <a:picLocks noChangeAspect="1"/>
          </p:cNvPicPr>
          <p:nvPr/>
        </p:nvPicPr>
        <p:blipFill>
          <a:blip r:embed="rId10"/>
          <a:stretch>
            <a:fillRect/>
          </a:stretch>
        </p:blipFill>
        <p:spPr>
          <a:xfrm>
            <a:off x="847338" y="6901694"/>
            <a:ext cx="877935" cy="1000168"/>
          </a:xfrm>
          <a:prstGeom prst="rect">
            <a:avLst/>
          </a:prstGeom>
        </p:spPr>
      </p:pic>
      <p:sp>
        <p:nvSpPr>
          <p:cNvPr id="5" name="TextBox 4">
            <a:extLst>
              <a:ext uri="{FF2B5EF4-FFF2-40B4-BE49-F238E27FC236}">
                <a16:creationId xmlns:a16="http://schemas.microsoft.com/office/drawing/2014/main" id="{80CA9CBC-3983-9B95-ACC8-1DAAEF70A92B}"/>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pic>
        <p:nvPicPr>
          <p:cNvPr id="6" name="Picture 5">
            <a:extLst>
              <a:ext uri="{FF2B5EF4-FFF2-40B4-BE49-F238E27FC236}">
                <a16:creationId xmlns:a16="http://schemas.microsoft.com/office/drawing/2014/main" id="{653FCECE-FA52-E2CA-27C2-EFEBC360AAD6}"/>
              </a:ext>
            </a:extLst>
          </p:cNvPr>
          <p:cNvPicPr>
            <a:picLocks noChangeAspect="1"/>
          </p:cNvPicPr>
          <p:nvPr/>
        </p:nvPicPr>
        <p:blipFill>
          <a:blip r:embed="rId11"/>
          <a:stretch>
            <a:fillRect/>
          </a:stretch>
        </p:blipFill>
        <p:spPr>
          <a:xfrm>
            <a:off x="268448" y="6326940"/>
            <a:ext cx="680881" cy="667793"/>
          </a:xfrm>
          <a:prstGeom prst="rect">
            <a:avLst/>
          </a:prstGeom>
        </p:spPr>
      </p:pic>
    </p:spTree>
    <p:extLst>
      <p:ext uri="{BB962C8B-B14F-4D97-AF65-F5344CB8AC3E}">
        <p14:creationId xmlns:p14="http://schemas.microsoft.com/office/powerpoint/2010/main" val="6117607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08A72B91-DB88-0844-F5C8-6E35F9C43436}"/>
              </a:ext>
            </a:extLst>
          </p:cNvPr>
          <p:cNvGraphicFramePr>
            <a:graphicFrameLocks noGrp="1"/>
          </p:cNvGraphicFramePr>
          <p:nvPr/>
        </p:nvGraphicFramePr>
        <p:xfrm>
          <a:off x="-3919962" y="3125550"/>
          <a:ext cx="2562225" cy="219456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2130837569"/>
                    </a:ext>
                  </a:extLst>
                </a:gridCol>
              </a:tblGrid>
              <a:tr h="190500">
                <a:tc>
                  <a:txBody>
                    <a:bodyPr/>
                    <a:lstStyle/>
                    <a:p>
                      <a:pPr algn="ctr" rtl="0" fontAlgn="base"/>
                      <a:r>
                        <a:rPr lang="fr-CA" sz="1400" b="1" i="0">
                          <a:effectLst/>
                          <a:latin typeface="Calibri" panose="020F0502020204030204" pitchFamily="34" charset="0"/>
                        </a:rPr>
                        <a:t>DULOXETINE</a:t>
                      </a:r>
                      <a:r>
                        <a:rPr lang="fr-CA" sz="1400" b="0" i="0">
                          <a:effectLst/>
                          <a:latin typeface="WordVisiCarriageReturn_MSFontService"/>
                        </a:rPr>
                        <a:t> </a:t>
                      </a:r>
                      <a:br>
                        <a:rPr lang="fr-CA" sz="1400" b="0" i="0">
                          <a:effectLst/>
                          <a:latin typeface="WordVisiCarriageReturn_MSFontService"/>
                        </a:rPr>
                      </a:br>
                      <a:r>
                        <a:rPr lang="fr-CA" sz="1400" b="1" i="0">
                          <a:effectLst/>
                          <a:latin typeface="Calibri" panose="020F0502020204030204" pitchFamily="34" charset="0"/>
                        </a:rPr>
                        <a:t>VENLAFAXINE</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09739404"/>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Pain, mood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8448502"/>
                  </a:ext>
                </a:extLst>
              </a:tr>
              <a:tr h="190500">
                <a:tc>
                  <a:txBody>
                    <a:bodyPr/>
                    <a:lstStyle/>
                    <a:p>
                      <a:pPr algn="ctr" rtl="0" fontAlgn="base"/>
                      <a:r>
                        <a:rPr lang="fr-CA" sz="1400" b="0" i="0" u="sng">
                          <a:effectLst/>
                          <a:latin typeface="Calibri" panose="020F0502020204030204" pitchFamily="34" charset="0"/>
                        </a:rPr>
                        <a:t>Possible side effect?</a:t>
                      </a:r>
                      <a:r>
                        <a:rPr lang="fr-CA" sz="1400" b="0" i="0">
                          <a:effectLst/>
                          <a:latin typeface="Calibri" panose="020F0502020204030204" pitchFamily="34" charset="0"/>
                        </a:rPr>
                        <a:t> </a:t>
                      </a:r>
                      <a:endParaRPr lang="fr-CA" b="0" i="0">
                        <a:effectLst/>
                      </a:endParaRPr>
                    </a:p>
                    <a:p>
                      <a:pPr algn="ctr" rtl="0" fontAlgn="base"/>
                      <a:r>
                        <a:rPr lang="fr-CA" sz="1400" b="0" i="0">
                          <a:effectLst/>
                          <a:latin typeface="Calibri" panose="020F0502020204030204" pitchFamily="34" charset="0"/>
                        </a:rPr>
                        <a:t>Fatigue, nausea, sweating, sexual dysfunction, bleeding, abnormal electrolytes (blood work monitored)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18877013"/>
                  </a:ext>
                </a:extLst>
              </a:tr>
            </a:tbl>
          </a:graphicData>
        </a:graphic>
      </p:graphicFrame>
      <p:sp>
        <p:nvSpPr>
          <p:cNvPr id="9" name="TextBox 23">
            <a:extLst>
              <a:ext uri="{FF2B5EF4-FFF2-40B4-BE49-F238E27FC236}">
                <a16:creationId xmlns:a16="http://schemas.microsoft.com/office/drawing/2014/main" id="{4D0E4B75-9C7D-D078-56CA-CAD51DF8F424}"/>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VENLAFAXINE</a:t>
            </a:r>
            <a:endParaRPr lang="en-US" sz="3600"/>
          </a:p>
        </p:txBody>
      </p:sp>
      <p:pic>
        <p:nvPicPr>
          <p:cNvPr id="13" name="Picture 12">
            <a:extLst>
              <a:ext uri="{FF2B5EF4-FFF2-40B4-BE49-F238E27FC236}">
                <a16:creationId xmlns:a16="http://schemas.microsoft.com/office/drawing/2014/main" id="{810F3E4D-2256-DB9C-F995-D3FBC48945E7}"/>
              </a:ext>
            </a:extLst>
          </p:cNvPr>
          <p:cNvPicPr>
            <a:picLocks noChangeAspect="1"/>
          </p:cNvPicPr>
          <p:nvPr/>
        </p:nvPicPr>
        <p:blipFill>
          <a:blip r:embed="rId3"/>
          <a:stretch>
            <a:fillRect/>
          </a:stretch>
        </p:blipFill>
        <p:spPr>
          <a:xfrm>
            <a:off x="891409" y="13501"/>
            <a:ext cx="935143" cy="949126"/>
          </a:xfrm>
          <a:prstGeom prst="rect">
            <a:avLst/>
          </a:prstGeom>
        </p:spPr>
      </p:pic>
      <p:sp>
        <p:nvSpPr>
          <p:cNvPr id="5" name="TextBox 4">
            <a:extLst>
              <a:ext uri="{FF2B5EF4-FFF2-40B4-BE49-F238E27FC236}">
                <a16:creationId xmlns:a16="http://schemas.microsoft.com/office/drawing/2014/main" id="{85A9D972-8A8F-9B5E-5040-CF98F549EB13}"/>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sp>
        <p:nvSpPr>
          <p:cNvPr id="6" name="TextBox 2">
            <a:extLst>
              <a:ext uri="{FF2B5EF4-FFF2-40B4-BE49-F238E27FC236}">
                <a16:creationId xmlns:a16="http://schemas.microsoft.com/office/drawing/2014/main" id="{231365FD-B132-2862-7DEA-BE3CCC3202A4}"/>
              </a:ext>
            </a:extLst>
          </p:cNvPr>
          <p:cNvSpPr txBox="1"/>
          <p:nvPr/>
        </p:nvSpPr>
        <p:spPr>
          <a:xfrm>
            <a:off x="748667" y="224808"/>
            <a:ext cx="6157145" cy="953216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Pour: </a:t>
            </a:r>
            <a:r>
              <a:rPr lang="en-US" sz="2800" b="1" dirty="0">
                <a:latin typeface="Century Gothic"/>
                <a:cs typeface="Calibri"/>
              </a:rPr>
              <a:t> </a:t>
            </a:r>
            <a:r>
              <a:rPr lang="en-US" sz="2800" b="1" u="sng" dirty="0" err="1">
                <a:latin typeface="Century Gothic"/>
                <a:cs typeface="Calibri"/>
              </a:rPr>
              <a:t>Douleur</a:t>
            </a:r>
            <a:r>
              <a:rPr lang="en-US" sz="2800" b="1" dirty="0">
                <a:latin typeface="Century Gothic"/>
                <a:cs typeface="Calibri"/>
              </a:rPr>
              <a:t>, </a:t>
            </a:r>
            <a:r>
              <a:rPr lang="en-US" sz="2800" b="1" u="sng" dirty="0" err="1">
                <a:latin typeface="Century Gothic"/>
                <a:cs typeface="Calibri"/>
              </a:rPr>
              <a:t>Humeur</a:t>
            </a:r>
            <a:endParaRPr lang="en-US" sz="2800" u="sng" dirty="0" err="1">
              <a:latin typeface="Aptos" panose="020B0004020202020204"/>
              <a:cs typeface="Calibri"/>
            </a:endParaRPr>
          </a:p>
          <a:p>
            <a:pPr>
              <a:lnSpc>
                <a:spcPct val="200000"/>
              </a:lnSpc>
            </a:pPr>
            <a:endParaRPr lang="en-US" sz="2800" b="1">
              <a:latin typeface="Century Gothic"/>
              <a:cs typeface="Calibri"/>
            </a:endParaRPr>
          </a:p>
          <a:p>
            <a:r>
              <a:rPr lang="en-US" sz="2800" b="1" dirty="0" err="1">
                <a:latin typeface="Century Gothic"/>
                <a:cs typeface="Calibri"/>
              </a:rPr>
              <a:t>Effets</a:t>
            </a:r>
            <a:r>
              <a:rPr lang="en-US" sz="2800" b="1" dirty="0">
                <a:latin typeface="Century Gothic"/>
                <a:cs typeface="Calibri"/>
              </a:rPr>
              <a:t> </a:t>
            </a:r>
            <a:r>
              <a:rPr lang="en-US" sz="2800" b="1" dirty="0" err="1">
                <a:latin typeface="Century Gothic"/>
                <a:cs typeface="Calibri"/>
              </a:rPr>
              <a:t>secondaires</a:t>
            </a:r>
            <a:r>
              <a:rPr lang="en-US" sz="2800" dirty="0">
                <a:latin typeface="Century Gothic"/>
                <a:cs typeface="Calibri"/>
              </a:rPr>
              <a:t> possibles</a:t>
            </a:r>
            <a:r>
              <a:rPr lang="en-US" sz="2800" b="1" dirty="0">
                <a:latin typeface="Century Gothic"/>
                <a:cs typeface="Calibri"/>
              </a:rPr>
              <a:t>:</a:t>
            </a:r>
            <a:endParaRPr lang="en-US" sz="2800" dirty="0">
              <a:latin typeface="Century Gothic"/>
              <a:cs typeface="Calibri"/>
            </a:endParaRPr>
          </a:p>
          <a:p>
            <a:endParaRPr lang="en-US" sz="2800" b="1">
              <a:latin typeface="Century Gothic"/>
              <a:cs typeface="Calibri"/>
            </a:endParaRPr>
          </a:p>
          <a:p>
            <a:pPr marL="1371600" lvl="2" indent="-457200">
              <a:buFont typeface="Wingdings"/>
              <a:buChar char="§"/>
            </a:pPr>
            <a:r>
              <a:rPr lang="en-US" sz="2800" b="1" dirty="0">
                <a:latin typeface="Century Gothic"/>
                <a:cs typeface="Calibri"/>
              </a:rPr>
              <a:t>Fatigue</a:t>
            </a:r>
          </a:p>
          <a:p>
            <a:pPr marL="1371600" lvl="2" indent="-457200">
              <a:buFont typeface="Wingdings"/>
              <a:buChar char="§"/>
            </a:pPr>
            <a:endParaRPr lang="en-US" sz="2800" b="1">
              <a:latin typeface="Century Gothic"/>
              <a:cs typeface="Calibri"/>
            </a:endParaRPr>
          </a:p>
          <a:p>
            <a:pPr marL="1371600" lvl="2" indent="-457200">
              <a:buFont typeface="Wingdings"/>
              <a:buChar char="§"/>
            </a:pPr>
            <a:r>
              <a:rPr lang="en-US" sz="2800" b="1" err="1">
                <a:latin typeface="Century Gothic"/>
                <a:cs typeface="Calibri"/>
              </a:rPr>
              <a:t>Nausées</a:t>
            </a:r>
            <a:endParaRPr lang="en-US" err="1"/>
          </a:p>
          <a:p>
            <a:pPr marL="1371600" lvl="2" indent="-457200">
              <a:buFont typeface="Wingdings"/>
              <a:buChar char="§"/>
            </a:pPr>
            <a:endParaRPr lang="en-US" sz="2800" b="1">
              <a:latin typeface="Century Gothic"/>
              <a:cs typeface="Calibri"/>
            </a:endParaRPr>
          </a:p>
          <a:p>
            <a:pPr marL="1371600" lvl="2" indent="-457200">
              <a:buFont typeface="Wingdings"/>
              <a:buChar char="§"/>
            </a:pPr>
            <a:r>
              <a:rPr lang="en-US" sz="2800" b="1" dirty="0">
                <a:latin typeface="Century Gothic"/>
                <a:cs typeface="Calibri"/>
              </a:rPr>
              <a:t>Transpiration</a:t>
            </a:r>
          </a:p>
          <a:p>
            <a:pPr marL="1371600" lvl="2" indent="-457200">
              <a:buFont typeface="Wingdings"/>
              <a:buChar char="§"/>
            </a:pPr>
            <a:endParaRPr lang="en-US" sz="2800" b="1">
              <a:latin typeface="Century Gothic"/>
              <a:cs typeface="Calibri"/>
            </a:endParaRPr>
          </a:p>
          <a:p>
            <a:pPr marL="1371600" lvl="2" indent="-457200">
              <a:buFont typeface="Wingdings"/>
              <a:buChar char="§"/>
            </a:pPr>
            <a:r>
              <a:rPr lang="en-US" sz="2800" b="1" dirty="0" err="1">
                <a:latin typeface="Century Gothic"/>
                <a:cs typeface="Calibri"/>
              </a:rPr>
              <a:t>Dysfonction</a:t>
            </a:r>
            <a:r>
              <a:rPr lang="en-US" sz="2800" b="1" dirty="0">
                <a:latin typeface="Century Gothic"/>
                <a:cs typeface="Calibri"/>
              </a:rPr>
              <a:t> </a:t>
            </a:r>
            <a:r>
              <a:rPr lang="en-US" sz="2800" b="1" dirty="0" err="1">
                <a:latin typeface="Century Gothic"/>
                <a:cs typeface="Calibri"/>
              </a:rPr>
              <a:t>sexuelle</a:t>
            </a:r>
          </a:p>
          <a:p>
            <a:pPr marL="1371600" lvl="2" indent="-457200">
              <a:buFont typeface="Wingdings"/>
              <a:buChar char="§"/>
            </a:pPr>
            <a:endParaRPr lang="en-US" sz="2800" b="1">
              <a:latin typeface="Century Gothic"/>
              <a:cs typeface="Calibri"/>
            </a:endParaRPr>
          </a:p>
          <a:p>
            <a:pPr marL="1371600" lvl="2" indent="-457200">
              <a:buFont typeface="Wingdings"/>
              <a:buChar char="§"/>
            </a:pPr>
            <a:r>
              <a:rPr lang="en-US" sz="2800" b="1" err="1">
                <a:latin typeface="Century Gothic"/>
                <a:cs typeface="Calibri"/>
              </a:rPr>
              <a:t>Saignement</a:t>
            </a:r>
            <a:endParaRPr lang="en-US" sz="2800" b="1" dirty="0">
              <a:latin typeface="Century Gothic"/>
              <a:cs typeface="Calibri"/>
            </a:endParaRPr>
          </a:p>
          <a:p>
            <a:pPr marL="1371600" lvl="2" indent="-457200">
              <a:buFont typeface="Wingdings"/>
              <a:buChar char="§"/>
            </a:pPr>
            <a:endParaRPr lang="en-US" sz="2800" b="1">
              <a:latin typeface="Century Gothic"/>
              <a:cs typeface="Calibri"/>
            </a:endParaRPr>
          </a:p>
          <a:p>
            <a:pPr marL="1371600" lvl="2" indent="-457200">
              <a:lnSpc>
                <a:spcPct val="150000"/>
              </a:lnSpc>
              <a:buFont typeface="Wingdings,Sans-Serif"/>
              <a:buChar char="§"/>
            </a:pPr>
            <a:r>
              <a:rPr lang="en-US" sz="2800" b="1" dirty="0" err="1">
                <a:latin typeface="Century Gothic"/>
                <a:cs typeface="Calibri"/>
              </a:rPr>
              <a:t>Électrolytes</a:t>
            </a:r>
            <a:r>
              <a:rPr lang="en-US" sz="2800" b="1" dirty="0">
                <a:latin typeface="Century Gothic"/>
                <a:cs typeface="Calibri"/>
              </a:rPr>
              <a:t> </a:t>
            </a:r>
            <a:r>
              <a:rPr lang="en-US" sz="2800" b="1" dirty="0" err="1">
                <a:latin typeface="Century Gothic"/>
                <a:cs typeface="Calibri"/>
              </a:rPr>
              <a:t>anormaux</a:t>
            </a:r>
            <a:endParaRPr lang="en-US" sz="2800" dirty="0">
              <a:latin typeface="Century Gothic"/>
              <a:cs typeface="Calibri"/>
            </a:endParaRPr>
          </a:p>
          <a:p>
            <a:pPr lvl="2">
              <a:lnSpc>
                <a:spcPct val="150000"/>
              </a:lnSpc>
            </a:pPr>
            <a:r>
              <a:rPr lang="en-US" sz="2400" b="1" dirty="0">
                <a:latin typeface="Century Gothic"/>
                <a:cs typeface="Calibri"/>
              </a:rPr>
              <a:t>(</a:t>
            </a:r>
            <a:r>
              <a:rPr lang="en-US" sz="2400" b="1" dirty="0" err="1">
                <a:latin typeface="Century Gothic"/>
                <a:cs typeface="Calibri"/>
              </a:rPr>
              <a:t>contrôle</a:t>
            </a:r>
            <a:r>
              <a:rPr lang="en-US" sz="2400" b="1" dirty="0">
                <a:latin typeface="Century Gothic"/>
                <a:cs typeface="Calibri"/>
              </a:rPr>
              <a:t> des analyses de sang par __________)</a:t>
            </a:r>
            <a:endParaRPr lang="en-US" sz="2400" dirty="0">
              <a:latin typeface="Century Gothic"/>
              <a:cs typeface="Calibri"/>
            </a:endParaRPr>
          </a:p>
        </p:txBody>
      </p:sp>
      <p:pic>
        <p:nvPicPr>
          <p:cNvPr id="8" name="Picture 7">
            <a:extLst>
              <a:ext uri="{FF2B5EF4-FFF2-40B4-BE49-F238E27FC236}">
                <a16:creationId xmlns:a16="http://schemas.microsoft.com/office/drawing/2014/main" id="{67224F9D-3E1B-B475-8991-2BE5A0C94E6F}"/>
              </a:ext>
            </a:extLst>
          </p:cNvPr>
          <p:cNvPicPr>
            <a:picLocks noChangeAspect="1"/>
          </p:cNvPicPr>
          <p:nvPr/>
        </p:nvPicPr>
        <p:blipFill>
          <a:blip r:embed="rId4"/>
          <a:stretch>
            <a:fillRect/>
          </a:stretch>
        </p:blipFill>
        <p:spPr>
          <a:xfrm>
            <a:off x="5073044" y="1032781"/>
            <a:ext cx="1123950" cy="1047750"/>
          </a:xfrm>
          <a:prstGeom prst="rect">
            <a:avLst/>
          </a:prstGeom>
        </p:spPr>
      </p:pic>
      <p:pic>
        <p:nvPicPr>
          <p:cNvPr id="11" name="Picture 10">
            <a:extLst>
              <a:ext uri="{FF2B5EF4-FFF2-40B4-BE49-F238E27FC236}">
                <a16:creationId xmlns:a16="http://schemas.microsoft.com/office/drawing/2014/main" id="{796B5C82-8B0E-B507-37C3-31AE3F25DC2A}"/>
              </a:ext>
            </a:extLst>
          </p:cNvPr>
          <p:cNvPicPr>
            <a:picLocks noChangeAspect="1"/>
          </p:cNvPicPr>
          <p:nvPr/>
        </p:nvPicPr>
        <p:blipFill>
          <a:blip r:embed="rId5"/>
          <a:stretch>
            <a:fillRect/>
          </a:stretch>
        </p:blipFill>
        <p:spPr>
          <a:xfrm>
            <a:off x="953847" y="6266713"/>
            <a:ext cx="666306" cy="680336"/>
          </a:xfrm>
          <a:prstGeom prst="rect">
            <a:avLst/>
          </a:prstGeom>
        </p:spPr>
      </p:pic>
      <p:pic>
        <p:nvPicPr>
          <p:cNvPr id="14" name="Picture 13" descr="exhausted Icon 2758313">
            <a:extLst>
              <a:ext uri="{FF2B5EF4-FFF2-40B4-BE49-F238E27FC236}">
                <a16:creationId xmlns:a16="http://schemas.microsoft.com/office/drawing/2014/main" id="{596F0790-1425-6ACF-6CB4-A2F706BEDF84}"/>
              </a:ext>
            </a:extLst>
          </p:cNvPr>
          <p:cNvPicPr>
            <a:picLocks noChangeAspect="1"/>
          </p:cNvPicPr>
          <p:nvPr/>
        </p:nvPicPr>
        <p:blipFill>
          <a:blip r:embed="rId6"/>
          <a:stretch>
            <a:fillRect/>
          </a:stretch>
        </p:blipFill>
        <p:spPr>
          <a:xfrm>
            <a:off x="751812" y="3419013"/>
            <a:ext cx="1148603" cy="1134036"/>
          </a:xfrm>
          <a:prstGeom prst="rect">
            <a:avLst/>
          </a:prstGeom>
        </p:spPr>
      </p:pic>
      <p:pic>
        <p:nvPicPr>
          <p:cNvPr id="16" name="Picture 15">
            <a:extLst>
              <a:ext uri="{FF2B5EF4-FFF2-40B4-BE49-F238E27FC236}">
                <a16:creationId xmlns:a16="http://schemas.microsoft.com/office/drawing/2014/main" id="{7FAD4592-00F1-E228-1DE5-94A25D080355}"/>
              </a:ext>
            </a:extLst>
          </p:cNvPr>
          <p:cNvPicPr>
            <a:picLocks noChangeAspect="1"/>
          </p:cNvPicPr>
          <p:nvPr/>
        </p:nvPicPr>
        <p:blipFill>
          <a:blip r:embed="rId7"/>
          <a:stretch>
            <a:fillRect/>
          </a:stretch>
        </p:blipFill>
        <p:spPr>
          <a:xfrm>
            <a:off x="833915" y="4398963"/>
            <a:ext cx="908353" cy="771916"/>
          </a:xfrm>
          <a:prstGeom prst="rect">
            <a:avLst/>
          </a:prstGeom>
        </p:spPr>
      </p:pic>
      <p:pic>
        <p:nvPicPr>
          <p:cNvPr id="18" name="Picture 17">
            <a:extLst>
              <a:ext uri="{FF2B5EF4-FFF2-40B4-BE49-F238E27FC236}">
                <a16:creationId xmlns:a16="http://schemas.microsoft.com/office/drawing/2014/main" id="{89EA0ABE-7CC8-31AD-B880-778A54A9A462}"/>
              </a:ext>
            </a:extLst>
          </p:cNvPr>
          <p:cNvPicPr>
            <a:picLocks noChangeAspect="1"/>
          </p:cNvPicPr>
          <p:nvPr/>
        </p:nvPicPr>
        <p:blipFill>
          <a:blip r:embed="rId8"/>
          <a:stretch>
            <a:fillRect/>
          </a:stretch>
        </p:blipFill>
        <p:spPr>
          <a:xfrm>
            <a:off x="788291" y="5190244"/>
            <a:ext cx="999602" cy="1076255"/>
          </a:xfrm>
          <a:prstGeom prst="rect">
            <a:avLst/>
          </a:prstGeom>
        </p:spPr>
      </p:pic>
      <p:pic>
        <p:nvPicPr>
          <p:cNvPr id="20" name="Picture 19">
            <a:extLst>
              <a:ext uri="{FF2B5EF4-FFF2-40B4-BE49-F238E27FC236}">
                <a16:creationId xmlns:a16="http://schemas.microsoft.com/office/drawing/2014/main" id="{DB47E6F5-A42D-CFA5-9DBA-F37DA9789824}"/>
              </a:ext>
            </a:extLst>
          </p:cNvPr>
          <p:cNvPicPr>
            <a:picLocks noChangeAspect="1"/>
          </p:cNvPicPr>
          <p:nvPr/>
        </p:nvPicPr>
        <p:blipFill>
          <a:blip r:embed="rId9"/>
          <a:stretch>
            <a:fillRect/>
          </a:stretch>
        </p:blipFill>
        <p:spPr>
          <a:xfrm>
            <a:off x="793796" y="8063049"/>
            <a:ext cx="984393" cy="1000170"/>
          </a:xfrm>
          <a:prstGeom prst="rect">
            <a:avLst/>
          </a:prstGeom>
        </p:spPr>
      </p:pic>
      <p:pic>
        <p:nvPicPr>
          <p:cNvPr id="22" name="Picture 21">
            <a:extLst>
              <a:ext uri="{FF2B5EF4-FFF2-40B4-BE49-F238E27FC236}">
                <a16:creationId xmlns:a16="http://schemas.microsoft.com/office/drawing/2014/main" id="{4068704E-A3D1-BAA2-DB60-3D0E6A09FCE3}"/>
              </a:ext>
            </a:extLst>
          </p:cNvPr>
          <p:cNvPicPr>
            <a:picLocks noChangeAspect="1"/>
          </p:cNvPicPr>
          <p:nvPr/>
        </p:nvPicPr>
        <p:blipFill>
          <a:blip r:embed="rId10"/>
          <a:stretch>
            <a:fillRect/>
          </a:stretch>
        </p:blipFill>
        <p:spPr>
          <a:xfrm>
            <a:off x="833915" y="6955410"/>
            <a:ext cx="877935" cy="1000168"/>
          </a:xfrm>
          <a:prstGeom prst="rect">
            <a:avLst/>
          </a:prstGeom>
        </p:spPr>
      </p:pic>
      <p:pic>
        <p:nvPicPr>
          <p:cNvPr id="7" name="Picture 6">
            <a:extLst>
              <a:ext uri="{FF2B5EF4-FFF2-40B4-BE49-F238E27FC236}">
                <a16:creationId xmlns:a16="http://schemas.microsoft.com/office/drawing/2014/main" id="{389FC251-BFE0-E776-760F-F0A1393F8ECC}"/>
              </a:ext>
            </a:extLst>
          </p:cNvPr>
          <p:cNvPicPr>
            <a:picLocks noChangeAspect="1"/>
          </p:cNvPicPr>
          <p:nvPr/>
        </p:nvPicPr>
        <p:blipFill>
          <a:blip r:embed="rId11"/>
          <a:stretch>
            <a:fillRect/>
          </a:stretch>
        </p:blipFill>
        <p:spPr>
          <a:xfrm>
            <a:off x="255026" y="6380656"/>
            <a:ext cx="680881" cy="667793"/>
          </a:xfrm>
          <a:prstGeom prst="rect">
            <a:avLst/>
          </a:prstGeom>
        </p:spPr>
      </p:pic>
    </p:spTree>
    <p:extLst>
      <p:ext uri="{BB962C8B-B14F-4D97-AF65-F5344CB8AC3E}">
        <p14:creationId xmlns:p14="http://schemas.microsoft.com/office/powerpoint/2010/main" val="40212529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E1A4E8A2-AC77-5F66-BE45-0424B9400FA7}"/>
              </a:ext>
            </a:extLst>
          </p:cNvPr>
          <p:cNvGraphicFramePr>
            <a:graphicFrameLocks noGrp="1"/>
          </p:cNvGraphicFramePr>
          <p:nvPr/>
        </p:nvGraphicFramePr>
        <p:xfrm>
          <a:off x="-5037758" y="2518394"/>
          <a:ext cx="2562225" cy="176784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294434794"/>
                    </a:ext>
                  </a:extLst>
                </a:gridCol>
              </a:tblGrid>
              <a:tr h="190500">
                <a:tc>
                  <a:txBody>
                    <a:bodyPr/>
                    <a:lstStyle/>
                    <a:p>
                      <a:pPr algn="ctr" rtl="0" fontAlgn="base"/>
                      <a:r>
                        <a:rPr lang="fr-CA" sz="1400" b="1" i="0">
                          <a:effectLst/>
                          <a:latin typeface="Calibri" panose="020F0502020204030204" pitchFamily="34" charset="0"/>
                        </a:rPr>
                        <a:t>GABAPENTIN</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PREGABALIN</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81314593"/>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Pain, anxiety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02892258"/>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Fatigue, weight gain (high doses), leg swelling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48822691"/>
                  </a:ext>
                </a:extLst>
              </a:tr>
            </a:tbl>
          </a:graphicData>
        </a:graphic>
      </p:graphicFrame>
      <p:sp>
        <p:nvSpPr>
          <p:cNvPr id="9" name="TextBox 23">
            <a:extLst>
              <a:ext uri="{FF2B5EF4-FFF2-40B4-BE49-F238E27FC236}">
                <a16:creationId xmlns:a16="http://schemas.microsoft.com/office/drawing/2014/main" id="{CDADA849-04D6-386E-DA90-041F43E4CDA1}"/>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GABAPENTIN</a:t>
            </a:r>
            <a:endParaRPr lang="en-US" sz="3600"/>
          </a:p>
        </p:txBody>
      </p:sp>
      <p:sp>
        <p:nvSpPr>
          <p:cNvPr id="11" name="TextBox 2">
            <a:extLst>
              <a:ext uri="{FF2B5EF4-FFF2-40B4-BE49-F238E27FC236}">
                <a16:creationId xmlns:a16="http://schemas.microsoft.com/office/drawing/2014/main" id="{580288F6-2474-A9FD-00B9-DFCC2B9302E2}"/>
              </a:ext>
            </a:extLst>
          </p:cNvPr>
          <p:cNvSpPr txBox="1"/>
          <p:nvPr/>
        </p:nvSpPr>
        <p:spPr>
          <a:xfrm>
            <a:off x="887482" y="1183264"/>
            <a:ext cx="5950311" cy="74145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Pour: </a:t>
            </a:r>
            <a:r>
              <a:rPr lang="en-US" sz="2800" b="1">
                <a:latin typeface="Century Gothic"/>
                <a:cs typeface="Calibri"/>
              </a:rPr>
              <a:t> </a:t>
            </a:r>
            <a:r>
              <a:rPr lang="en-US" sz="2800" b="1" u="sng" err="1">
                <a:latin typeface="Century Gothic"/>
                <a:cs typeface="Calibri"/>
              </a:rPr>
              <a:t>Douleur</a:t>
            </a:r>
            <a:r>
              <a:rPr lang="en-US" sz="2800" b="1">
                <a:latin typeface="Century Gothic"/>
                <a:cs typeface="Calibri"/>
              </a:rPr>
              <a:t>, </a:t>
            </a:r>
            <a:r>
              <a:rPr lang="en-US" sz="2800" b="1" u="sng" err="1">
                <a:latin typeface="Century Gothic"/>
                <a:cs typeface="Calibri"/>
              </a:rPr>
              <a:t>Anxiété</a:t>
            </a:r>
            <a:endParaRPr lang="en-US" sz="2800" u="sng">
              <a:latin typeface="Aptos" panose="020B0004020202020204"/>
              <a:cs typeface="Calibri"/>
            </a:endParaRPr>
          </a:p>
          <a:p>
            <a:pPr>
              <a:lnSpc>
                <a:spcPct val="200000"/>
              </a:lnSpc>
            </a:pPr>
            <a:endParaRPr lang="en-US" sz="2800" b="1">
              <a:latin typeface="Century Gothic"/>
              <a:cs typeface="Calibri"/>
            </a:endParaRPr>
          </a:p>
          <a:p>
            <a:r>
              <a:rPr lang="en-US" sz="2800" b="1" err="1">
                <a:latin typeface="Century Gothic"/>
                <a:cs typeface="Calibri"/>
              </a:rPr>
              <a:t>Effets</a:t>
            </a:r>
            <a:r>
              <a:rPr lang="en-US" sz="2800" b="1">
                <a:latin typeface="Century Gothic"/>
                <a:cs typeface="Calibri"/>
              </a:rPr>
              <a:t> </a:t>
            </a:r>
            <a:r>
              <a:rPr lang="en-US" sz="2800" b="1" err="1">
                <a:latin typeface="Century Gothic"/>
                <a:cs typeface="Calibri"/>
              </a:rPr>
              <a:t>secondaires</a:t>
            </a:r>
            <a:r>
              <a:rPr lang="en-US" sz="2800">
                <a:latin typeface="Century Gothic"/>
                <a:cs typeface="Calibri"/>
              </a:rPr>
              <a:t> possibles</a:t>
            </a:r>
            <a:r>
              <a:rPr lang="en-US" sz="2800" b="1">
                <a:latin typeface="Century Gothic"/>
                <a:cs typeface="Calibri"/>
              </a:rPr>
              <a:t>:</a:t>
            </a:r>
            <a:endParaRPr lang="en-US" sz="2800">
              <a:latin typeface="Century Gothic"/>
              <a:cs typeface="Calibri"/>
            </a:endParaRPr>
          </a:p>
          <a:p>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Fatigue</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Prise de </a:t>
            </a:r>
            <a:r>
              <a:rPr lang="en-US" sz="2800" b="1" err="1">
                <a:latin typeface="Century Gothic"/>
                <a:cs typeface="Calibri"/>
              </a:rPr>
              <a:t>poids</a:t>
            </a:r>
            <a:endParaRPr lang="en-US" err="1"/>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err="1">
                <a:latin typeface="Century Gothic"/>
                <a:cs typeface="Calibri"/>
              </a:rPr>
              <a:t>Gonflement</a:t>
            </a:r>
            <a:r>
              <a:rPr lang="en-US" sz="2800" b="1">
                <a:latin typeface="Century Gothic"/>
                <a:cs typeface="Calibri"/>
              </a:rPr>
              <a:t> des jambes</a:t>
            </a:r>
          </a:p>
        </p:txBody>
      </p:sp>
      <p:pic>
        <p:nvPicPr>
          <p:cNvPr id="13" name="Picture 12">
            <a:extLst>
              <a:ext uri="{FF2B5EF4-FFF2-40B4-BE49-F238E27FC236}">
                <a16:creationId xmlns:a16="http://schemas.microsoft.com/office/drawing/2014/main" id="{797A1B01-87ED-E101-D8AC-E11C63FB3350}"/>
              </a:ext>
            </a:extLst>
          </p:cNvPr>
          <p:cNvPicPr>
            <a:picLocks noChangeAspect="1"/>
          </p:cNvPicPr>
          <p:nvPr/>
        </p:nvPicPr>
        <p:blipFill>
          <a:blip r:embed="rId3"/>
          <a:stretch>
            <a:fillRect/>
          </a:stretch>
        </p:blipFill>
        <p:spPr>
          <a:xfrm>
            <a:off x="891409" y="13501"/>
            <a:ext cx="935143" cy="949126"/>
          </a:xfrm>
          <a:prstGeom prst="rect">
            <a:avLst/>
          </a:prstGeom>
        </p:spPr>
      </p:pic>
      <p:pic>
        <p:nvPicPr>
          <p:cNvPr id="7" name="Picture 6" descr="exhausted Icon 2758313">
            <a:extLst>
              <a:ext uri="{FF2B5EF4-FFF2-40B4-BE49-F238E27FC236}">
                <a16:creationId xmlns:a16="http://schemas.microsoft.com/office/drawing/2014/main" id="{55394AC8-EAEA-6A9F-5265-96C7FB33CB63}"/>
              </a:ext>
            </a:extLst>
          </p:cNvPr>
          <p:cNvPicPr>
            <a:picLocks noChangeAspect="1"/>
          </p:cNvPicPr>
          <p:nvPr/>
        </p:nvPicPr>
        <p:blipFill>
          <a:blip r:embed="rId4"/>
          <a:stretch>
            <a:fillRect/>
          </a:stretch>
        </p:blipFill>
        <p:spPr>
          <a:xfrm>
            <a:off x="998543" y="4476151"/>
            <a:ext cx="1148603" cy="1134036"/>
          </a:xfrm>
          <a:prstGeom prst="rect">
            <a:avLst/>
          </a:prstGeom>
        </p:spPr>
      </p:pic>
      <p:pic>
        <p:nvPicPr>
          <p:cNvPr id="14" name="Picture 13">
            <a:extLst>
              <a:ext uri="{FF2B5EF4-FFF2-40B4-BE49-F238E27FC236}">
                <a16:creationId xmlns:a16="http://schemas.microsoft.com/office/drawing/2014/main" id="{30DB543F-CEAB-CB24-DD87-F8C0D9D2074F}"/>
              </a:ext>
            </a:extLst>
          </p:cNvPr>
          <p:cNvPicPr>
            <a:picLocks noChangeAspect="1"/>
          </p:cNvPicPr>
          <p:nvPr/>
        </p:nvPicPr>
        <p:blipFill>
          <a:blip r:embed="rId5"/>
          <a:stretch>
            <a:fillRect/>
          </a:stretch>
        </p:blipFill>
        <p:spPr>
          <a:xfrm>
            <a:off x="1080648" y="5973478"/>
            <a:ext cx="969185" cy="878434"/>
          </a:xfrm>
          <a:prstGeom prst="rect">
            <a:avLst/>
          </a:prstGeom>
        </p:spPr>
      </p:pic>
      <p:pic>
        <p:nvPicPr>
          <p:cNvPr id="18" name="Picture 17">
            <a:extLst>
              <a:ext uri="{FF2B5EF4-FFF2-40B4-BE49-F238E27FC236}">
                <a16:creationId xmlns:a16="http://schemas.microsoft.com/office/drawing/2014/main" id="{D53F233C-72C3-A06C-2200-6FC1DB76C857}"/>
              </a:ext>
            </a:extLst>
          </p:cNvPr>
          <p:cNvPicPr>
            <a:picLocks noChangeAspect="1"/>
          </p:cNvPicPr>
          <p:nvPr/>
        </p:nvPicPr>
        <p:blipFill>
          <a:blip r:embed="rId6"/>
          <a:stretch>
            <a:fillRect/>
          </a:stretch>
        </p:blipFill>
        <p:spPr>
          <a:xfrm>
            <a:off x="4349434" y="1166765"/>
            <a:ext cx="1364600" cy="1197989"/>
          </a:xfrm>
          <a:prstGeom prst="rect">
            <a:avLst/>
          </a:prstGeom>
        </p:spPr>
      </p:pic>
      <p:pic>
        <p:nvPicPr>
          <p:cNvPr id="10" name="Picture 9" descr="A black background with a black square&#10;&#10;Description automatically generated">
            <a:extLst>
              <a:ext uri="{FF2B5EF4-FFF2-40B4-BE49-F238E27FC236}">
                <a16:creationId xmlns:a16="http://schemas.microsoft.com/office/drawing/2014/main" id="{8BE4EDA0-68B6-BBD7-1B00-ADE6801CD95C}"/>
              </a:ext>
            </a:extLst>
          </p:cNvPr>
          <p:cNvPicPr>
            <a:picLocks noChangeAspect="1"/>
          </p:cNvPicPr>
          <p:nvPr/>
        </p:nvPicPr>
        <p:blipFill>
          <a:blip r:embed="rId7"/>
          <a:stretch>
            <a:fillRect/>
          </a:stretch>
        </p:blipFill>
        <p:spPr>
          <a:xfrm>
            <a:off x="3009578" y="1226283"/>
            <a:ext cx="1049715" cy="1095532"/>
          </a:xfrm>
          <a:prstGeom prst="rect">
            <a:avLst/>
          </a:prstGeom>
        </p:spPr>
      </p:pic>
      <p:sp>
        <p:nvSpPr>
          <p:cNvPr id="20" name="Rectangle: Top Corners Snipped 9">
            <a:extLst>
              <a:ext uri="{FF2B5EF4-FFF2-40B4-BE49-F238E27FC236}">
                <a16:creationId xmlns:a16="http://schemas.microsoft.com/office/drawing/2014/main" id="{3455F27F-6FD7-8838-2226-182AD7952464}"/>
              </a:ext>
            </a:extLst>
          </p:cNvPr>
          <p:cNvSpPr/>
          <p:nvPr/>
        </p:nvSpPr>
        <p:spPr>
          <a:xfrm rot="5400000">
            <a:off x="1721796" y="7821608"/>
            <a:ext cx="68480" cy="371007"/>
          </a:xfrm>
          <a:prstGeom prst="flowChartDelay">
            <a:avLst/>
          </a:prstGeom>
          <a:solidFill>
            <a:schemeClr val="tx1">
              <a:lumMod val="75000"/>
              <a:lumOff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72AB9298-7B14-9642-7247-6E6B73B7CC03}"/>
              </a:ext>
            </a:extLst>
          </p:cNvPr>
          <p:cNvPicPr>
            <a:picLocks noChangeAspect="1"/>
          </p:cNvPicPr>
          <p:nvPr/>
        </p:nvPicPr>
        <p:blipFill>
          <a:blip r:embed="rId8"/>
          <a:stretch>
            <a:fillRect/>
          </a:stretch>
        </p:blipFill>
        <p:spPr>
          <a:xfrm>
            <a:off x="1223784" y="7238999"/>
            <a:ext cx="802523" cy="856938"/>
          </a:xfrm>
          <a:prstGeom prst="rect">
            <a:avLst/>
          </a:prstGeom>
        </p:spPr>
      </p:pic>
      <p:sp>
        <p:nvSpPr>
          <p:cNvPr id="5" name="TextBox 4">
            <a:extLst>
              <a:ext uri="{FF2B5EF4-FFF2-40B4-BE49-F238E27FC236}">
                <a16:creationId xmlns:a16="http://schemas.microsoft.com/office/drawing/2014/main" id="{3575F91D-37CC-BE07-91ED-85B5049629C1}"/>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spTree>
    <p:extLst>
      <p:ext uri="{BB962C8B-B14F-4D97-AF65-F5344CB8AC3E}">
        <p14:creationId xmlns:p14="http://schemas.microsoft.com/office/powerpoint/2010/main" val="40113138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E1A4E8A2-AC77-5F66-BE45-0424B9400FA7}"/>
              </a:ext>
            </a:extLst>
          </p:cNvPr>
          <p:cNvGraphicFramePr>
            <a:graphicFrameLocks noGrp="1"/>
          </p:cNvGraphicFramePr>
          <p:nvPr/>
        </p:nvGraphicFramePr>
        <p:xfrm>
          <a:off x="-5037758" y="2518394"/>
          <a:ext cx="2562225" cy="176784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294434794"/>
                    </a:ext>
                  </a:extLst>
                </a:gridCol>
              </a:tblGrid>
              <a:tr h="190500">
                <a:tc>
                  <a:txBody>
                    <a:bodyPr/>
                    <a:lstStyle/>
                    <a:p>
                      <a:pPr algn="ctr" rtl="0" fontAlgn="base"/>
                      <a:r>
                        <a:rPr lang="fr-CA" sz="1400" b="1" i="0">
                          <a:effectLst/>
                          <a:latin typeface="Calibri" panose="020F0502020204030204" pitchFamily="34" charset="0"/>
                        </a:rPr>
                        <a:t>GABAPENTIN</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PREGABALIN</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81314593"/>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Pain, anxiety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02892258"/>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Fatigue, weight gain (high doses), leg swelling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48822691"/>
                  </a:ext>
                </a:extLst>
              </a:tr>
            </a:tbl>
          </a:graphicData>
        </a:graphic>
      </p:graphicFrame>
      <p:sp>
        <p:nvSpPr>
          <p:cNvPr id="9" name="TextBox 23">
            <a:extLst>
              <a:ext uri="{FF2B5EF4-FFF2-40B4-BE49-F238E27FC236}">
                <a16:creationId xmlns:a16="http://schemas.microsoft.com/office/drawing/2014/main" id="{CDADA849-04D6-386E-DA90-041F43E4CDA1}"/>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PREGABALIN</a:t>
            </a:r>
            <a:endParaRPr lang="en-US"/>
          </a:p>
        </p:txBody>
      </p:sp>
      <p:pic>
        <p:nvPicPr>
          <p:cNvPr id="13" name="Picture 12">
            <a:extLst>
              <a:ext uri="{FF2B5EF4-FFF2-40B4-BE49-F238E27FC236}">
                <a16:creationId xmlns:a16="http://schemas.microsoft.com/office/drawing/2014/main" id="{797A1B01-87ED-E101-D8AC-E11C63FB3350}"/>
              </a:ext>
            </a:extLst>
          </p:cNvPr>
          <p:cNvPicPr>
            <a:picLocks noChangeAspect="1"/>
          </p:cNvPicPr>
          <p:nvPr/>
        </p:nvPicPr>
        <p:blipFill>
          <a:blip r:embed="rId3"/>
          <a:stretch>
            <a:fillRect/>
          </a:stretch>
        </p:blipFill>
        <p:spPr>
          <a:xfrm>
            <a:off x="891409" y="13501"/>
            <a:ext cx="935143" cy="949126"/>
          </a:xfrm>
          <a:prstGeom prst="rect">
            <a:avLst/>
          </a:prstGeom>
        </p:spPr>
      </p:pic>
      <p:sp>
        <p:nvSpPr>
          <p:cNvPr id="6" name="TextBox 5">
            <a:extLst>
              <a:ext uri="{FF2B5EF4-FFF2-40B4-BE49-F238E27FC236}">
                <a16:creationId xmlns:a16="http://schemas.microsoft.com/office/drawing/2014/main" id="{02452A94-EA72-CBF3-48EF-198F176E2467}"/>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sp>
        <p:nvSpPr>
          <p:cNvPr id="5" name="TextBox 2">
            <a:extLst>
              <a:ext uri="{FF2B5EF4-FFF2-40B4-BE49-F238E27FC236}">
                <a16:creationId xmlns:a16="http://schemas.microsoft.com/office/drawing/2014/main" id="{086706DB-96AA-878A-7356-89D60769669B}"/>
              </a:ext>
            </a:extLst>
          </p:cNvPr>
          <p:cNvSpPr txBox="1"/>
          <p:nvPr/>
        </p:nvSpPr>
        <p:spPr>
          <a:xfrm>
            <a:off x="887482" y="1183264"/>
            <a:ext cx="5950311" cy="74145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Pour: </a:t>
            </a:r>
            <a:r>
              <a:rPr lang="en-US" sz="2800" b="1">
                <a:latin typeface="Century Gothic"/>
                <a:cs typeface="Calibri"/>
              </a:rPr>
              <a:t> </a:t>
            </a:r>
            <a:r>
              <a:rPr lang="en-US" sz="2800" b="1" u="sng" err="1">
                <a:latin typeface="Century Gothic"/>
                <a:cs typeface="Calibri"/>
              </a:rPr>
              <a:t>Douleur</a:t>
            </a:r>
            <a:r>
              <a:rPr lang="en-US" sz="2800" b="1">
                <a:latin typeface="Century Gothic"/>
                <a:cs typeface="Calibri"/>
              </a:rPr>
              <a:t>, </a:t>
            </a:r>
            <a:r>
              <a:rPr lang="en-US" sz="2800" b="1" u="sng" err="1">
                <a:latin typeface="Century Gothic"/>
                <a:cs typeface="Calibri"/>
              </a:rPr>
              <a:t>Anxiété</a:t>
            </a:r>
            <a:endParaRPr lang="en-US" sz="2800" u="sng">
              <a:latin typeface="Aptos" panose="020B0004020202020204"/>
              <a:cs typeface="Calibri"/>
            </a:endParaRPr>
          </a:p>
          <a:p>
            <a:pPr>
              <a:lnSpc>
                <a:spcPct val="200000"/>
              </a:lnSpc>
            </a:pPr>
            <a:endParaRPr lang="en-US" sz="2800" b="1">
              <a:latin typeface="Century Gothic"/>
              <a:cs typeface="Calibri"/>
            </a:endParaRPr>
          </a:p>
          <a:p>
            <a:r>
              <a:rPr lang="en-US" sz="2800" b="1" err="1">
                <a:latin typeface="Century Gothic"/>
                <a:cs typeface="Calibri"/>
              </a:rPr>
              <a:t>Effets</a:t>
            </a:r>
            <a:r>
              <a:rPr lang="en-US" sz="2800" b="1">
                <a:latin typeface="Century Gothic"/>
                <a:cs typeface="Calibri"/>
              </a:rPr>
              <a:t> </a:t>
            </a:r>
            <a:r>
              <a:rPr lang="en-US" sz="2800" b="1" err="1">
                <a:latin typeface="Century Gothic"/>
                <a:cs typeface="Calibri"/>
              </a:rPr>
              <a:t>secondaires</a:t>
            </a:r>
            <a:r>
              <a:rPr lang="en-US" sz="2800">
                <a:latin typeface="Century Gothic"/>
                <a:cs typeface="Calibri"/>
              </a:rPr>
              <a:t> possibles</a:t>
            </a:r>
            <a:r>
              <a:rPr lang="en-US" sz="2800" b="1">
                <a:latin typeface="Century Gothic"/>
                <a:cs typeface="Calibri"/>
              </a:rPr>
              <a:t>:</a:t>
            </a:r>
            <a:endParaRPr lang="en-US" sz="2800">
              <a:latin typeface="Century Gothic"/>
              <a:cs typeface="Calibri"/>
            </a:endParaRPr>
          </a:p>
          <a:p>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Fatigue</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Prise de </a:t>
            </a:r>
            <a:r>
              <a:rPr lang="en-US" sz="2800" b="1" err="1">
                <a:latin typeface="Century Gothic"/>
                <a:cs typeface="Calibri"/>
              </a:rPr>
              <a:t>poids</a:t>
            </a:r>
            <a:endParaRPr lang="en-US" err="1"/>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err="1">
                <a:latin typeface="Century Gothic"/>
                <a:cs typeface="Calibri"/>
              </a:rPr>
              <a:t>Gonflement</a:t>
            </a:r>
            <a:r>
              <a:rPr lang="en-US" sz="2800" b="1">
                <a:latin typeface="Century Gothic"/>
                <a:cs typeface="Calibri"/>
              </a:rPr>
              <a:t> des jambes</a:t>
            </a:r>
          </a:p>
        </p:txBody>
      </p:sp>
      <p:pic>
        <p:nvPicPr>
          <p:cNvPr id="8" name="Picture 7" descr="exhausted Icon 2758313">
            <a:extLst>
              <a:ext uri="{FF2B5EF4-FFF2-40B4-BE49-F238E27FC236}">
                <a16:creationId xmlns:a16="http://schemas.microsoft.com/office/drawing/2014/main" id="{10D5167C-1E70-AFD1-CC76-F443656B1AF4}"/>
              </a:ext>
            </a:extLst>
          </p:cNvPr>
          <p:cNvPicPr>
            <a:picLocks noChangeAspect="1"/>
          </p:cNvPicPr>
          <p:nvPr/>
        </p:nvPicPr>
        <p:blipFill>
          <a:blip r:embed="rId4"/>
          <a:stretch>
            <a:fillRect/>
          </a:stretch>
        </p:blipFill>
        <p:spPr>
          <a:xfrm>
            <a:off x="998543" y="4476151"/>
            <a:ext cx="1148603" cy="1134036"/>
          </a:xfrm>
          <a:prstGeom prst="rect">
            <a:avLst/>
          </a:prstGeom>
        </p:spPr>
      </p:pic>
      <p:pic>
        <p:nvPicPr>
          <p:cNvPr id="11" name="Picture 10">
            <a:extLst>
              <a:ext uri="{FF2B5EF4-FFF2-40B4-BE49-F238E27FC236}">
                <a16:creationId xmlns:a16="http://schemas.microsoft.com/office/drawing/2014/main" id="{42E2C025-130C-075F-7DBA-BCDB0C754379}"/>
              </a:ext>
            </a:extLst>
          </p:cNvPr>
          <p:cNvPicPr>
            <a:picLocks noChangeAspect="1"/>
          </p:cNvPicPr>
          <p:nvPr/>
        </p:nvPicPr>
        <p:blipFill>
          <a:blip r:embed="rId5"/>
          <a:stretch>
            <a:fillRect/>
          </a:stretch>
        </p:blipFill>
        <p:spPr>
          <a:xfrm>
            <a:off x="1080648" y="5973478"/>
            <a:ext cx="969185" cy="878434"/>
          </a:xfrm>
          <a:prstGeom prst="rect">
            <a:avLst/>
          </a:prstGeom>
        </p:spPr>
      </p:pic>
      <p:pic>
        <p:nvPicPr>
          <p:cNvPr id="14" name="Picture 13">
            <a:extLst>
              <a:ext uri="{FF2B5EF4-FFF2-40B4-BE49-F238E27FC236}">
                <a16:creationId xmlns:a16="http://schemas.microsoft.com/office/drawing/2014/main" id="{F78C19C7-7B66-AC3F-4ABC-697998D063CA}"/>
              </a:ext>
            </a:extLst>
          </p:cNvPr>
          <p:cNvPicPr>
            <a:picLocks noChangeAspect="1"/>
          </p:cNvPicPr>
          <p:nvPr/>
        </p:nvPicPr>
        <p:blipFill>
          <a:blip r:embed="rId6"/>
          <a:stretch>
            <a:fillRect/>
          </a:stretch>
        </p:blipFill>
        <p:spPr>
          <a:xfrm>
            <a:off x="4349434" y="1166765"/>
            <a:ext cx="1364600" cy="1197989"/>
          </a:xfrm>
          <a:prstGeom prst="rect">
            <a:avLst/>
          </a:prstGeom>
        </p:spPr>
      </p:pic>
      <p:pic>
        <p:nvPicPr>
          <p:cNvPr id="16" name="Picture 15" descr="A black background with a black square&#10;&#10;Description automatically generated">
            <a:extLst>
              <a:ext uri="{FF2B5EF4-FFF2-40B4-BE49-F238E27FC236}">
                <a16:creationId xmlns:a16="http://schemas.microsoft.com/office/drawing/2014/main" id="{812BE5F6-8989-0FC7-61E4-85AB6922F287}"/>
              </a:ext>
            </a:extLst>
          </p:cNvPr>
          <p:cNvPicPr>
            <a:picLocks noChangeAspect="1"/>
          </p:cNvPicPr>
          <p:nvPr/>
        </p:nvPicPr>
        <p:blipFill>
          <a:blip r:embed="rId7"/>
          <a:stretch>
            <a:fillRect/>
          </a:stretch>
        </p:blipFill>
        <p:spPr>
          <a:xfrm>
            <a:off x="3009578" y="1226283"/>
            <a:ext cx="1049715" cy="1095532"/>
          </a:xfrm>
          <a:prstGeom prst="rect">
            <a:avLst/>
          </a:prstGeom>
        </p:spPr>
      </p:pic>
      <p:sp>
        <p:nvSpPr>
          <p:cNvPr id="18" name="Rectangle: Top Corners Snipped 9">
            <a:extLst>
              <a:ext uri="{FF2B5EF4-FFF2-40B4-BE49-F238E27FC236}">
                <a16:creationId xmlns:a16="http://schemas.microsoft.com/office/drawing/2014/main" id="{6AA0B7A8-BE8F-4C16-97C6-38954A4F7E2A}"/>
              </a:ext>
            </a:extLst>
          </p:cNvPr>
          <p:cNvSpPr/>
          <p:nvPr/>
        </p:nvSpPr>
        <p:spPr>
          <a:xfrm rot="5400000">
            <a:off x="1721796" y="7821608"/>
            <a:ext cx="68480" cy="371007"/>
          </a:xfrm>
          <a:prstGeom prst="flowChartDelay">
            <a:avLst/>
          </a:prstGeom>
          <a:solidFill>
            <a:schemeClr val="tx1">
              <a:lumMod val="75000"/>
              <a:lumOff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B1C97626-415A-6D8A-ED2F-04D2C6BFDE31}"/>
              </a:ext>
            </a:extLst>
          </p:cNvPr>
          <p:cNvPicPr>
            <a:picLocks noChangeAspect="1"/>
          </p:cNvPicPr>
          <p:nvPr/>
        </p:nvPicPr>
        <p:blipFill>
          <a:blip r:embed="rId8"/>
          <a:stretch>
            <a:fillRect/>
          </a:stretch>
        </p:blipFill>
        <p:spPr>
          <a:xfrm>
            <a:off x="1223784" y="7238999"/>
            <a:ext cx="802523" cy="856938"/>
          </a:xfrm>
          <a:prstGeom prst="rect">
            <a:avLst/>
          </a:prstGeom>
        </p:spPr>
      </p:pic>
    </p:spTree>
    <p:extLst>
      <p:ext uri="{BB962C8B-B14F-4D97-AF65-F5344CB8AC3E}">
        <p14:creationId xmlns:p14="http://schemas.microsoft.com/office/powerpoint/2010/main" val="9627987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1EE82FF1-B400-F028-D171-8CC73A754B68}"/>
              </a:ext>
            </a:extLst>
          </p:cNvPr>
          <p:cNvGraphicFramePr>
            <a:graphicFrameLocks noGrp="1"/>
          </p:cNvGraphicFramePr>
          <p:nvPr/>
        </p:nvGraphicFramePr>
        <p:xfrm>
          <a:off x="-3905812" y="3035332"/>
          <a:ext cx="2562225" cy="155448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734795486"/>
                    </a:ext>
                  </a:extLst>
                </a:gridCol>
              </a:tblGrid>
              <a:tr h="190500">
                <a:tc>
                  <a:txBody>
                    <a:bodyPr/>
                    <a:lstStyle/>
                    <a:p>
                      <a:pPr algn="ctr" rtl="0" fontAlgn="base"/>
                      <a:r>
                        <a:rPr lang="fr-CA" sz="1400" b="1" i="0">
                          <a:effectLst/>
                          <a:latin typeface="Calibri" panose="020F0502020204030204" pitchFamily="34" charset="0"/>
                        </a:rPr>
                        <a:t>ALENDRONATE</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RISEDRONATE</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9488760"/>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Preventing fractures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91556691"/>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Stomach pain, nausea, diarrhea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69467622"/>
                  </a:ext>
                </a:extLst>
              </a:tr>
            </a:tbl>
          </a:graphicData>
        </a:graphic>
      </p:graphicFrame>
      <p:sp>
        <p:nvSpPr>
          <p:cNvPr id="9" name="TextBox 23">
            <a:extLst>
              <a:ext uri="{FF2B5EF4-FFF2-40B4-BE49-F238E27FC236}">
                <a16:creationId xmlns:a16="http://schemas.microsoft.com/office/drawing/2014/main" id="{5607554B-8243-D35A-9276-5D1156097BA6}"/>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ALENDRONATE</a:t>
            </a:r>
            <a:endParaRPr lang="en-US" sz="3600"/>
          </a:p>
        </p:txBody>
      </p:sp>
      <p:sp>
        <p:nvSpPr>
          <p:cNvPr id="11" name="TextBox 2">
            <a:extLst>
              <a:ext uri="{FF2B5EF4-FFF2-40B4-BE49-F238E27FC236}">
                <a16:creationId xmlns:a16="http://schemas.microsoft.com/office/drawing/2014/main" id="{D9530AEC-44C3-6D3A-2115-4698078070C3}"/>
              </a:ext>
            </a:extLst>
          </p:cNvPr>
          <p:cNvSpPr txBox="1"/>
          <p:nvPr/>
        </p:nvSpPr>
        <p:spPr>
          <a:xfrm>
            <a:off x="667476" y="1251969"/>
            <a:ext cx="6422902" cy="74145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Pour: </a:t>
            </a:r>
            <a:r>
              <a:rPr lang="en-US" sz="2800" b="1">
                <a:latin typeface="Century Gothic"/>
                <a:cs typeface="Calibri"/>
              </a:rPr>
              <a:t> </a:t>
            </a:r>
            <a:r>
              <a:rPr lang="en-US" sz="2800" b="1" u="sng" err="1">
                <a:latin typeface="Century Gothic"/>
                <a:cs typeface="Calibri"/>
              </a:rPr>
              <a:t>Prévention</a:t>
            </a:r>
            <a:r>
              <a:rPr lang="en-US" sz="2800" b="1" u="sng">
                <a:latin typeface="Century Gothic"/>
                <a:cs typeface="Calibri"/>
              </a:rPr>
              <a:t> des Fractures</a:t>
            </a:r>
            <a:endParaRPr lang="en-US" sz="2800" u="sng">
              <a:latin typeface="Aptos" panose="020B0004020202020204"/>
              <a:cs typeface="Calibri"/>
            </a:endParaRPr>
          </a:p>
          <a:p>
            <a:pPr>
              <a:lnSpc>
                <a:spcPct val="200000"/>
              </a:lnSpc>
            </a:pPr>
            <a:endParaRPr lang="en-US" sz="2800" b="1">
              <a:latin typeface="Century Gothic"/>
              <a:cs typeface="Calibri"/>
            </a:endParaRPr>
          </a:p>
          <a:p>
            <a:r>
              <a:rPr lang="en-US" sz="2800" b="1" err="1">
                <a:latin typeface="Century Gothic"/>
                <a:cs typeface="Calibri"/>
              </a:rPr>
              <a:t>Effets</a:t>
            </a:r>
            <a:r>
              <a:rPr lang="en-US" sz="2800" b="1">
                <a:latin typeface="Century Gothic"/>
                <a:cs typeface="Calibri"/>
              </a:rPr>
              <a:t> </a:t>
            </a:r>
            <a:r>
              <a:rPr lang="en-US" sz="2800" b="1" err="1">
                <a:latin typeface="Century Gothic"/>
                <a:cs typeface="Calibri"/>
              </a:rPr>
              <a:t>secondaires</a:t>
            </a:r>
            <a:r>
              <a:rPr lang="en-US" sz="2800">
                <a:latin typeface="Century Gothic"/>
                <a:cs typeface="Calibri"/>
              </a:rPr>
              <a:t> possibles</a:t>
            </a:r>
            <a:r>
              <a:rPr lang="en-US" sz="2800" b="1">
                <a:latin typeface="Century Gothic"/>
                <a:cs typeface="Calibri"/>
              </a:rPr>
              <a:t>:</a:t>
            </a:r>
            <a:endParaRPr lang="en-US" sz="2800">
              <a:latin typeface="Century Gothic"/>
              <a:cs typeface="Calibri"/>
            </a:endParaRPr>
          </a:p>
          <a:p>
            <a:endParaRPr lang="en-US" sz="2800" b="1">
              <a:latin typeface="Century Gothic"/>
              <a:cs typeface="Calibri"/>
            </a:endParaRPr>
          </a:p>
          <a:p>
            <a:pPr marL="1371600" lvl="2" indent="-457200">
              <a:lnSpc>
                <a:spcPct val="150000"/>
              </a:lnSpc>
              <a:buFont typeface="Wingdings,Sans-Serif"/>
              <a:buChar char="§"/>
            </a:pPr>
            <a:r>
              <a:rPr lang="en-US" sz="2800" b="1" err="1">
                <a:latin typeface="Century Gothic"/>
                <a:cs typeface="Calibri"/>
              </a:rPr>
              <a:t>Douleurs</a:t>
            </a:r>
            <a:r>
              <a:rPr lang="en-US" sz="2800" b="1">
                <a:latin typeface="Century Gothic"/>
                <a:cs typeface="Calibri"/>
              </a:rPr>
              <a:t> </a:t>
            </a:r>
            <a:r>
              <a:rPr lang="en-US" sz="2800" b="1" err="1">
                <a:latin typeface="Century Gothic"/>
                <a:cs typeface="Calibri"/>
              </a:rPr>
              <a:t>d'estomac</a:t>
            </a:r>
            <a:endParaRPr lang="en-US" sz="2800" err="1">
              <a:latin typeface="Century Gothic"/>
              <a:cs typeface="Calibri"/>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err="1">
                <a:latin typeface="Century Gothic"/>
                <a:cs typeface="Calibri"/>
              </a:rPr>
              <a:t>Nausées</a:t>
            </a:r>
            <a:endParaRPr lang="en-US" err="1"/>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Sans-Serif"/>
              <a:buChar char="§"/>
            </a:pPr>
            <a:r>
              <a:rPr lang="en-US" sz="2800" b="1" err="1">
                <a:latin typeface="Century Gothic"/>
                <a:cs typeface="Calibri"/>
              </a:rPr>
              <a:t>Diarrhée</a:t>
            </a:r>
            <a:endParaRPr lang="en-US" sz="2800" err="1">
              <a:latin typeface="Century Gothic"/>
              <a:cs typeface="Calibri"/>
            </a:endParaRPr>
          </a:p>
        </p:txBody>
      </p:sp>
      <p:pic>
        <p:nvPicPr>
          <p:cNvPr id="13" name="Picture 12">
            <a:extLst>
              <a:ext uri="{FF2B5EF4-FFF2-40B4-BE49-F238E27FC236}">
                <a16:creationId xmlns:a16="http://schemas.microsoft.com/office/drawing/2014/main" id="{846207D9-E35D-7174-F70A-C8AD8A733645}"/>
              </a:ext>
            </a:extLst>
          </p:cNvPr>
          <p:cNvPicPr>
            <a:picLocks noChangeAspect="1"/>
          </p:cNvPicPr>
          <p:nvPr/>
        </p:nvPicPr>
        <p:blipFill>
          <a:blip r:embed="rId3"/>
          <a:stretch>
            <a:fillRect/>
          </a:stretch>
        </p:blipFill>
        <p:spPr>
          <a:xfrm>
            <a:off x="891409" y="13501"/>
            <a:ext cx="935143" cy="949126"/>
          </a:xfrm>
          <a:prstGeom prst="rect">
            <a:avLst/>
          </a:prstGeom>
        </p:spPr>
      </p:pic>
      <p:pic>
        <p:nvPicPr>
          <p:cNvPr id="21" name="Picture 20">
            <a:extLst>
              <a:ext uri="{FF2B5EF4-FFF2-40B4-BE49-F238E27FC236}">
                <a16:creationId xmlns:a16="http://schemas.microsoft.com/office/drawing/2014/main" id="{5002A4FA-AA94-0EFA-BBFC-D6DC13988185}"/>
              </a:ext>
            </a:extLst>
          </p:cNvPr>
          <p:cNvPicPr>
            <a:picLocks noChangeAspect="1"/>
          </p:cNvPicPr>
          <p:nvPr/>
        </p:nvPicPr>
        <p:blipFill>
          <a:blip r:embed="rId4"/>
          <a:stretch>
            <a:fillRect/>
          </a:stretch>
        </p:blipFill>
        <p:spPr>
          <a:xfrm>
            <a:off x="4015055" y="1473464"/>
            <a:ext cx="1143000" cy="1123950"/>
          </a:xfrm>
          <a:prstGeom prst="rect">
            <a:avLst/>
          </a:prstGeom>
        </p:spPr>
      </p:pic>
      <p:pic>
        <p:nvPicPr>
          <p:cNvPr id="7" name="Picture 6" descr="diarrhea Icon 2745794">
            <a:extLst>
              <a:ext uri="{FF2B5EF4-FFF2-40B4-BE49-F238E27FC236}">
                <a16:creationId xmlns:a16="http://schemas.microsoft.com/office/drawing/2014/main" id="{111CC6FB-5E46-B08A-EA38-F9A4C5DA24B3}"/>
              </a:ext>
            </a:extLst>
          </p:cNvPr>
          <p:cNvPicPr>
            <a:picLocks noChangeAspect="1"/>
          </p:cNvPicPr>
          <p:nvPr/>
        </p:nvPicPr>
        <p:blipFill>
          <a:blip r:embed="rId5"/>
          <a:stretch>
            <a:fillRect/>
          </a:stretch>
        </p:blipFill>
        <p:spPr>
          <a:xfrm>
            <a:off x="547478" y="6913006"/>
            <a:ext cx="1344035" cy="1358460"/>
          </a:xfrm>
          <a:prstGeom prst="rect">
            <a:avLst/>
          </a:prstGeom>
        </p:spPr>
      </p:pic>
      <p:pic>
        <p:nvPicPr>
          <p:cNvPr id="10" name="Picture 9">
            <a:extLst>
              <a:ext uri="{FF2B5EF4-FFF2-40B4-BE49-F238E27FC236}">
                <a16:creationId xmlns:a16="http://schemas.microsoft.com/office/drawing/2014/main" id="{E863ED65-A374-15D5-4711-A8047B3B4CAC}"/>
              </a:ext>
            </a:extLst>
          </p:cNvPr>
          <p:cNvPicPr>
            <a:picLocks noChangeAspect="1"/>
          </p:cNvPicPr>
          <p:nvPr/>
        </p:nvPicPr>
        <p:blipFill>
          <a:blip r:embed="rId6"/>
          <a:stretch>
            <a:fillRect/>
          </a:stretch>
        </p:blipFill>
        <p:spPr>
          <a:xfrm>
            <a:off x="664392" y="5920447"/>
            <a:ext cx="1106060" cy="984953"/>
          </a:xfrm>
          <a:prstGeom prst="rect">
            <a:avLst/>
          </a:prstGeom>
        </p:spPr>
      </p:pic>
      <p:pic>
        <p:nvPicPr>
          <p:cNvPr id="16" name="Picture 15">
            <a:extLst>
              <a:ext uri="{FF2B5EF4-FFF2-40B4-BE49-F238E27FC236}">
                <a16:creationId xmlns:a16="http://schemas.microsoft.com/office/drawing/2014/main" id="{906D86FA-327B-00FB-7D5F-99627ACA91B3}"/>
              </a:ext>
            </a:extLst>
          </p:cNvPr>
          <p:cNvPicPr>
            <a:picLocks noChangeAspect="1"/>
          </p:cNvPicPr>
          <p:nvPr/>
        </p:nvPicPr>
        <p:blipFill>
          <a:blip r:embed="rId7"/>
          <a:stretch>
            <a:fillRect/>
          </a:stretch>
        </p:blipFill>
        <p:spPr>
          <a:xfrm>
            <a:off x="734709" y="4636497"/>
            <a:ext cx="980634" cy="1011624"/>
          </a:xfrm>
          <a:prstGeom prst="rect">
            <a:avLst/>
          </a:prstGeom>
        </p:spPr>
      </p:pic>
      <p:sp>
        <p:nvSpPr>
          <p:cNvPr id="5" name="TextBox 4">
            <a:extLst>
              <a:ext uri="{FF2B5EF4-FFF2-40B4-BE49-F238E27FC236}">
                <a16:creationId xmlns:a16="http://schemas.microsoft.com/office/drawing/2014/main" id="{98569315-E251-FC56-57B3-EF587EAA9361}"/>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spTree>
    <p:extLst>
      <p:ext uri="{BB962C8B-B14F-4D97-AF65-F5344CB8AC3E}">
        <p14:creationId xmlns:p14="http://schemas.microsoft.com/office/powerpoint/2010/main" val="29626628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1EE82FF1-B400-F028-D171-8CC73A754B68}"/>
              </a:ext>
            </a:extLst>
          </p:cNvPr>
          <p:cNvGraphicFramePr>
            <a:graphicFrameLocks noGrp="1"/>
          </p:cNvGraphicFramePr>
          <p:nvPr/>
        </p:nvGraphicFramePr>
        <p:xfrm>
          <a:off x="-3905812" y="3035332"/>
          <a:ext cx="2562225" cy="155448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734795486"/>
                    </a:ext>
                  </a:extLst>
                </a:gridCol>
              </a:tblGrid>
              <a:tr h="190500">
                <a:tc>
                  <a:txBody>
                    <a:bodyPr/>
                    <a:lstStyle/>
                    <a:p>
                      <a:pPr algn="ctr" rtl="0" fontAlgn="base"/>
                      <a:r>
                        <a:rPr lang="fr-CA" sz="1400" b="1" i="0">
                          <a:effectLst/>
                          <a:latin typeface="Calibri" panose="020F0502020204030204" pitchFamily="34" charset="0"/>
                        </a:rPr>
                        <a:t>ALENDRONATE</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RISEDRONATE</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9488760"/>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Preventing fractures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91556691"/>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Stomach pain, nausea, diarrhea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69467622"/>
                  </a:ext>
                </a:extLst>
              </a:tr>
            </a:tbl>
          </a:graphicData>
        </a:graphic>
      </p:graphicFrame>
      <p:sp>
        <p:nvSpPr>
          <p:cNvPr id="9" name="TextBox 23">
            <a:extLst>
              <a:ext uri="{FF2B5EF4-FFF2-40B4-BE49-F238E27FC236}">
                <a16:creationId xmlns:a16="http://schemas.microsoft.com/office/drawing/2014/main" id="{5607554B-8243-D35A-9276-5D1156097BA6}"/>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RISEDRONATE</a:t>
            </a:r>
            <a:endParaRPr lang="en-US"/>
          </a:p>
        </p:txBody>
      </p:sp>
      <p:pic>
        <p:nvPicPr>
          <p:cNvPr id="13" name="Picture 12">
            <a:extLst>
              <a:ext uri="{FF2B5EF4-FFF2-40B4-BE49-F238E27FC236}">
                <a16:creationId xmlns:a16="http://schemas.microsoft.com/office/drawing/2014/main" id="{846207D9-E35D-7174-F70A-C8AD8A733645}"/>
              </a:ext>
            </a:extLst>
          </p:cNvPr>
          <p:cNvPicPr>
            <a:picLocks noChangeAspect="1"/>
          </p:cNvPicPr>
          <p:nvPr/>
        </p:nvPicPr>
        <p:blipFill>
          <a:blip r:embed="rId3"/>
          <a:stretch>
            <a:fillRect/>
          </a:stretch>
        </p:blipFill>
        <p:spPr>
          <a:xfrm>
            <a:off x="891409" y="13501"/>
            <a:ext cx="935143" cy="949126"/>
          </a:xfrm>
          <a:prstGeom prst="rect">
            <a:avLst/>
          </a:prstGeom>
        </p:spPr>
      </p:pic>
      <p:sp>
        <p:nvSpPr>
          <p:cNvPr id="5" name="TextBox 4">
            <a:extLst>
              <a:ext uri="{FF2B5EF4-FFF2-40B4-BE49-F238E27FC236}">
                <a16:creationId xmlns:a16="http://schemas.microsoft.com/office/drawing/2014/main" id="{E0E18C9A-59AE-D90F-BFFA-689672DBAFB6}"/>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sp>
        <p:nvSpPr>
          <p:cNvPr id="6" name="TextBox 2">
            <a:extLst>
              <a:ext uri="{FF2B5EF4-FFF2-40B4-BE49-F238E27FC236}">
                <a16:creationId xmlns:a16="http://schemas.microsoft.com/office/drawing/2014/main" id="{0D725E18-58B4-CC4D-92DE-8681DBF26C5D}"/>
              </a:ext>
            </a:extLst>
          </p:cNvPr>
          <p:cNvSpPr txBox="1"/>
          <p:nvPr/>
        </p:nvSpPr>
        <p:spPr>
          <a:xfrm>
            <a:off x="667476" y="1251969"/>
            <a:ext cx="6422902" cy="74145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Pour: </a:t>
            </a:r>
            <a:r>
              <a:rPr lang="en-US" sz="2800" b="1">
                <a:latin typeface="Century Gothic"/>
                <a:cs typeface="Calibri"/>
              </a:rPr>
              <a:t> </a:t>
            </a:r>
            <a:r>
              <a:rPr lang="en-US" sz="2800" b="1" u="sng" err="1">
                <a:latin typeface="Century Gothic"/>
                <a:cs typeface="Calibri"/>
              </a:rPr>
              <a:t>Prévention</a:t>
            </a:r>
            <a:r>
              <a:rPr lang="en-US" sz="2800" b="1" u="sng">
                <a:latin typeface="Century Gothic"/>
                <a:cs typeface="Calibri"/>
              </a:rPr>
              <a:t> des Fractures</a:t>
            </a:r>
            <a:endParaRPr lang="en-US" sz="2800" u="sng">
              <a:latin typeface="Aptos" panose="020B0004020202020204"/>
              <a:cs typeface="Calibri"/>
            </a:endParaRPr>
          </a:p>
          <a:p>
            <a:pPr>
              <a:lnSpc>
                <a:spcPct val="200000"/>
              </a:lnSpc>
            </a:pPr>
            <a:endParaRPr lang="en-US" sz="2800" b="1">
              <a:latin typeface="Century Gothic"/>
              <a:cs typeface="Calibri"/>
            </a:endParaRPr>
          </a:p>
          <a:p>
            <a:r>
              <a:rPr lang="en-US" sz="2800" b="1" err="1">
                <a:latin typeface="Century Gothic"/>
                <a:cs typeface="Calibri"/>
              </a:rPr>
              <a:t>Effets</a:t>
            </a:r>
            <a:r>
              <a:rPr lang="en-US" sz="2800" b="1">
                <a:latin typeface="Century Gothic"/>
                <a:cs typeface="Calibri"/>
              </a:rPr>
              <a:t> </a:t>
            </a:r>
            <a:r>
              <a:rPr lang="en-US" sz="2800" b="1" err="1">
                <a:latin typeface="Century Gothic"/>
                <a:cs typeface="Calibri"/>
              </a:rPr>
              <a:t>secondaires</a:t>
            </a:r>
            <a:r>
              <a:rPr lang="en-US" sz="2800">
                <a:latin typeface="Century Gothic"/>
                <a:cs typeface="Calibri"/>
              </a:rPr>
              <a:t> possibles</a:t>
            </a:r>
            <a:r>
              <a:rPr lang="en-US" sz="2800" b="1">
                <a:latin typeface="Century Gothic"/>
                <a:cs typeface="Calibri"/>
              </a:rPr>
              <a:t>:</a:t>
            </a:r>
            <a:endParaRPr lang="en-US" sz="2800">
              <a:latin typeface="Century Gothic"/>
              <a:cs typeface="Calibri"/>
            </a:endParaRPr>
          </a:p>
          <a:p>
            <a:endParaRPr lang="en-US" sz="2800" b="1">
              <a:latin typeface="Century Gothic"/>
              <a:cs typeface="Calibri"/>
            </a:endParaRPr>
          </a:p>
          <a:p>
            <a:pPr marL="1371600" lvl="2" indent="-457200">
              <a:lnSpc>
                <a:spcPct val="150000"/>
              </a:lnSpc>
              <a:buFont typeface="Wingdings,Sans-Serif"/>
              <a:buChar char="§"/>
            </a:pPr>
            <a:r>
              <a:rPr lang="en-US" sz="2800" b="1" err="1">
                <a:latin typeface="Century Gothic"/>
                <a:cs typeface="Calibri"/>
              </a:rPr>
              <a:t>Douleurs</a:t>
            </a:r>
            <a:r>
              <a:rPr lang="en-US" sz="2800" b="1">
                <a:latin typeface="Century Gothic"/>
                <a:cs typeface="Calibri"/>
              </a:rPr>
              <a:t> </a:t>
            </a:r>
            <a:r>
              <a:rPr lang="en-US" sz="2800" b="1" err="1">
                <a:latin typeface="Century Gothic"/>
                <a:cs typeface="Calibri"/>
              </a:rPr>
              <a:t>d'estomac</a:t>
            </a:r>
            <a:endParaRPr lang="en-US" sz="2800" err="1">
              <a:latin typeface="Century Gothic"/>
              <a:cs typeface="Calibri"/>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err="1">
                <a:latin typeface="Century Gothic"/>
                <a:cs typeface="Calibri"/>
              </a:rPr>
              <a:t>Nausées</a:t>
            </a:r>
            <a:endParaRPr lang="en-US" err="1"/>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Sans-Serif"/>
              <a:buChar char="§"/>
            </a:pPr>
            <a:r>
              <a:rPr lang="en-US" sz="2800" b="1" err="1">
                <a:latin typeface="Century Gothic"/>
                <a:cs typeface="Calibri"/>
              </a:rPr>
              <a:t>Diarrhée</a:t>
            </a:r>
            <a:endParaRPr lang="en-US" sz="2800" err="1">
              <a:latin typeface="Century Gothic"/>
              <a:cs typeface="Calibri"/>
            </a:endParaRPr>
          </a:p>
        </p:txBody>
      </p:sp>
      <p:pic>
        <p:nvPicPr>
          <p:cNvPr id="8" name="Picture 7">
            <a:extLst>
              <a:ext uri="{FF2B5EF4-FFF2-40B4-BE49-F238E27FC236}">
                <a16:creationId xmlns:a16="http://schemas.microsoft.com/office/drawing/2014/main" id="{C89561FD-1BC9-4EAA-3804-F9DE83C509AE}"/>
              </a:ext>
            </a:extLst>
          </p:cNvPr>
          <p:cNvPicPr>
            <a:picLocks noChangeAspect="1"/>
          </p:cNvPicPr>
          <p:nvPr/>
        </p:nvPicPr>
        <p:blipFill>
          <a:blip r:embed="rId4"/>
          <a:stretch>
            <a:fillRect/>
          </a:stretch>
        </p:blipFill>
        <p:spPr>
          <a:xfrm>
            <a:off x="4015055" y="1473464"/>
            <a:ext cx="1143000" cy="1123950"/>
          </a:xfrm>
          <a:prstGeom prst="rect">
            <a:avLst/>
          </a:prstGeom>
        </p:spPr>
      </p:pic>
      <p:pic>
        <p:nvPicPr>
          <p:cNvPr id="11" name="Picture 10" descr="diarrhea Icon 2745794">
            <a:extLst>
              <a:ext uri="{FF2B5EF4-FFF2-40B4-BE49-F238E27FC236}">
                <a16:creationId xmlns:a16="http://schemas.microsoft.com/office/drawing/2014/main" id="{DF782467-CD5F-5668-E005-613DE2C3D0E6}"/>
              </a:ext>
            </a:extLst>
          </p:cNvPr>
          <p:cNvPicPr>
            <a:picLocks noChangeAspect="1"/>
          </p:cNvPicPr>
          <p:nvPr/>
        </p:nvPicPr>
        <p:blipFill>
          <a:blip r:embed="rId5"/>
          <a:stretch>
            <a:fillRect/>
          </a:stretch>
        </p:blipFill>
        <p:spPr>
          <a:xfrm>
            <a:off x="547478" y="6913006"/>
            <a:ext cx="1344035" cy="1358460"/>
          </a:xfrm>
          <a:prstGeom prst="rect">
            <a:avLst/>
          </a:prstGeom>
        </p:spPr>
      </p:pic>
      <p:pic>
        <p:nvPicPr>
          <p:cNvPr id="14" name="Picture 13">
            <a:extLst>
              <a:ext uri="{FF2B5EF4-FFF2-40B4-BE49-F238E27FC236}">
                <a16:creationId xmlns:a16="http://schemas.microsoft.com/office/drawing/2014/main" id="{FF10F63C-6EB1-9CBC-293C-01D440862B46}"/>
              </a:ext>
            </a:extLst>
          </p:cNvPr>
          <p:cNvPicPr>
            <a:picLocks noChangeAspect="1"/>
          </p:cNvPicPr>
          <p:nvPr/>
        </p:nvPicPr>
        <p:blipFill>
          <a:blip r:embed="rId6"/>
          <a:stretch>
            <a:fillRect/>
          </a:stretch>
        </p:blipFill>
        <p:spPr>
          <a:xfrm>
            <a:off x="664392" y="5920447"/>
            <a:ext cx="1106060" cy="984953"/>
          </a:xfrm>
          <a:prstGeom prst="rect">
            <a:avLst/>
          </a:prstGeom>
        </p:spPr>
      </p:pic>
      <p:pic>
        <p:nvPicPr>
          <p:cNvPr id="16" name="Picture 15">
            <a:extLst>
              <a:ext uri="{FF2B5EF4-FFF2-40B4-BE49-F238E27FC236}">
                <a16:creationId xmlns:a16="http://schemas.microsoft.com/office/drawing/2014/main" id="{72434EDB-034B-3A96-0518-C55279C96E21}"/>
              </a:ext>
            </a:extLst>
          </p:cNvPr>
          <p:cNvPicPr>
            <a:picLocks noChangeAspect="1"/>
          </p:cNvPicPr>
          <p:nvPr/>
        </p:nvPicPr>
        <p:blipFill>
          <a:blip r:embed="rId7"/>
          <a:stretch>
            <a:fillRect/>
          </a:stretch>
        </p:blipFill>
        <p:spPr>
          <a:xfrm>
            <a:off x="734709" y="4636497"/>
            <a:ext cx="980634" cy="1011624"/>
          </a:xfrm>
          <a:prstGeom prst="rect">
            <a:avLst/>
          </a:prstGeom>
        </p:spPr>
      </p:pic>
    </p:spTree>
    <p:extLst>
      <p:ext uri="{BB962C8B-B14F-4D97-AF65-F5344CB8AC3E}">
        <p14:creationId xmlns:p14="http://schemas.microsoft.com/office/powerpoint/2010/main" val="831745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B5E44BD3-9D50-EA51-8B1E-F1BC811B2166}"/>
              </a:ext>
            </a:extLst>
          </p:cNvPr>
          <p:cNvGraphicFramePr>
            <a:graphicFrameLocks noGrp="1"/>
          </p:cNvGraphicFramePr>
          <p:nvPr>
            <p:extLst>
              <p:ext uri="{D42A27DB-BD31-4B8C-83A1-F6EECF244321}">
                <p14:modId xmlns:p14="http://schemas.microsoft.com/office/powerpoint/2010/main" val="2074841170"/>
              </p:ext>
            </p:extLst>
          </p:nvPr>
        </p:nvGraphicFramePr>
        <p:xfrm>
          <a:off x="-5278297" y="1767454"/>
          <a:ext cx="2562225" cy="219456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675542062"/>
                    </a:ext>
                  </a:extLst>
                </a:gridCol>
              </a:tblGrid>
              <a:tr h="190500">
                <a:tc>
                  <a:txBody>
                    <a:bodyPr/>
                    <a:lstStyle/>
                    <a:p>
                      <a:pPr algn="ctr" rtl="0" fontAlgn="base"/>
                      <a:r>
                        <a:rPr lang="fr-CA" sz="1400" b="1" i="0">
                          <a:effectLst/>
                          <a:latin typeface="Calibri" panose="020F0502020204030204" pitchFamily="34" charset="0"/>
                        </a:rPr>
                        <a:t>INDAPAMIDE</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HYDROCHLOROTHIAZIDE</a:t>
                      </a:r>
                      <a:r>
                        <a:rPr lang="fr-CA" sz="1400" b="0" i="0">
                          <a:effectLst/>
                          <a:latin typeface="Calibri" panose="020F0502020204030204" pitchFamily="34" charset="0"/>
                        </a:rPr>
                        <a:t> </a:t>
                      </a:r>
                      <a:endParaRPr lang="fr-CA" b="0" i="0">
                        <a:effectLst/>
                      </a:endParaRPr>
                    </a:p>
                    <a:p>
                      <a:pPr algn="ctr" rtl="0" fontAlgn="base"/>
                      <a:r>
                        <a:rPr lang="fr-CA" sz="1400" b="1" i="0">
                          <a:effectLst/>
                          <a:latin typeface="Calibri" panose="020F0502020204030204" pitchFamily="34" charset="0"/>
                        </a:rPr>
                        <a:t>CHLORTHALIDONE</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87937101"/>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high blood pressure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09413764"/>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Dizziness, abnormal electrolytes (blood work monitored), possible gout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77451041"/>
                  </a:ext>
                </a:extLst>
              </a:tr>
            </a:tbl>
          </a:graphicData>
        </a:graphic>
      </p:graphicFrame>
      <p:sp>
        <p:nvSpPr>
          <p:cNvPr id="9" name="TextBox 23">
            <a:extLst>
              <a:ext uri="{FF2B5EF4-FFF2-40B4-BE49-F238E27FC236}">
                <a16:creationId xmlns:a16="http://schemas.microsoft.com/office/drawing/2014/main" id="{ABDA6284-BAA9-7DBA-14FE-D2B8E9AFC3BE}"/>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INDAPAMIDE</a:t>
            </a:r>
            <a:endParaRPr lang="en-US" sz="3600"/>
          </a:p>
        </p:txBody>
      </p:sp>
      <p:sp>
        <p:nvSpPr>
          <p:cNvPr id="11" name="TextBox 2">
            <a:extLst>
              <a:ext uri="{FF2B5EF4-FFF2-40B4-BE49-F238E27FC236}">
                <a16:creationId xmlns:a16="http://schemas.microsoft.com/office/drawing/2014/main" id="{3B9C1CA5-2944-5E66-CA05-119134D09D5D}"/>
              </a:ext>
            </a:extLst>
          </p:cNvPr>
          <p:cNvSpPr txBox="1"/>
          <p:nvPr/>
        </p:nvSpPr>
        <p:spPr>
          <a:xfrm>
            <a:off x="433720" y="963409"/>
            <a:ext cx="6308400" cy="79265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sz="2800" dirty="0">
                <a:latin typeface="Century Gothic"/>
                <a:cs typeface="Calibri"/>
              </a:rPr>
              <a:t>For:</a:t>
            </a:r>
            <a:r>
              <a:rPr lang="en-US" sz="2800" b="1" dirty="0">
                <a:latin typeface="Century Gothic"/>
                <a:cs typeface="Calibri"/>
              </a:rPr>
              <a:t> </a:t>
            </a:r>
            <a:r>
              <a:rPr lang="en-US" sz="2800" b="1" u="sng" dirty="0">
                <a:latin typeface="Century Gothic"/>
                <a:cs typeface="Calibri"/>
              </a:rPr>
              <a:t>High Blood Pressure</a:t>
            </a:r>
            <a:endParaRPr lang="en-US" sz="2800" u="sng" dirty="0">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dirty="0">
                <a:latin typeface="Century Gothic"/>
                <a:cs typeface="Calibri"/>
              </a:rPr>
              <a:t>Possible </a:t>
            </a:r>
            <a:r>
              <a:rPr lang="en-US" sz="2800" b="1" dirty="0">
                <a:latin typeface="Century Gothic"/>
                <a:cs typeface="Calibri"/>
              </a:rPr>
              <a:t>side effects:</a:t>
            </a:r>
          </a:p>
          <a:p>
            <a:pPr marL="1371600" lvl="2" indent="-457200">
              <a:lnSpc>
                <a:spcPct val="150000"/>
              </a:lnSpc>
              <a:buFont typeface="Wingdings"/>
              <a:buChar char="§"/>
            </a:pPr>
            <a:r>
              <a:rPr lang="en-US" sz="2800" b="1" dirty="0">
                <a:latin typeface="Century Gothic"/>
                <a:cs typeface="Calibri"/>
              </a:rPr>
              <a:t>Dizziness</a:t>
            </a:r>
            <a:endParaRPr lang="en-US"/>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Abnormal electrolytes </a:t>
            </a:r>
          </a:p>
          <a:p>
            <a:pPr lvl="2">
              <a:lnSpc>
                <a:spcPct val="150000"/>
              </a:lnSpc>
            </a:pPr>
            <a:r>
              <a:rPr lang="en-US" sz="2800" b="1" dirty="0">
                <a:latin typeface="Century Gothic"/>
                <a:cs typeface="Calibri"/>
              </a:rPr>
              <a:t>     (blood work monitored by _____________)</a:t>
            </a:r>
            <a:endParaRPr lang="en-US" dirty="0"/>
          </a:p>
          <a:p>
            <a:pPr lvl="2">
              <a:lnSpc>
                <a:spcPct val="150000"/>
              </a:lnSpc>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Possible Gout</a:t>
            </a:r>
          </a:p>
          <a:p>
            <a:pPr lvl="2">
              <a:lnSpc>
                <a:spcPct val="200000"/>
              </a:lnSpc>
            </a:pPr>
            <a:r>
              <a:rPr lang="en-US" sz="2800" b="1" dirty="0">
                <a:latin typeface="Century Gothic"/>
                <a:cs typeface="Calibri"/>
              </a:rPr>
              <a:t>     </a:t>
            </a:r>
          </a:p>
        </p:txBody>
      </p:sp>
      <p:pic>
        <p:nvPicPr>
          <p:cNvPr id="13" name="Picture 12">
            <a:extLst>
              <a:ext uri="{FF2B5EF4-FFF2-40B4-BE49-F238E27FC236}">
                <a16:creationId xmlns:a16="http://schemas.microsoft.com/office/drawing/2014/main" id="{D43B7416-59A2-1688-7771-31C36770A6DB}"/>
              </a:ext>
            </a:extLst>
          </p:cNvPr>
          <p:cNvPicPr>
            <a:picLocks noChangeAspect="1"/>
          </p:cNvPicPr>
          <p:nvPr/>
        </p:nvPicPr>
        <p:blipFill>
          <a:blip r:embed="rId3"/>
          <a:stretch>
            <a:fillRect/>
          </a:stretch>
        </p:blipFill>
        <p:spPr>
          <a:xfrm>
            <a:off x="891409" y="13501"/>
            <a:ext cx="935143" cy="949126"/>
          </a:xfrm>
          <a:prstGeom prst="rect">
            <a:avLst/>
          </a:prstGeom>
        </p:spPr>
      </p:pic>
      <p:pic>
        <p:nvPicPr>
          <p:cNvPr id="5" name="Picture 4">
            <a:extLst>
              <a:ext uri="{FF2B5EF4-FFF2-40B4-BE49-F238E27FC236}">
                <a16:creationId xmlns:a16="http://schemas.microsoft.com/office/drawing/2014/main" id="{5ADB0BA6-F8D5-69D7-000B-92BBF7E16E3C}"/>
              </a:ext>
            </a:extLst>
          </p:cNvPr>
          <p:cNvPicPr>
            <a:picLocks noChangeAspect="1"/>
          </p:cNvPicPr>
          <p:nvPr/>
        </p:nvPicPr>
        <p:blipFill>
          <a:blip r:embed="rId4"/>
          <a:stretch>
            <a:fillRect/>
          </a:stretch>
        </p:blipFill>
        <p:spPr>
          <a:xfrm>
            <a:off x="5254650" y="1031286"/>
            <a:ext cx="1402071" cy="1458411"/>
          </a:xfrm>
          <a:prstGeom prst="rect">
            <a:avLst/>
          </a:prstGeom>
        </p:spPr>
      </p:pic>
      <p:pic>
        <p:nvPicPr>
          <p:cNvPr id="37" name="Picture 36">
            <a:extLst>
              <a:ext uri="{FF2B5EF4-FFF2-40B4-BE49-F238E27FC236}">
                <a16:creationId xmlns:a16="http://schemas.microsoft.com/office/drawing/2014/main" id="{37810570-2868-9B97-85EF-9968A9897B00}"/>
              </a:ext>
            </a:extLst>
          </p:cNvPr>
          <p:cNvPicPr>
            <a:picLocks noChangeAspect="1"/>
          </p:cNvPicPr>
          <p:nvPr/>
        </p:nvPicPr>
        <p:blipFill>
          <a:blip r:embed="rId5"/>
          <a:stretch>
            <a:fillRect/>
          </a:stretch>
        </p:blipFill>
        <p:spPr>
          <a:xfrm>
            <a:off x="578293" y="3752796"/>
            <a:ext cx="690115" cy="690115"/>
          </a:xfrm>
          <a:prstGeom prst="rect">
            <a:avLst/>
          </a:prstGeom>
        </p:spPr>
      </p:pic>
      <p:pic>
        <p:nvPicPr>
          <p:cNvPr id="7" name="Picture 6">
            <a:extLst>
              <a:ext uri="{FF2B5EF4-FFF2-40B4-BE49-F238E27FC236}">
                <a16:creationId xmlns:a16="http://schemas.microsoft.com/office/drawing/2014/main" id="{51FFE5C9-66E1-61F3-2136-6409FF69A339}"/>
              </a:ext>
            </a:extLst>
          </p:cNvPr>
          <p:cNvPicPr>
            <a:picLocks noChangeAspect="1"/>
          </p:cNvPicPr>
          <p:nvPr/>
        </p:nvPicPr>
        <p:blipFill>
          <a:blip r:embed="rId6"/>
          <a:stretch>
            <a:fillRect/>
          </a:stretch>
        </p:blipFill>
        <p:spPr>
          <a:xfrm>
            <a:off x="450873" y="7336951"/>
            <a:ext cx="893143" cy="924085"/>
          </a:xfrm>
          <a:prstGeom prst="rect">
            <a:avLst/>
          </a:prstGeom>
        </p:spPr>
      </p:pic>
      <p:pic>
        <p:nvPicPr>
          <p:cNvPr id="14" name="Picture 13">
            <a:extLst>
              <a:ext uri="{FF2B5EF4-FFF2-40B4-BE49-F238E27FC236}">
                <a16:creationId xmlns:a16="http://schemas.microsoft.com/office/drawing/2014/main" id="{6F87F8AC-D83D-0F6C-CE13-D86C717832F1}"/>
              </a:ext>
            </a:extLst>
          </p:cNvPr>
          <p:cNvPicPr>
            <a:picLocks noChangeAspect="1"/>
          </p:cNvPicPr>
          <p:nvPr/>
        </p:nvPicPr>
        <p:blipFill>
          <a:blip r:embed="rId7"/>
          <a:stretch>
            <a:fillRect/>
          </a:stretch>
        </p:blipFill>
        <p:spPr>
          <a:xfrm>
            <a:off x="432093" y="5000611"/>
            <a:ext cx="984393" cy="1000170"/>
          </a:xfrm>
          <a:prstGeom prst="rect">
            <a:avLst/>
          </a:prstGeom>
        </p:spPr>
      </p:pic>
    </p:spTree>
    <p:extLst>
      <p:ext uri="{BB962C8B-B14F-4D97-AF65-F5344CB8AC3E}">
        <p14:creationId xmlns:p14="http://schemas.microsoft.com/office/powerpoint/2010/main" val="30482193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1E0F5488-1CBD-9F14-5984-00E9660F1CCA}"/>
              </a:ext>
            </a:extLst>
          </p:cNvPr>
          <p:cNvGraphicFramePr>
            <a:graphicFrameLocks noGrp="1"/>
          </p:cNvGraphicFramePr>
          <p:nvPr/>
        </p:nvGraphicFramePr>
        <p:xfrm>
          <a:off x="-3014405" y="4188878"/>
          <a:ext cx="2562225" cy="134112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172862305"/>
                    </a:ext>
                  </a:extLst>
                </a:gridCol>
              </a:tblGrid>
              <a:tr h="190500">
                <a:tc>
                  <a:txBody>
                    <a:bodyPr/>
                    <a:lstStyle/>
                    <a:p>
                      <a:pPr algn="ctr" rtl="0" fontAlgn="base"/>
                      <a:r>
                        <a:rPr lang="fr-CA" sz="1400" b="1" i="0">
                          <a:effectLst/>
                          <a:latin typeface="Calibri" panose="020F0502020204030204" pitchFamily="34" charset="0"/>
                        </a:rPr>
                        <a:t>COLCHICINE</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8583168"/>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Gout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3088755"/>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Nausea, diarrhea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77394618"/>
                  </a:ext>
                </a:extLst>
              </a:tr>
            </a:tbl>
          </a:graphicData>
        </a:graphic>
      </p:graphicFrame>
      <p:sp>
        <p:nvSpPr>
          <p:cNvPr id="11" name="TextBox 23">
            <a:extLst>
              <a:ext uri="{FF2B5EF4-FFF2-40B4-BE49-F238E27FC236}">
                <a16:creationId xmlns:a16="http://schemas.microsoft.com/office/drawing/2014/main" id="{64D755A1-BE93-36DD-585A-673F28C930F8}"/>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COLCHICINE</a:t>
            </a:r>
            <a:endParaRPr lang="en-US" sz="3600"/>
          </a:p>
        </p:txBody>
      </p:sp>
      <p:sp>
        <p:nvSpPr>
          <p:cNvPr id="13" name="TextBox 2">
            <a:extLst>
              <a:ext uri="{FF2B5EF4-FFF2-40B4-BE49-F238E27FC236}">
                <a16:creationId xmlns:a16="http://schemas.microsoft.com/office/drawing/2014/main" id="{AEFC1199-B396-BB9F-44F5-B4B0AC8C0BAA}"/>
              </a:ext>
            </a:extLst>
          </p:cNvPr>
          <p:cNvSpPr txBox="1"/>
          <p:nvPr/>
        </p:nvSpPr>
        <p:spPr>
          <a:xfrm>
            <a:off x="1052487" y="1389379"/>
            <a:ext cx="5502960" cy="61218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Pour: </a:t>
            </a:r>
            <a:r>
              <a:rPr lang="en-US" sz="2800" b="1">
                <a:latin typeface="Century Gothic"/>
                <a:cs typeface="Calibri"/>
              </a:rPr>
              <a:t> </a:t>
            </a:r>
            <a:r>
              <a:rPr lang="en-US" sz="2800" b="1" u="sng">
                <a:latin typeface="Century Gothic"/>
                <a:cs typeface="Calibri"/>
              </a:rPr>
              <a:t>Goutte</a:t>
            </a:r>
            <a:endParaRPr lang="en-US" sz="2800" u="sng">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a:latin typeface="Century Gothic"/>
                <a:cs typeface="Calibri"/>
              </a:rPr>
              <a:t> </a:t>
            </a:r>
            <a:r>
              <a:rPr lang="en-US" sz="2800" b="1" err="1">
                <a:latin typeface="Century Gothic"/>
                <a:cs typeface="Calibri"/>
              </a:rPr>
              <a:t>Effets</a:t>
            </a:r>
            <a:r>
              <a:rPr lang="en-US" sz="2800" b="1">
                <a:latin typeface="Century Gothic"/>
                <a:cs typeface="Calibri"/>
              </a:rPr>
              <a:t> </a:t>
            </a:r>
            <a:r>
              <a:rPr lang="en-US" sz="2800" b="1" err="1">
                <a:latin typeface="Century Gothic"/>
                <a:cs typeface="Calibri"/>
              </a:rPr>
              <a:t>secondaires</a:t>
            </a:r>
            <a:r>
              <a:rPr lang="en-US" sz="2800">
                <a:latin typeface="Century Gothic"/>
                <a:cs typeface="Calibri"/>
              </a:rPr>
              <a:t> possibles</a:t>
            </a:r>
            <a:r>
              <a:rPr lang="en-US" sz="2800" b="1">
                <a:latin typeface="Century Gothic"/>
                <a:cs typeface="Calibri"/>
              </a:rPr>
              <a:t>:</a:t>
            </a:r>
            <a:endParaRPr lang="en-US" sz="2800">
              <a:latin typeface="Century Gothic"/>
              <a:cs typeface="Calibri"/>
            </a:endParaRPr>
          </a:p>
          <a:p>
            <a:pPr marL="1371600" lvl="2" indent="-457200">
              <a:lnSpc>
                <a:spcPct val="150000"/>
              </a:lnSpc>
              <a:buFont typeface="Wingdings"/>
              <a:buChar char="§"/>
            </a:pPr>
            <a:r>
              <a:rPr lang="en-US" sz="2800" b="1" err="1">
                <a:latin typeface="Century Gothic"/>
                <a:cs typeface="Calibri"/>
              </a:rPr>
              <a:t>Nausées</a:t>
            </a:r>
            <a:endParaRPr lang="en-US" err="1"/>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Sans-Serif"/>
              <a:buChar char="§"/>
            </a:pPr>
            <a:r>
              <a:rPr lang="en-US" sz="2800" b="1" err="1">
                <a:latin typeface="Century Gothic"/>
                <a:cs typeface="Calibri"/>
              </a:rPr>
              <a:t>Diarrhée</a:t>
            </a:r>
            <a:endParaRPr lang="en-US" sz="2800" err="1">
              <a:latin typeface="Century Gothic"/>
              <a:cs typeface="Calibri"/>
            </a:endParaRPr>
          </a:p>
        </p:txBody>
      </p:sp>
      <p:pic>
        <p:nvPicPr>
          <p:cNvPr id="15" name="Picture 14">
            <a:extLst>
              <a:ext uri="{FF2B5EF4-FFF2-40B4-BE49-F238E27FC236}">
                <a16:creationId xmlns:a16="http://schemas.microsoft.com/office/drawing/2014/main" id="{8F313A21-C790-56B9-507C-290FFD705C9A}"/>
              </a:ext>
            </a:extLst>
          </p:cNvPr>
          <p:cNvPicPr>
            <a:picLocks noChangeAspect="1"/>
          </p:cNvPicPr>
          <p:nvPr/>
        </p:nvPicPr>
        <p:blipFill>
          <a:blip r:embed="rId3"/>
          <a:stretch>
            <a:fillRect/>
          </a:stretch>
        </p:blipFill>
        <p:spPr>
          <a:xfrm>
            <a:off x="891409" y="13501"/>
            <a:ext cx="935143" cy="949126"/>
          </a:xfrm>
          <a:prstGeom prst="rect">
            <a:avLst/>
          </a:prstGeom>
        </p:spPr>
      </p:pic>
      <p:pic>
        <p:nvPicPr>
          <p:cNvPr id="7" name="Picture 6" descr="diarrhea Icon 2745794">
            <a:extLst>
              <a:ext uri="{FF2B5EF4-FFF2-40B4-BE49-F238E27FC236}">
                <a16:creationId xmlns:a16="http://schemas.microsoft.com/office/drawing/2014/main" id="{FC1729ED-2CFB-3787-A321-D1C8D066017B}"/>
              </a:ext>
            </a:extLst>
          </p:cNvPr>
          <p:cNvPicPr>
            <a:picLocks noChangeAspect="1"/>
          </p:cNvPicPr>
          <p:nvPr/>
        </p:nvPicPr>
        <p:blipFill>
          <a:blip r:embed="rId4"/>
          <a:stretch>
            <a:fillRect/>
          </a:stretch>
        </p:blipFill>
        <p:spPr>
          <a:xfrm>
            <a:off x="929573" y="5817843"/>
            <a:ext cx="1344035" cy="1358460"/>
          </a:xfrm>
          <a:prstGeom prst="rect">
            <a:avLst/>
          </a:prstGeom>
        </p:spPr>
      </p:pic>
      <p:pic>
        <p:nvPicPr>
          <p:cNvPr id="12" name="Picture 11">
            <a:extLst>
              <a:ext uri="{FF2B5EF4-FFF2-40B4-BE49-F238E27FC236}">
                <a16:creationId xmlns:a16="http://schemas.microsoft.com/office/drawing/2014/main" id="{A122498B-3028-15BB-A96F-F635E4EA2FC0}"/>
              </a:ext>
            </a:extLst>
          </p:cNvPr>
          <p:cNvPicPr>
            <a:picLocks noChangeAspect="1"/>
          </p:cNvPicPr>
          <p:nvPr/>
        </p:nvPicPr>
        <p:blipFill>
          <a:blip r:embed="rId5"/>
          <a:stretch>
            <a:fillRect/>
          </a:stretch>
        </p:blipFill>
        <p:spPr>
          <a:xfrm>
            <a:off x="1046486" y="4825284"/>
            <a:ext cx="1106060" cy="984953"/>
          </a:xfrm>
          <a:prstGeom prst="rect">
            <a:avLst/>
          </a:prstGeom>
        </p:spPr>
      </p:pic>
      <p:pic>
        <p:nvPicPr>
          <p:cNvPr id="18" name="Picture 17">
            <a:extLst>
              <a:ext uri="{FF2B5EF4-FFF2-40B4-BE49-F238E27FC236}">
                <a16:creationId xmlns:a16="http://schemas.microsoft.com/office/drawing/2014/main" id="{1CE1D960-0F35-1570-096C-ECB0039E988C}"/>
              </a:ext>
            </a:extLst>
          </p:cNvPr>
          <p:cNvPicPr>
            <a:picLocks noChangeAspect="1"/>
          </p:cNvPicPr>
          <p:nvPr/>
        </p:nvPicPr>
        <p:blipFill>
          <a:blip r:embed="rId6"/>
          <a:stretch>
            <a:fillRect/>
          </a:stretch>
        </p:blipFill>
        <p:spPr>
          <a:xfrm>
            <a:off x="2308776" y="1618937"/>
            <a:ext cx="893143" cy="924085"/>
          </a:xfrm>
          <a:prstGeom prst="rect">
            <a:avLst/>
          </a:prstGeom>
        </p:spPr>
      </p:pic>
      <p:sp>
        <p:nvSpPr>
          <p:cNvPr id="5" name="TextBox 4">
            <a:extLst>
              <a:ext uri="{FF2B5EF4-FFF2-40B4-BE49-F238E27FC236}">
                <a16:creationId xmlns:a16="http://schemas.microsoft.com/office/drawing/2014/main" id="{51413B8E-6CF2-E32E-1344-E2C5B3161D63}"/>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spTree>
    <p:extLst>
      <p:ext uri="{BB962C8B-B14F-4D97-AF65-F5344CB8AC3E}">
        <p14:creationId xmlns:p14="http://schemas.microsoft.com/office/powerpoint/2010/main" val="16883604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9" name="Table 8">
            <a:extLst>
              <a:ext uri="{FF2B5EF4-FFF2-40B4-BE49-F238E27FC236}">
                <a16:creationId xmlns:a16="http://schemas.microsoft.com/office/drawing/2014/main" id="{27265C68-F64D-A80C-68F5-6524245F7F28}"/>
              </a:ext>
            </a:extLst>
          </p:cNvPr>
          <p:cNvGraphicFramePr>
            <a:graphicFrameLocks noGrp="1"/>
          </p:cNvGraphicFramePr>
          <p:nvPr/>
        </p:nvGraphicFramePr>
        <p:xfrm>
          <a:off x="-3339839" y="3091920"/>
          <a:ext cx="2562225" cy="155448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321975003"/>
                    </a:ext>
                  </a:extLst>
                </a:gridCol>
              </a:tblGrid>
              <a:tr h="190500">
                <a:tc>
                  <a:txBody>
                    <a:bodyPr/>
                    <a:lstStyle/>
                    <a:p>
                      <a:pPr algn="ctr" rtl="0" fontAlgn="base"/>
                      <a:r>
                        <a:rPr lang="fr-CA" sz="1400" b="1">
                          <a:effectLst/>
                          <a:latin typeface="Calibri" panose="020F0502020204030204" pitchFamily="34" charset="0"/>
                        </a:rPr>
                        <a:t>LEVETIRACETAM (KEPPRA)</a:t>
                      </a:r>
                      <a:r>
                        <a:rPr lang="fr-CA" sz="1400">
                          <a:effectLst/>
                          <a:latin typeface="Calibri" panose="020F0502020204030204" pitchFamily="34" charset="0"/>
                        </a:rPr>
                        <a:t> </a:t>
                      </a:r>
                      <a:endParaRPr lang="fr-CA">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69808238"/>
                  </a:ext>
                </a:extLst>
              </a:tr>
              <a:tr h="190500">
                <a:tc>
                  <a:txBody>
                    <a:bodyPr/>
                    <a:lstStyle/>
                    <a:p>
                      <a:pPr algn="ctr" rtl="0" fontAlgn="base"/>
                      <a:r>
                        <a:rPr lang="en-US" sz="1400" u="sng">
                          <a:effectLst/>
                          <a:latin typeface="Calibri" panose="020F0502020204030204" pitchFamily="34" charset="0"/>
                        </a:rPr>
                        <a:t>What is it for?</a:t>
                      </a:r>
                      <a:r>
                        <a:rPr lang="en-US" sz="1400">
                          <a:effectLst/>
                          <a:latin typeface="Calibri" panose="020F0502020204030204" pitchFamily="34" charset="0"/>
                        </a:rPr>
                        <a:t> </a:t>
                      </a:r>
                      <a:endParaRPr lang="en-US">
                        <a:effectLst/>
                      </a:endParaRPr>
                    </a:p>
                    <a:p>
                      <a:pPr algn="ctr" rtl="0" fontAlgn="base"/>
                      <a:r>
                        <a:rPr lang="en-US" sz="1400">
                          <a:effectLst/>
                          <a:latin typeface="Calibri" panose="020F0502020204030204" pitchFamily="34" charset="0"/>
                        </a:rPr>
                        <a:t>Prevention of seizures </a:t>
                      </a:r>
                      <a:endParaRPr lang="en-US">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68398195"/>
                  </a:ext>
                </a:extLst>
              </a:tr>
              <a:tr h="190500">
                <a:tc>
                  <a:txBody>
                    <a:bodyPr/>
                    <a:lstStyle/>
                    <a:p>
                      <a:pPr algn="ctr" rtl="0" fontAlgn="base"/>
                      <a:r>
                        <a:rPr lang="en-US" sz="1400" u="sng">
                          <a:effectLst/>
                          <a:latin typeface="Calibri" panose="020F0502020204030204" pitchFamily="34" charset="0"/>
                        </a:rPr>
                        <a:t>Possible side effect?</a:t>
                      </a:r>
                      <a:r>
                        <a:rPr lang="en-US" sz="1400">
                          <a:effectLst/>
                          <a:latin typeface="Calibri" panose="020F0502020204030204" pitchFamily="34" charset="0"/>
                        </a:rPr>
                        <a:t> </a:t>
                      </a:r>
                      <a:endParaRPr lang="en-US">
                        <a:effectLst/>
                      </a:endParaRPr>
                    </a:p>
                    <a:p>
                      <a:pPr algn="ctr" rtl="0" fontAlgn="base"/>
                      <a:r>
                        <a:rPr lang="en-US" sz="1400">
                          <a:effectLst/>
                          <a:latin typeface="Calibri" panose="020F0502020204030204" pitchFamily="34" charset="0"/>
                        </a:rPr>
                        <a:t>Fatigue, headache, mood changes, dizziness </a:t>
                      </a:r>
                      <a:endParaRPr lang="en-US">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9005138"/>
                  </a:ext>
                </a:extLst>
              </a:tr>
            </a:tbl>
          </a:graphicData>
        </a:graphic>
      </p:graphicFrame>
      <p:sp>
        <p:nvSpPr>
          <p:cNvPr id="7" name="TextBox 23">
            <a:extLst>
              <a:ext uri="{FF2B5EF4-FFF2-40B4-BE49-F238E27FC236}">
                <a16:creationId xmlns:a16="http://schemas.microsoft.com/office/drawing/2014/main" id="{B46AF831-F0F8-485C-422E-79342A6D725A}"/>
              </a:ext>
            </a:extLst>
          </p:cNvPr>
          <p:cNvSpPr txBox="1"/>
          <p:nvPr/>
        </p:nvSpPr>
        <p:spPr>
          <a:xfrm>
            <a:off x="1724925" y="238807"/>
            <a:ext cx="3864052"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LEVETIRACETAM (KEPPRA)</a:t>
            </a:r>
            <a:endParaRPr lang="en-US" sz="3600"/>
          </a:p>
        </p:txBody>
      </p:sp>
      <p:sp>
        <p:nvSpPr>
          <p:cNvPr id="11" name="TextBox 2">
            <a:extLst>
              <a:ext uri="{FF2B5EF4-FFF2-40B4-BE49-F238E27FC236}">
                <a16:creationId xmlns:a16="http://schemas.microsoft.com/office/drawing/2014/main" id="{AC71B901-2209-E3D8-FD1D-51871461983C}"/>
              </a:ext>
            </a:extLst>
          </p:cNvPr>
          <p:cNvSpPr txBox="1"/>
          <p:nvPr/>
        </p:nvSpPr>
        <p:spPr>
          <a:xfrm>
            <a:off x="626226" y="1443589"/>
            <a:ext cx="5937139" cy="798039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Pour: </a:t>
            </a:r>
            <a:r>
              <a:rPr lang="en-US" sz="2800" b="1">
                <a:latin typeface="Century Gothic"/>
                <a:cs typeface="Calibri"/>
              </a:rPr>
              <a:t> </a:t>
            </a:r>
            <a:r>
              <a:rPr lang="en-US" sz="2800" b="1" u="sng" err="1">
                <a:latin typeface="Century Gothic"/>
                <a:cs typeface="Calibri"/>
              </a:rPr>
              <a:t>Prévention</a:t>
            </a:r>
            <a:r>
              <a:rPr lang="en-US" sz="2800" b="1" u="sng">
                <a:latin typeface="Century Gothic"/>
                <a:cs typeface="Calibri"/>
              </a:rPr>
              <a:t> des Crises</a:t>
            </a:r>
            <a:endParaRPr lang="en-US" sz="2800" u="sng">
              <a:latin typeface="Aptos" panose="020B0004020202020204"/>
              <a:cs typeface="Calibri"/>
            </a:endParaRPr>
          </a:p>
          <a:p>
            <a:pPr>
              <a:lnSpc>
                <a:spcPct val="200000"/>
              </a:lnSpc>
            </a:pPr>
            <a:endParaRPr lang="en-US" sz="2800" b="1">
              <a:latin typeface="Century Gothic"/>
              <a:cs typeface="Calibri"/>
            </a:endParaRPr>
          </a:p>
          <a:p>
            <a:r>
              <a:rPr lang="en-US" sz="2800" b="1" err="1">
                <a:latin typeface="Century Gothic"/>
                <a:cs typeface="Calibri"/>
              </a:rPr>
              <a:t>Effets</a:t>
            </a:r>
            <a:r>
              <a:rPr lang="en-US" sz="2800" b="1">
                <a:latin typeface="Century Gothic"/>
                <a:cs typeface="Calibri"/>
              </a:rPr>
              <a:t> </a:t>
            </a:r>
            <a:r>
              <a:rPr lang="en-US" sz="2800" b="1" err="1">
                <a:latin typeface="Century Gothic"/>
                <a:cs typeface="Calibri"/>
              </a:rPr>
              <a:t>secondaires</a:t>
            </a:r>
            <a:r>
              <a:rPr lang="en-US" sz="2800">
                <a:latin typeface="Century Gothic"/>
                <a:cs typeface="Calibri"/>
              </a:rPr>
              <a:t> possibles</a:t>
            </a:r>
            <a:r>
              <a:rPr lang="en-US" sz="2800" b="1">
                <a:latin typeface="Century Gothic"/>
                <a:cs typeface="Calibri"/>
              </a:rPr>
              <a:t>:</a:t>
            </a:r>
            <a:endParaRPr lang="en-US" sz="2800">
              <a:latin typeface="Century Gothic"/>
              <a:cs typeface="Calibri"/>
            </a:endParaRPr>
          </a:p>
          <a:p>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Fatigue</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err="1">
                <a:latin typeface="Century Gothic"/>
                <a:cs typeface="Calibri"/>
              </a:rPr>
              <a:t>Maux</a:t>
            </a:r>
            <a:r>
              <a:rPr lang="en-US" sz="2800" b="1">
                <a:latin typeface="Century Gothic"/>
                <a:cs typeface="Calibri"/>
              </a:rPr>
              <a:t> de tête</a:t>
            </a:r>
            <a:endParaRPr lang="en-US" err="1"/>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err="1">
                <a:latin typeface="Century Gothic"/>
                <a:cs typeface="Calibri"/>
              </a:rPr>
              <a:t>Changements</a:t>
            </a:r>
            <a:r>
              <a:rPr lang="en-US" sz="2800" b="1">
                <a:latin typeface="Century Gothic"/>
                <a:cs typeface="Calibri"/>
              </a:rPr>
              <a:t> </a:t>
            </a:r>
            <a:r>
              <a:rPr lang="en-US" sz="2800" b="1" err="1">
                <a:latin typeface="Century Gothic"/>
                <a:cs typeface="Calibri"/>
              </a:rPr>
              <a:t>d'humeur</a:t>
            </a:r>
            <a:endParaRPr lang="en-US" sz="2800" b="1">
              <a:latin typeface="Century Gothic"/>
              <a:cs typeface="Calibri"/>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err="1">
                <a:latin typeface="Century Gothic"/>
                <a:cs typeface="Calibri"/>
              </a:rPr>
              <a:t>Vertiges</a:t>
            </a:r>
            <a:endParaRPr lang="en-US" sz="2800" b="1">
              <a:latin typeface="Century Gothic"/>
              <a:cs typeface="Calibri"/>
            </a:endParaRPr>
          </a:p>
        </p:txBody>
      </p:sp>
      <p:pic>
        <p:nvPicPr>
          <p:cNvPr id="13" name="Picture 12">
            <a:extLst>
              <a:ext uri="{FF2B5EF4-FFF2-40B4-BE49-F238E27FC236}">
                <a16:creationId xmlns:a16="http://schemas.microsoft.com/office/drawing/2014/main" id="{478D4BAA-4B61-7E47-5138-60C5FC8BC86F}"/>
              </a:ext>
            </a:extLst>
          </p:cNvPr>
          <p:cNvPicPr>
            <a:picLocks noChangeAspect="1"/>
          </p:cNvPicPr>
          <p:nvPr/>
        </p:nvPicPr>
        <p:blipFill>
          <a:blip r:embed="rId3"/>
          <a:stretch>
            <a:fillRect/>
          </a:stretch>
        </p:blipFill>
        <p:spPr>
          <a:xfrm>
            <a:off x="891409" y="13501"/>
            <a:ext cx="935143" cy="949126"/>
          </a:xfrm>
          <a:prstGeom prst="rect">
            <a:avLst/>
          </a:prstGeom>
        </p:spPr>
      </p:pic>
      <p:pic>
        <p:nvPicPr>
          <p:cNvPr id="12" name="Picture 11">
            <a:extLst>
              <a:ext uri="{FF2B5EF4-FFF2-40B4-BE49-F238E27FC236}">
                <a16:creationId xmlns:a16="http://schemas.microsoft.com/office/drawing/2014/main" id="{7254915A-57DB-1092-611B-AE0A42EE5921}"/>
              </a:ext>
            </a:extLst>
          </p:cNvPr>
          <p:cNvPicPr>
            <a:picLocks noChangeAspect="1"/>
          </p:cNvPicPr>
          <p:nvPr/>
        </p:nvPicPr>
        <p:blipFill>
          <a:blip r:embed="rId4"/>
          <a:stretch>
            <a:fillRect/>
          </a:stretch>
        </p:blipFill>
        <p:spPr>
          <a:xfrm>
            <a:off x="4255069" y="1763083"/>
            <a:ext cx="1095375" cy="1123950"/>
          </a:xfrm>
          <a:prstGeom prst="rect">
            <a:avLst/>
          </a:prstGeom>
        </p:spPr>
      </p:pic>
      <p:pic>
        <p:nvPicPr>
          <p:cNvPr id="23" name="Picture 22">
            <a:extLst>
              <a:ext uri="{FF2B5EF4-FFF2-40B4-BE49-F238E27FC236}">
                <a16:creationId xmlns:a16="http://schemas.microsoft.com/office/drawing/2014/main" id="{6EEEDCFA-49A0-03D7-ABDC-2195F7DCA905}"/>
              </a:ext>
            </a:extLst>
          </p:cNvPr>
          <p:cNvPicPr>
            <a:picLocks noChangeAspect="1"/>
          </p:cNvPicPr>
          <p:nvPr/>
        </p:nvPicPr>
        <p:blipFill>
          <a:blip r:embed="rId5"/>
          <a:stretch>
            <a:fillRect/>
          </a:stretch>
        </p:blipFill>
        <p:spPr>
          <a:xfrm>
            <a:off x="690392" y="7375022"/>
            <a:ext cx="1002283" cy="880364"/>
          </a:xfrm>
          <a:prstGeom prst="rect">
            <a:avLst/>
          </a:prstGeom>
        </p:spPr>
      </p:pic>
      <p:pic>
        <p:nvPicPr>
          <p:cNvPr id="37" name="Picture 36">
            <a:extLst>
              <a:ext uri="{FF2B5EF4-FFF2-40B4-BE49-F238E27FC236}">
                <a16:creationId xmlns:a16="http://schemas.microsoft.com/office/drawing/2014/main" id="{E1A94203-9049-F7C2-5D51-66B3AFEC39CB}"/>
              </a:ext>
            </a:extLst>
          </p:cNvPr>
          <p:cNvPicPr>
            <a:picLocks noChangeAspect="1"/>
          </p:cNvPicPr>
          <p:nvPr/>
        </p:nvPicPr>
        <p:blipFill>
          <a:blip r:embed="rId6"/>
          <a:stretch>
            <a:fillRect/>
          </a:stretch>
        </p:blipFill>
        <p:spPr>
          <a:xfrm>
            <a:off x="766426" y="8681458"/>
            <a:ext cx="872614" cy="842284"/>
          </a:xfrm>
          <a:prstGeom prst="rect">
            <a:avLst/>
          </a:prstGeom>
        </p:spPr>
      </p:pic>
      <p:pic>
        <p:nvPicPr>
          <p:cNvPr id="2" name="Picture 1">
            <a:extLst>
              <a:ext uri="{FF2B5EF4-FFF2-40B4-BE49-F238E27FC236}">
                <a16:creationId xmlns:a16="http://schemas.microsoft.com/office/drawing/2014/main" id="{38245A6C-E2C8-0EE1-1B2D-D6A22907809F}"/>
              </a:ext>
            </a:extLst>
          </p:cNvPr>
          <p:cNvPicPr>
            <a:picLocks noChangeAspect="1"/>
          </p:cNvPicPr>
          <p:nvPr/>
        </p:nvPicPr>
        <p:blipFill>
          <a:blip r:embed="rId7"/>
          <a:stretch>
            <a:fillRect/>
          </a:stretch>
        </p:blipFill>
        <p:spPr>
          <a:xfrm flipH="1">
            <a:off x="631286" y="5978924"/>
            <a:ext cx="1129563" cy="1121904"/>
          </a:xfrm>
          <a:prstGeom prst="rect">
            <a:avLst/>
          </a:prstGeom>
        </p:spPr>
      </p:pic>
      <p:pic>
        <p:nvPicPr>
          <p:cNvPr id="10" name="Picture 9" descr="exhausted Icon 2758313">
            <a:extLst>
              <a:ext uri="{FF2B5EF4-FFF2-40B4-BE49-F238E27FC236}">
                <a16:creationId xmlns:a16="http://schemas.microsoft.com/office/drawing/2014/main" id="{97EF4708-9104-3796-9E1D-2D4F7B503AAE}"/>
              </a:ext>
            </a:extLst>
          </p:cNvPr>
          <p:cNvPicPr>
            <a:picLocks noChangeAspect="1"/>
          </p:cNvPicPr>
          <p:nvPr/>
        </p:nvPicPr>
        <p:blipFill>
          <a:blip r:embed="rId8"/>
          <a:stretch>
            <a:fillRect/>
          </a:stretch>
        </p:blipFill>
        <p:spPr>
          <a:xfrm>
            <a:off x="690204" y="4664201"/>
            <a:ext cx="1148603" cy="1134036"/>
          </a:xfrm>
          <a:prstGeom prst="rect">
            <a:avLst/>
          </a:prstGeom>
        </p:spPr>
      </p:pic>
      <p:sp>
        <p:nvSpPr>
          <p:cNvPr id="5" name="TextBox 4">
            <a:extLst>
              <a:ext uri="{FF2B5EF4-FFF2-40B4-BE49-F238E27FC236}">
                <a16:creationId xmlns:a16="http://schemas.microsoft.com/office/drawing/2014/main" id="{1CEB6839-46C6-65BF-F1EB-C56D24E72171}"/>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spTree>
    <p:extLst>
      <p:ext uri="{BB962C8B-B14F-4D97-AF65-F5344CB8AC3E}">
        <p14:creationId xmlns:p14="http://schemas.microsoft.com/office/powerpoint/2010/main" val="10936504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11D0A6F2-375F-FAA8-463A-0647474300A6}"/>
              </a:ext>
            </a:extLst>
          </p:cNvPr>
          <p:cNvGraphicFramePr>
            <a:graphicFrameLocks noGrp="1"/>
          </p:cNvGraphicFramePr>
          <p:nvPr/>
        </p:nvGraphicFramePr>
        <p:xfrm>
          <a:off x="-2674821" y="3473884"/>
          <a:ext cx="2562225" cy="155448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4044497252"/>
                    </a:ext>
                  </a:extLst>
                </a:gridCol>
              </a:tblGrid>
              <a:tr h="190500">
                <a:tc>
                  <a:txBody>
                    <a:bodyPr/>
                    <a:lstStyle/>
                    <a:p>
                      <a:pPr algn="ctr" rtl="0" fontAlgn="base"/>
                      <a:r>
                        <a:rPr lang="fr-CA" sz="1400" b="1">
                          <a:effectLst/>
                          <a:latin typeface="Calibri" panose="020F0502020204030204" pitchFamily="34" charset="0"/>
                        </a:rPr>
                        <a:t>MIRTAZAPINE</a:t>
                      </a:r>
                      <a:r>
                        <a:rPr lang="fr-CA" sz="1400">
                          <a:effectLst/>
                          <a:latin typeface="Calibri" panose="020F0502020204030204" pitchFamily="34" charset="0"/>
                        </a:rPr>
                        <a:t> </a:t>
                      </a:r>
                      <a:endParaRPr lang="fr-CA">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9804333"/>
                  </a:ext>
                </a:extLst>
              </a:tr>
              <a:tr h="190500">
                <a:tc>
                  <a:txBody>
                    <a:bodyPr/>
                    <a:lstStyle/>
                    <a:p>
                      <a:pPr algn="ctr" rtl="0" fontAlgn="base"/>
                      <a:r>
                        <a:rPr lang="en-US" sz="1400" u="sng">
                          <a:effectLst/>
                          <a:latin typeface="Calibri" panose="020F0502020204030204" pitchFamily="34" charset="0"/>
                        </a:rPr>
                        <a:t>What is it for?</a:t>
                      </a:r>
                      <a:r>
                        <a:rPr lang="en-US" sz="1400">
                          <a:effectLst/>
                          <a:latin typeface="Calibri" panose="020F0502020204030204" pitchFamily="34" charset="0"/>
                        </a:rPr>
                        <a:t> </a:t>
                      </a:r>
                      <a:endParaRPr lang="en-US">
                        <a:effectLst/>
                      </a:endParaRPr>
                    </a:p>
                    <a:p>
                      <a:pPr algn="ctr" rtl="0" fontAlgn="base"/>
                      <a:r>
                        <a:rPr lang="en-US" sz="1400">
                          <a:effectLst/>
                          <a:latin typeface="Calibri" panose="020F0502020204030204" pitchFamily="34" charset="0"/>
                        </a:rPr>
                        <a:t>Mood: depressed, anxious </a:t>
                      </a:r>
                      <a:endParaRPr lang="en-US">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92899046"/>
                  </a:ext>
                </a:extLst>
              </a:tr>
              <a:tr h="190500">
                <a:tc>
                  <a:txBody>
                    <a:bodyPr/>
                    <a:lstStyle/>
                    <a:p>
                      <a:pPr algn="ctr" rtl="0" fontAlgn="base"/>
                      <a:r>
                        <a:rPr lang="en-US" sz="1400" u="sng">
                          <a:effectLst/>
                          <a:latin typeface="Calibri" panose="020F0502020204030204" pitchFamily="34" charset="0"/>
                        </a:rPr>
                        <a:t>Possible side effect?</a:t>
                      </a:r>
                      <a:r>
                        <a:rPr lang="en-US" sz="1400">
                          <a:effectLst/>
                          <a:latin typeface="Calibri" panose="020F0502020204030204" pitchFamily="34" charset="0"/>
                        </a:rPr>
                        <a:t> </a:t>
                      </a:r>
                      <a:endParaRPr lang="en-US">
                        <a:effectLst/>
                      </a:endParaRPr>
                    </a:p>
                    <a:p>
                      <a:pPr algn="ctr" rtl="0" fontAlgn="base"/>
                      <a:r>
                        <a:rPr lang="en-US" sz="1400">
                          <a:effectLst/>
                          <a:latin typeface="Calibri" panose="020F0502020204030204" pitchFamily="34" charset="0"/>
                        </a:rPr>
                        <a:t>Fatigue, weight gain, sexual dysfunction </a:t>
                      </a:r>
                      <a:endParaRPr lang="en-US">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7279433"/>
                  </a:ext>
                </a:extLst>
              </a:tr>
            </a:tbl>
          </a:graphicData>
        </a:graphic>
      </p:graphicFrame>
      <p:sp>
        <p:nvSpPr>
          <p:cNvPr id="10" name="TextBox 23">
            <a:extLst>
              <a:ext uri="{FF2B5EF4-FFF2-40B4-BE49-F238E27FC236}">
                <a16:creationId xmlns:a16="http://schemas.microsoft.com/office/drawing/2014/main" id="{0E71E64A-83E6-10ED-1E52-22B87BC19857}"/>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MIRTAZAPINE</a:t>
            </a:r>
            <a:endParaRPr lang="en-US" sz="3600"/>
          </a:p>
        </p:txBody>
      </p:sp>
      <p:sp>
        <p:nvSpPr>
          <p:cNvPr id="12" name="TextBox 2">
            <a:extLst>
              <a:ext uri="{FF2B5EF4-FFF2-40B4-BE49-F238E27FC236}">
                <a16:creationId xmlns:a16="http://schemas.microsoft.com/office/drawing/2014/main" id="{1998721D-5A0D-4EBF-CDFA-8323641897AD}"/>
              </a:ext>
            </a:extLst>
          </p:cNvPr>
          <p:cNvSpPr txBox="1"/>
          <p:nvPr/>
        </p:nvSpPr>
        <p:spPr>
          <a:xfrm>
            <a:off x="638845" y="958073"/>
            <a:ext cx="6033392" cy="827919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Pour: </a:t>
            </a:r>
            <a:r>
              <a:rPr lang="en-US" sz="2800" b="1">
                <a:latin typeface="Century Gothic"/>
                <a:cs typeface="Calibri"/>
              </a:rPr>
              <a:t> </a:t>
            </a:r>
            <a:r>
              <a:rPr lang="en-US" sz="2800" b="1" u="sng" err="1">
                <a:latin typeface="Century Gothic"/>
                <a:cs typeface="Calibri"/>
              </a:rPr>
              <a:t>Humeur</a:t>
            </a:r>
            <a:r>
              <a:rPr lang="en-US" sz="2800" b="1">
                <a:latin typeface="Century Gothic"/>
                <a:cs typeface="Calibri"/>
              </a:rPr>
              <a:t>, </a:t>
            </a:r>
            <a:r>
              <a:rPr lang="en-US" sz="2800" b="1" u="sng" err="1">
                <a:latin typeface="Century Gothic"/>
                <a:cs typeface="Calibri"/>
              </a:rPr>
              <a:t>Dépression</a:t>
            </a:r>
            <a:r>
              <a:rPr lang="en-US" sz="2800" b="1">
                <a:latin typeface="Century Gothic"/>
                <a:cs typeface="Calibri"/>
              </a:rPr>
              <a:t>,</a:t>
            </a:r>
            <a:endParaRPr lang="en-US" u="sng" err="1">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b="1">
                <a:latin typeface="Century Gothic"/>
                <a:cs typeface="Calibri"/>
              </a:rPr>
              <a:t> </a:t>
            </a:r>
            <a:r>
              <a:rPr lang="en-US" sz="2800" b="1" u="sng" err="1">
                <a:latin typeface="Century Gothic"/>
                <a:cs typeface="Calibri"/>
              </a:rPr>
              <a:t>Anxiété</a:t>
            </a:r>
            <a:endParaRPr lang="en-US" u="sng" err="1"/>
          </a:p>
          <a:p>
            <a:pPr>
              <a:lnSpc>
                <a:spcPct val="200000"/>
              </a:lnSpc>
            </a:pPr>
            <a:r>
              <a:rPr lang="en-US" sz="2800">
                <a:latin typeface="Century Gothic"/>
                <a:cs typeface="Calibri"/>
              </a:rPr>
              <a:t> </a:t>
            </a:r>
            <a:r>
              <a:rPr lang="en-US" sz="2800" b="1" err="1">
                <a:latin typeface="Century Gothic"/>
                <a:cs typeface="Calibri"/>
              </a:rPr>
              <a:t>Effets</a:t>
            </a:r>
            <a:r>
              <a:rPr lang="en-US" sz="2800" b="1">
                <a:latin typeface="Century Gothic"/>
                <a:cs typeface="Calibri"/>
              </a:rPr>
              <a:t> </a:t>
            </a:r>
            <a:r>
              <a:rPr lang="en-US" sz="2800" b="1" err="1">
                <a:latin typeface="Century Gothic"/>
                <a:cs typeface="Calibri"/>
              </a:rPr>
              <a:t>secondaires</a:t>
            </a:r>
            <a:r>
              <a:rPr lang="en-US" sz="2800">
                <a:latin typeface="Century Gothic"/>
                <a:cs typeface="Calibri"/>
              </a:rPr>
              <a:t> possibles</a:t>
            </a:r>
            <a:r>
              <a:rPr lang="en-US" sz="2800" b="1">
                <a:latin typeface="Century Gothic"/>
                <a:cs typeface="Calibri"/>
              </a:rPr>
              <a:t>:</a:t>
            </a:r>
            <a:endParaRPr lang="en-US" sz="2800">
              <a:latin typeface="Century Gothic"/>
              <a:cs typeface="Calibri"/>
            </a:endParaRPr>
          </a:p>
          <a:p>
            <a:pPr>
              <a:lnSpc>
                <a:spcPct val="200000"/>
              </a:lnSpc>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Fatigue</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Prise de </a:t>
            </a:r>
            <a:r>
              <a:rPr lang="en-US" sz="2800" b="1" err="1">
                <a:latin typeface="Century Gothic"/>
                <a:cs typeface="Calibri"/>
              </a:rPr>
              <a:t>poids</a:t>
            </a:r>
            <a:endParaRPr lang="en-US" err="1">
              <a:latin typeface="Aptos" panose="020B0004020202020204"/>
              <a:cs typeface="Calibri"/>
            </a:endParaRPr>
          </a:p>
          <a:p>
            <a:pPr marL="1371600" lvl="2" indent="-457200">
              <a:lnSpc>
                <a:spcPct val="150000"/>
              </a:lnSpc>
              <a:buFont typeface="Wingdings"/>
              <a:buChar char="§"/>
            </a:pPr>
            <a:endParaRPr lang="en-US" sz="2800" b="1">
              <a:latin typeface="Century Gothic"/>
              <a:cs typeface="Calibri"/>
            </a:endParaRPr>
          </a:p>
          <a:p>
            <a:pPr marL="1371600" lvl="2" indent="-457200">
              <a:buFont typeface="Wingdings,Sans-Serif"/>
              <a:buChar char="§"/>
            </a:pPr>
            <a:r>
              <a:rPr lang="en-US" sz="2800" b="1">
                <a:latin typeface="Century Gothic"/>
                <a:cs typeface="Calibri"/>
              </a:rPr>
              <a:t>Dysfonction sexuelle</a:t>
            </a:r>
            <a:endParaRPr lang="en-US" sz="2800" err="1">
              <a:latin typeface="Century Gothic"/>
              <a:cs typeface="Calibri"/>
            </a:endParaRPr>
          </a:p>
        </p:txBody>
      </p:sp>
      <p:pic>
        <p:nvPicPr>
          <p:cNvPr id="14" name="Picture 13">
            <a:extLst>
              <a:ext uri="{FF2B5EF4-FFF2-40B4-BE49-F238E27FC236}">
                <a16:creationId xmlns:a16="http://schemas.microsoft.com/office/drawing/2014/main" id="{99A62CA0-CB2F-6D3C-1E43-864EBF585A28}"/>
              </a:ext>
            </a:extLst>
          </p:cNvPr>
          <p:cNvPicPr>
            <a:picLocks noChangeAspect="1"/>
          </p:cNvPicPr>
          <p:nvPr/>
        </p:nvPicPr>
        <p:blipFill>
          <a:blip r:embed="rId3"/>
          <a:stretch>
            <a:fillRect/>
          </a:stretch>
        </p:blipFill>
        <p:spPr>
          <a:xfrm>
            <a:off x="891409" y="13501"/>
            <a:ext cx="935143" cy="949126"/>
          </a:xfrm>
          <a:prstGeom prst="rect">
            <a:avLst/>
          </a:prstGeom>
        </p:spPr>
      </p:pic>
      <p:pic>
        <p:nvPicPr>
          <p:cNvPr id="37" name="Picture 36">
            <a:extLst>
              <a:ext uri="{FF2B5EF4-FFF2-40B4-BE49-F238E27FC236}">
                <a16:creationId xmlns:a16="http://schemas.microsoft.com/office/drawing/2014/main" id="{48942492-6AB3-6B5E-08A1-7B70685ABC01}"/>
              </a:ext>
            </a:extLst>
          </p:cNvPr>
          <p:cNvPicPr>
            <a:picLocks noChangeAspect="1"/>
          </p:cNvPicPr>
          <p:nvPr/>
        </p:nvPicPr>
        <p:blipFill>
          <a:blip r:embed="rId4"/>
          <a:stretch>
            <a:fillRect/>
          </a:stretch>
        </p:blipFill>
        <p:spPr>
          <a:xfrm>
            <a:off x="2684142" y="1119246"/>
            <a:ext cx="1123950" cy="1047750"/>
          </a:xfrm>
          <a:prstGeom prst="rect">
            <a:avLst/>
          </a:prstGeom>
        </p:spPr>
      </p:pic>
      <p:pic>
        <p:nvPicPr>
          <p:cNvPr id="2" name="Picture 1" descr="exhausted Icon 2758313">
            <a:extLst>
              <a:ext uri="{FF2B5EF4-FFF2-40B4-BE49-F238E27FC236}">
                <a16:creationId xmlns:a16="http://schemas.microsoft.com/office/drawing/2014/main" id="{C862A8A8-EBF6-759B-3D68-DE280F00005D}"/>
              </a:ext>
            </a:extLst>
          </p:cNvPr>
          <p:cNvPicPr>
            <a:picLocks noChangeAspect="1"/>
          </p:cNvPicPr>
          <p:nvPr/>
        </p:nvPicPr>
        <p:blipFill>
          <a:blip r:embed="rId5"/>
          <a:stretch>
            <a:fillRect/>
          </a:stretch>
        </p:blipFill>
        <p:spPr>
          <a:xfrm>
            <a:off x="668735" y="5990968"/>
            <a:ext cx="1163812" cy="1194904"/>
          </a:xfrm>
          <a:prstGeom prst="rect">
            <a:avLst/>
          </a:prstGeom>
        </p:spPr>
      </p:pic>
      <p:pic>
        <p:nvPicPr>
          <p:cNvPr id="9" name="Picture 8">
            <a:extLst>
              <a:ext uri="{FF2B5EF4-FFF2-40B4-BE49-F238E27FC236}">
                <a16:creationId xmlns:a16="http://schemas.microsoft.com/office/drawing/2014/main" id="{C3FA23FE-A08F-F51E-55B5-534063F2CCD8}"/>
              </a:ext>
            </a:extLst>
          </p:cNvPr>
          <p:cNvPicPr>
            <a:picLocks noChangeAspect="1"/>
          </p:cNvPicPr>
          <p:nvPr/>
        </p:nvPicPr>
        <p:blipFill>
          <a:blip r:embed="rId6"/>
          <a:stretch>
            <a:fillRect/>
          </a:stretch>
        </p:blipFill>
        <p:spPr>
          <a:xfrm>
            <a:off x="766050" y="7279107"/>
            <a:ext cx="969185" cy="878434"/>
          </a:xfrm>
          <a:prstGeom prst="rect">
            <a:avLst/>
          </a:prstGeom>
        </p:spPr>
      </p:pic>
      <p:pic>
        <p:nvPicPr>
          <p:cNvPr id="16" name="Picture 15">
            <a:extLst>
              <a:ext uri="{FF2B5EF4-FFF2-40B4-BE49-F238E27FC236}">
                <a16:creationId xmlns:a16="http://schemas.microsoft.com/office/drawing/2014/main" id="{4102BEAE-4357-70BD-322F-DC6DD95AC240}"/>
              </a:ext>
            </a:extLst>
          </p:cNvPr>
          <p:cNvPicPr>
            <a:picLocks noChangeAspect="1"/>
          </p:cNvPicPr>
          <p:nvPr/>
        </p:nvPicPr>
        <p:blipFill>
          <a:blip r:embed="rId7"/>
          <a:stretch>
            <a:fillRect/>
          </a:stretch>
        </p:blipFill>
        <p:spPr>
          <a:xfrm>
            <a:off x="924265" y="8549713"/>
            <a:ext cx="666306" cy="680336"/>
          </a:xfrm>
          <a:prstGeom prst="rect">
            <a:avLst/>
          </a:prstGeom>
        </p:spPr>
      </p:pic>
      <p:pic>
        <p:nvPicPr>
          <p:cNvPr id="20" name="Picture 19">
            <a:extLst>
              <a:ext uri="{FF2B5EF4-FFF2-40B4-BE49-F238E27FC236}">
                <a16:creationId xmlns:a16="http://schemas.microsoft.com/office/drawing/2014/main" id="{284E8874-E80E-956A-44E1-6C1DFDBE0DD4}"/>
              </a:ext>
            </a:extLst>
          </p:cNvPr>
          <p:cNvPicPr>
            <a:picLocks noChangeAspect="1"/>
          </p:cNvPicPr>
          <p:nvPr/>
        </p:nvPicPr>
        <p:blipFill>
          <a:blip r:embed="rId8"/>
          <a:stretch>
            <a:fillRect/>
          </a:stretch>
        </p:blipFill>
        <p:spPr>
          <a:xfrm>
            <a:off x="4620872" y="1457108"/>
            <a:ext cx="862726" cy="711048"/>
          </a:xfrm>
          <a:prstGeom prst="rect">
            <a:avLst/>
          </a:prstGeom>
        </p:spPr>
      </p:pic>
      <p:pic>
        <p:nvPicPr>
          <p:cNvPr id="24" name="Picture 23">
            <a:extLst>
              <a:ext uri="{FF2B5EF4-FFF2-40B4-BE49-F238E27FC236}">
                <a16:creationId xmlns:a16="http://schemas.microsoft.com/office/drawing/2014/main" id="{D34D270F-4D86-E84C-67C4-AAD98031CBA4}"/>
              </a:ext>
            </a:extLst>
          </p:cNvPr>
          <p:cNvPicPr>
            <a:picLocks noChangeAspect="1"/>
          </p:cNvPicPr>
          <p:nvPr/>
        </p:nvPicPr>
        <p:blipFill>
          <a:blip r:embed="rId9"/>
          <a:stretch>
            <a:fillRect/>
          </a:stretch>
        </p:blipFill>
        <p:spPr>
          <a:xfrm>
            <a:off x="743862" y="2693282"/>
            <a:ext cx="1364600" cy="1197989"/>
          </a:xfrm>
          <a:prstGeom prst="rect">
            <a:avLst/>
          </a:prstGeom>
        </p:spPr>
      </p:pic>
      <p:sp>
        <p:nvSpPr>
          <p:cNvPr id="6" name="TextBox 5">
            <a:extLst>
              <a:ext uri="{FF2B5EF4-FFF2-40B4-BE49-F238E27FC236}">
                <a16:creationId xmlns:a16="http://schemas.microsoft.com/office/drawing/2014/main" id="{59C22414-0B32-070B-E520-53150E8B05E0}"/>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pic>
        <p:nvPicPr>
          <p:cNvPr id="7" name="Picture 6">
            <a:extLst>
              <a:ext uri="{FF2B5EF4-FFF2-40B4-BE49-F238E27FC236}">
                <a16:creationId xmlns:a16="http://schemas.microsoft.com/office/drawing/2014/main" id="{DEAE5628-7221-DBA1-7F74-6894B95C3074}"/>
              </a:ext>
            </a:extLst>
          </p:cNvPr>
          <p:cNvPicPr>
            <a:picLocks noChangeAspect="1"/>
          </p:cNvPicPr>
          <p:nvPr/>
        </p:nvPicPr>
        <p:blipFill>
          <a:blip r:embed="rId10"/>
          <a:stretch>
            <a:fillRect/>
          </a:stretch>
        </p:blipFill>
        <p:spPr>
          <a:xfrm>
            <a:off x="201336" y="8717320"/>
            <a:ext cx="680881" cy="667793"/>
          </a:xfrm>
          <a:prstGeom prst="rect">
            <a:avLst/>
          </a:prstGeom>
        </p:spPr>
      </p:pic>
    </p:spTree>
    <p:extLst>
      <p:ext uri="{BB962C8B-B14F-4D97-AF65-F5344CB8AC3E}">
        <p14:creationId xmlns:p14="http://schemas.microsoft.com/office/powerpoint/2010/main" val="10138060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18D3CBD6-F465-3AE4-372A-EC1157F93E87}"/>
              </a:ext>
            </a:extLst>
          </p:cNvPr>
          <p:cNvGraphicFramePr>
            <a:graphicFrameLocks noGrp="1"/>
          </p:cNvGraphicFramePr>
          <p:nvPr/>
        </p:nvGraphicFramePr>
        <p:xfrm>
          <a:off x="-2887061" y="3918931"/>
          <a:ext cx="2562225" cy="176784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2426320442"/>
                    </a:ext>
                  </a:extLst>
                </a:gridCol>
              </a:tblGrid>
              <a:tr h="190500">
                <a:tc>
                  <a:txBody>
                    <a:bodyPr/>
                    <a:lstStyle/>
                    <a:p>
                      <a:pPr algn="ctr" rtl="0" fontAlgn="base"/>
                      <a:r>
                        <a:rPr lang="fr-CA" sz="1400" b="1" i="0">
                          <a:effectLst/>
                          <a:latin typeface="Calibri" panose="020F0502020204030204" pitchFamily="34" charset="0"/>
                        </a:rPr>
                        <a:t>SERTRALINE</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51589461"/>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Mood: depressed, anxious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35359457"/>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Dizziness, diarrhea, sexual dysfunction,  rare: fractures, bleeding.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89904680"/>
                  </a:ext>
                </a:extLst>
              </a:tr>
            </a:tbl>
          </a:graphicData>
        </a:graphic>
      </p:graphicFrame>
      <p:sp>
        <p:nvSpPr>
          <p:cNvPr id="9" name="TextBox 23">
            <a:extLst>
              <a:ext uri="{FF2B5EF4-FFF2-40B4-BE49-F238E27FC236}">
                <a16:creationId xmlns:a16="http://schemas.microsoft.com/office/drawing/2014/main" id="{39FCA52C-29B4-805D-6515-9209B51C7153}"/>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SERTRALINE</a:t>
            </a:r>
            <a:endParaRPr lang="en-US" sz="3600"/>
          </a:p>
        </p:txBody>
      </p:sp>
      <p:sp>
        <p:nvSpPr>
          <p:cNvPr id="11" name="TextBox 2">
            <a:extLst>
              <a:ext uri="{FF2B5EF4-FFF2-40B4-BE49-F238E27FC236}">
                <a16:creationId xmlns:a16="http://schemas.microsoft.com/office/drawing/2014/main" id="{88D7EA3C-7C2E-AB99-FD7B-491C7A102A47}"/>
              </a:ext>
            </a:extLst>
          </p:cNvPr>
          <p:cNvSpPr txBox="1"/>
          <p:nvPr/>
        </p:nvSpPr>
        <p:spPr>
          <a:xfrm>
            <a:off x="503227" y="886444"/>
            <a:ext cx="6434791" cy="89344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400">
                <a:latin typeface="Century Gothic"/>
                <a:cs typeface="Calibri"/>
              </a:rPr>
              <a:t>Pour: </a:t>
            </a:r>
            <a:r>
              <a:rPr lang="en-US" sz="2400" b="1">
                <a:latin typeface="Century Gothic"/>
                <a:cs typeface="Calibri"/>
              </a:rPr>
              <a:t> </a:t>
            </a:r>
            <a:r>
              <a:rPr lang="en-US" sz="2400" b="1" u="sng" err="1">
                <a:latin typeface="Century Gothic"/>
                <a:cs typeface="Calibri"/>
              </a:rPr>
              <a:t>Humeur</a:t>
            </a:r>
            <a:r>
              <a:rPr lang="en-US" sz="2400" b="1">
                <a:latin typeface="Century Gothic"/>
                <a:cs typeface="Calibri"/>
              </a:rPr>
              <a:t>, </a:t>
            </a:r>
            <a:r>
              <a:rPr lang="en-US" sz="2400" b="1" u="sng" err="1">
                <a:latin typeface="Century Gothic"/>
                <a:cs typeface="Calibri"/>
              </a:rPr>
              <a:t>Dépression</a:t>
            </a:r>
            <a:r>
              <a:rPr lang="en-US" sz="2400" b="1">
                <a:latin typeface="Century Gothic"/>
                <a:cs typeface="Calibri"/>
              </a:rPr>
              <a:t>, </a:t>
            </a:r>
            <a:r>
              <a:rPr lang="en-US" sz="2400" b="1" u="sng" err="1">
                <a:latin typeface="Century Gothic"/>
                <a:cs typeface="Calibri"/>
              </a:rPr>
              <a:t>Anxiété</a:t>
            </a:r>
            <a:endParaRPr lang="en-US" sz="2400" err="1">
              <a:latin typeface="Century Gothic"/>
              <a:cs typeface="Calibri"/>
            </a:endParaRPr>
          </a:p>
          <a:p>
            <a:pPr>
              <a:lnSpc>
                <a:spcPct val="200000"/>
              </a:lnSpc>
            </a:pPr>
            <a:endParaRPr lang="en-US" sz="2800" b="1">
              <a:latin typeface="Century Gothic"/>
              <a:cs typeface="Calibri"/>
            </a:endParaRPr>
          </a:p>
          <a:p>
            <a:r>
              <a:rPr lang="en-US" sz="2800" b="1" err="1">
                <a:latin typeface="Century Gothic"/>
                <a:cs typeface="Calibri"/>
              </a:rPr>
              <a:t>Effets</a:t>
            </a:r>
            <a:r>
              <a:rPr lang="en-US" sz="2800" b="1">
                <a:latin typeface="Century Gothic"/>
                <a:cs typeface="Calibri"/>
              </a:rPr>
              <a:t> </a:t>
            </a:r>
            <a:r>
              <a:rPr lang="en-US" sz="2800" b="1" err="1">
                <a:latin typeface="Century Gothic"/>
                <a:cs typeface="Calibri"/>
              </a:rPr>
              <a:t>secondaires</a:t>
            </a:r>
            <a:r>
              <a:rPr lang="en-US" sz="2800">
                <a:latin typeface="Century Gothic"/>
                <a:cs typeface="Calibri"/>
              </a:rPr>
              <a:t> possibles</a:t>
            </a:r>
            <a:r>
              <a:rPr lang="en-US" sz="2800" b="1">
                <a:latin typeface="Century Gothic"/>
                <a:cs typeface="Calibri"/>
              </a:rPr>
              <a:t>:</a:t>
            </a:r>
            <a:endParaRPr lang="en-US" sz="2800">
              <a:latin typeface="Century Gothic"/>
              <a:cs typeface="Calibri"/>
            </a:endParaRPr>
          </a:p>
          <a:p>
            <a:endParaRPr lang="en-US" sz="2800" b="1">
              <a:latin typeface="Century Gothic"/>
              <a:cs typeface="Calibri"/>
            </a:endParaRPr>
          </a:p>
          <a:p>
            <a:pPr marL="1371600" lvl="2" indent="-457200">
              <a:lnSpc>
                <a:spcPct val="150000"/>
              </a:lnSpc>
              <a:buFont typeface="Wingdings"/>
              <a:buChar char="§"/>
            </a:pPr>
            <a:r>
              <a:rPr lang="en-US" sz="2800" b="1" err="1">
                <a:latin typeface="Century Gothic"/>
                <a:cs typeface="Calibri"/>
              </a:rPr>
              <a:t>Vertiges</a:t>
            </a:r>
            <a:endParaRPr lang="en-US" err="1"/>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Sans-Serif"/>
              <a:buChar char="§"/>
            </a:pPr>
            <a:r>
              <a:rPr lang="en-US" sz="2800" b="1" err="1">
                <a:latin typeface="Century Gothic"/>
                <a:cs typeface="Calibri"/>
              </a:rPr>
              <a:t>Diarrhée</a:t>
            </a:r>
            <a:endParaRPr lang="en-US" sz="2800" err="1">
              <a:latin typeface="Century Gothic"/>
              <a:cs typeface="Calibri"/>
            </a:endParaRPr>
          </a:p>
          <a:p>
            <a:pPr marL="1371600" lvl="2" indent="-457200">
              <a:lnSpc>
                <a:spcPct val="150000"/>
              </a:lnSpc>
              <a:buFont typeface="Wingdings"/>
              <a:buChar char="§"/>
            </a:pPr>
            <a:endParaRPr lang="en-US" sz="2800" b="1">
              <a:latin typeface="Century Gothic"/>
              <a:cs typeface="Calibri"/>
            </a:endParaRPr>
          </a:p>
          <a:p>
            <a:pPr marL="1371600" lvl="2" indent="-457200">
              <a:buFont typeface="Wingdings,Sans-Serif"/>
              <a:buChar char="§"/>
            </a:pPr>
            <a:r>
              <a:rPr lang="en-US" sz="2800" b="1">
                <a:latin typeface="Century Gothic"/>
                <a:cs typeface="Calibri"/>
              </a:rPr>
              <a:t>Dysfonction sexuelle</a:t>
            </a:r>
            <a:endParaRPr lang="en-US" sz="2800" err="1">
              <a:latin typeface="Century Gothic"/>
              <a:cs typeface="Calibri"/>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Fractures (rare)</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err="1">
                <a:latin typeface="Century Gothic"/>
                <a:cs typeface="Calibri"/>
              </a:rPr>
              <a:t>Saignement</a:t>
            </a:r>
            <a:r>
              <a:rPr lang="en-US" sz="2800" b="1">
                <a:latin typeface="Century Gothic"/>
                <a:cs typeface="Calibri"/>
              </a:rPr>
              <a:t> (rare)</a:t>
            </a:r>
          </a:p>
        </p:txBody>
      </p:sp>
      <p:pic>
        <p:nvPicPr>
          <p:cNvPr id="13" name="Picture 12">
            <a:extLst>
              <a:ext uri="{FF2B5EF4-FFF2-40B4-BE49-F238E27FC236}">
                <a16:creationId xmlns:a16="http://schemas.microsoft.com/office/drawing/2014/main" id="{A1191FD1-D4E8-51C8-FCB2-499B0BF5644A}"/>
              </a:ext>
            </a:extLst>
          </p:cNvPr>
          <p:cNvPicPr>
            <a:picLocks noChangeAspect="1"/>
          </p:cNvPicPr>
          <p:nvPr/>
        </p:nvPicPr>
        <p:blipFill>
          <a:blip r:embed="rId3"/>
          <a:stretch>
            <a:fillRect/>
          </a:stretch>
        </p:blipFill>
        <p:spPr>
          <a:xfrm>
            <a:off x="891409" y="13501"/>
            <a:ext cx="935143" cy="949126"/>
          </a:xfrm>
          <a:prstGeom prst="rect">
            <a:avLst/>
          </a:prstGeom>
        </p:spPr>
      </p:pic>
      <p:pic>
        <p:nvPicPr>
          <p:cNvPr id="21" name="Picture 20">
            <a:extLst>
              <a:ext uri="{FF2B5EF4-FFF2-40B4-BE49-F238E27FC236}">
                <a16:creationId xmlns:a16="http://schemas.microsoft.com/office/drawing/2014/main" id="{8A68240D-7182-85C1-3CC5-9C94AB96BEBE}"/>
              </a:ext>
            </a:extLst>
          </p:cNvPr>
          <p:cNvPicPr>
            <a:picLocks noChangeAspect="1"/>
          </p:cNvPicPr>
          <p:nvPr/>
        </p:nvPicPr>
        <p:blipFill>
          <a:blip r:embed="rId4"/>
          <a:stretch>
            <a:fillRect/>
          </a:stretch>
        </p:blipFill>
        <p:spPr>
          <a:xfrm>
            <a:off x="508938" y="7708688"/>
            <a:ext cx="1143000" cy="1123950"/>
          </a:xfrm>
          <a:prstGeom prst="rect">
            <a:avLst/>
          </a:prstGeom>
        </p:spPr>
      </p:pic>
      <p:pic>
        <p:nvPicPr>
          <p:cNvPr id="37" name="Picture 36">
            <a:extLst>
              <a:ext uri="{FF2B5EF4-FFF2-40B4-BE49-F238E27FC236}">
                <a16:creationId xmlns:a16="http://schemas.microsoft.com/office/drawing/2014/main" id="{228D2606-CE7F-17BF-8D9D-CD952DC90938}"/>
              </a:ext>
            </a:extLst>
          </p:cNvPr>
          <p:cNvPicPr>
            <a:picLocks noChangeAspect="1"/>
          </p:cNvPicPr>
          <p:nvPr/>
        </p:nvPicPr>
        <p:blipFill>
          <a:blip r:embed="rId5"/>
          <a:stretch>
            <a:fillRect/>
          </a:stretch>
        </p:blipFill>
        <p:spPr>
          <a:xfrm>
            <a:off x="675678" y="4197395"/>
            <a:ext cx="797101" cy="837245"/>
          </a:xfrm>
          <a:prstGeom prst="rect">
            <a:avLst/>
          </a:prstGeom>
        </p:spPr>
      </p:pic>
      <p:pic>
        <p:nvPicPr>
          <p:cNvPr id="39" name="Picture 38">
            <a:extLst>
              <a:ext uri="{FF2B5EF4-FFF2-40B4-BE49-F238E27FC236}">
                <a16:creationId xmlns:a16="http://schemas.microsoft.com/office/drawing/2014/main" id="{4EA42D78-A56B-6EBD-B13E-82FEEAFCCF28}"/>
              </a:ext>
            </a:extLst>
          </p:cNvPr>
          <p:cNvPicPr>
            <a:picLocks noChangeAspect="1"/>
          </p:cNvPicPr>
          <p:nvPr/>
        </p:nvPicPr>
        <p:blipFill>
          <a:blip r:embed="rId6"/>
          <a:stretch>
            <a:fillRect/>
          </a:stretch>
        </p:blipFill>
        <p:spPr>
          <a:xfrm>
            <a:off x="2214191" y="990628"/>
            <a:ext cx="1123950" cy="1047750"/>
          </a:xfrm>
          <a:prstGeom prst="rect">
            <a:avLst/>
          </a:prstGeom>
        </p:spPr>
      </p:pic>
      <p:pic>
        <p:nvPicPr>
          <p:cNvPr id="7" name="Picture 6" descr="diarrhea Icon 2745794">
            <a:extLst>
              <a:ext uri="{FF2B5EF4-FFF2-40B4-BE49-F238E27FC236}">
                <a16:creationId xmlns:a16="http://schemas.microsoft.com/office/drawing/2014/main" id="{F0F7CF97-0981-1698-7BF2-66E004109FD1}"/>
              </a:ext>
            </a:extLst>
          </p:cNvPr>
          <p:cNvPicPr>
            <a:picLocks noChangeAspect="1"/>
          </p:cNvPicPr>
          <p:nvPr/>
        </p:nvPicPr>
        <p:blipFill>
          <a:blip r:embed="rId7"/>
          <a:stretch>
            <a:fillRect/>
          </a:stretch>
        </p:blipFill>
        <p:spPr>
          <a:xfrm>
            <a:off x="513517" y="5139387"/>
            <a:ext cx="1344035" cy="1358460"/>
          </a:xfrm>
          <a:prstGeom prst="rect">
            <a:avLst/>
          </a:prstGeom>
        </p:spPr>
      </p:pic>
      <p:pic>
        <p:nvPicPr>
          <p:cNvPr id="14" name="Picture 13">
            <a:extLst>
              <a:ext uri="{FF2B5EF4-FFF2-40B4-BE49-F238E27FC236}">
                <a16:creationId xmlns:a16="http://schemas.microsoft.com/office/drawing/2014/main" id="{F78C69CD-4297-8A1A-427C-EAC7A977AA9D}"/>
              </a:ext>
            </a:extLst>
          </p:cNvPr>
          <p:cNvPicPr>
            <a:picLocks noChangeAspect="1"/>
          </p:cNvPicPr>
          <p:nvPr/>
        </p:nvPicPr>
        <p:blipFill>
          <a:blip r:embed="rId8"/>
          <a:stretch>
            <a:fillRect/>
          </a:stretch>
        </p:blipFill>
        <p:spPr>
          <a:xfrm>
            <a:off x="789953" y="6670263"/>
            <a:ext cx="666306" cy="680336"/>
          </a:xfrm>
          <a:prstGeom prst="rect">
            <a:avLst/>
          </a:prstGeom>
        </p:spPr>
      </p:pic>
      <p:pic>
        <p:nvPicPr>
          <p:cNvPr id="22" name="Picture 21">
            <a:extLst>
              <a:ext uri="{FF2B5EF4-FFF2-40B4-BE49-F238E27FC236}">
                <a16:creationId xmlns:a16="http://schemas.microsoft.com/office/drawing/2014/main" id="{23BCD75D-A8A9-24BF-EC92-9B0971825843}"/>
              </a:ext>
            </a:extLst>
          </p:cNvPr>
          <p:cNvPicPr>
            <a:picLocks noChangeAspect="1"/>
          </p:cNvPicPr>
          <p:nvPr/>
        </p:nvPicPr>
        <p:blipFill>
          <a:blip r:embed="rId9"/>
          <a:stretch>
            <a:fillRect/>
          </a:stretch>
        </p:blipFill>
        <p:spPr>
          <a:xfrm>
            <a:off x="3883455" y="1318601"/>
            <a:ext cx="862726" cy="711048"/>
          </a:xfrm>
          <a:prstGeom prst="rect">
            <a:avLst/>
          </a:prstGeom>
        </p:spPr>
      </p:pic>
      <p:pic>
        <p:nvPicPr>
          <p:cNvPr id="24" name="Picture 23">
            <a:extLst>
              <a:ext uri="{FF2B5EF4-FFF2-40B4-BE49-F238E27FC236}">
                <a16:creationId xmlns:a16="http://schemas.microsoft.com/office/drawing/2014/main" id="{79062E28-314A-095D-B358-C27186579748}"/>
              </a:ext>
            </a:extLst>
          </p:cNvPr>
          <p:cNvPicPr>
            <a:picLocks noChangeAspect="1"/>
          </p:cNvPicPr>
          <p:nvPr/>
        </p:nvPicPr>
        <p:blipFill>
          <a:blip r:embed="rId10"/>
          <a:stretch>
            <a:fillRect/>
          </a:stretch>
        </p:blipFill>
        <p:spPr>
          <a:xfrm>
            <a:off x="5235408" y="829333"/>
            <a:ext cx="1364600" cy="1197989"/>
          </a:xfrm>
          <a:prstGeom prst="rect">
            <a:avLst/>
          </a:prstGeom>
        </p:spPr>
      </p:pic>
      <p:pic>
        <p:nvPicPr>
          <p:cNvPr id="32" name="Picture 31">
            <a:extLst>
              <a:ext uri="{FF2B5EF4-FFF2-40B4-BE49-F238E27FC236}">
                <a16:creationId xmlns:a16="http://schemas.microsoft.com/office/drawing/2014/main" id="{9B08CB1C-F84F-58F2-6F1F-5825667B6EB5}"/>
              </a:ext>
            </a:extLst>
          </p:cNvPr>
          <p:cNvPicPr>
            <a:picLocks noChangeAspect="1"/>
          </p:cNvPicPr>
          <p:nvPr/>
        </p:nvPicPr>
        <p:blipFill>
          <a:blip r:embed="rId11"/>
          <a:stretch>
            <a:fillRect/>
          </a:stretch>
        </p:blipFill>
        <p:spPr>
          <a:xfrm>
            <a:off x="674220" y="9061416"/>
            <a:ext cx="877935" cy="1000168"/>
          </a:xfrm>
          <a:prstGeom prst="rect">
            <a:avLst/>
          </a:prstGeom>
        </p:spPr>
      </p:pic>
      <p:sp>
        <p:nvSpPr>
          <p:cNvPr id="5" name="TextBox 4">
            <a:extLst>
              <a:ext uri="{FF2B5EF4-FFF2-40B4-BE49-F238E27FC236}">
                <a16:creationId xmlns:a16="http://schemas.microsoft.com/office/drawing/2014/main" id="{CFAA9280-D782-CC65-C10F-B0786435D1A9}"/>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pic>
        <p:nvPicPr>
          <p:cNvPr id="6" name="Picture 5">
            <a:extLst>
              <a:ext uri="{FF2B5EF4-FFF2-40B4-BE49-F238E27FC236}">
                <a16:creationId xmlns:a16="http://schemas.microsoft.com/office/drawing/2014/main" id="{EFFF4378-182C-5E3B-D530-01B6CE1C343D}"/>
              </a:ext>
            </a:extLst>
          </p:cNvPr>
          <p:cNvPicPr>
            <a:picLocks noChangeAspect="1"/>
          </p:cNvPicPr>
          <p:nvPr/>
        </p:nvPicPr>
        <p:blipFill>
          <a:blip r:embed="rId12"/>
          <a:stretch>
            <a:fillRect/>
          </a:stretch>
        </p:blipFill>
        <p:spPr>
          <a:xfrm>
            <a:off x="107379" y="6676096"/>
            <a:ext cx="680881" cy="667793"/>
          </a:xfrm>
          <a:prstGeom prst="rect">
            <a:avLst/>
          </a:prstGeom>
        </p:spPr>
      </p:pic>
    </p:spTree>
    <p:extLst>
      <p:ext uri="{BB962C8B-B14F-4D97-AF65-F5344CB8AC3E}">
        <p14:creationId xmlns:p14="http://schemas.microsoft.com/office/powerpoint/2010/main" val="8972363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18D3CBD6-F465-3AE4-372A-EC1157F93E87}"/>
              </a:ext>
            </a:extLst>
          </p:cNvPr>
          <p:cNvGraphicFramePr>
            <a:graphicFrameLocks noGrp="1"/>
          </p:cNvGraphicFramePr>
          <p:nvPr/>
        </p:nvGraphicFramePr>
        <p:xfrm>
          <a:off x="-2887061" y="3918931"/>
          <a:ext cx="2562225" cy="176784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2426320442"/>
                    </a:ext>
                  </a:extLst>
                </a:gridCol>
              </a:tblGrid>
              <a:tr h="190500">
                <a:tc>
                  <a:txBody>
                    <a:bodyPr/>
                    <a:lstStyle/>
                    <a:p>
                      <a:pPr algn="ctr" rtl="0" fontAlgn="base"/>
                      <a:r>
                        <a:rPr lang="fr-CA" sz="1400" b="1" i="0">
                          <a:effectLst/>
                          <a:latin typeface="Calibri" panose="020F0502020204030204" pitchFamily="34" charset="0"/>
                        </a:rPr>
                        <a:t>SERTRALINE</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51589461"/>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Mood: depressed, anxious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35359457"/>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Dizziness, diarrhea, sexual dysfunction,  rare: fractures, bleeding.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89904680"/>
                  </a:ext>
                </a:extLst>
              </a:tr>
            </a:tbl>
          </a:graphicData>
        </a:graphic>
      </p:graphicFrame>
      <p:sp>
        <p:nvSpPr>
          <p:cNvPr id="9" name="TextBox 23">
            <a:extLst>
              <a:ext uri="{FF2B5EF4-FFF2-40B4-BE49-F238E27FC236}">
                <a16:creationId xmlns:a16="http://schemas.microsoft.com/office/drawing/2014/main" id="{39FCA52C-29B4-805D-6515-9209B51C7153}"/>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dirty="0">
                <a:latin typeface="Century Gothic"/>
              </a:rPr>
              <a:t>CITALOPRAM</a:t>
            </a:r>
          </a:p>
        </p:txBody>
      </p:sp>
      <p:sp>
        <p:nvSpPr>
          <p:cNvPr id="11" name="TextBox 2">
            <a:extLst>
              <a:ext uri="{FF2B5EF4-FFF2-40B4-BE49-F238E27FC236}">
                <a16:creationId xmlns:a16="http://schemas.microsoft.com/office/drawing/2014/main" id="{88D7EA3C-7C2E-AB99-FD7B-491C7A102A47}"/>
              </a:ext>
            </a:extLst>
          </p:cNvPr>
          <p:cNvSpPr txBox="1"/>
          <p:nvPr/>
        </p:nvSpPr>
        <p:spPr>
          <a:xfrm>
            <a:off x="503227" y="886444"/>
            <a:ext cx="6434791" cy="89344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400">
                <a:latin typeface="Century Gothic"/>
                <a:cs typeface="Calibri"/>
              </a:rPr>
              <a:t>Pour: </a:t>
            </a:r>
            <a:r>
              <a:rPr lang="en-US" sz="2400" b="1">
                <a:latin typeface="Century Gothic"/>
                <a:cs typeface="Calibri"/>
              </a:rPr>
              <a:t> </a:t>
            </a:r>
            <a:r>
              <a:rPr lang="en-US" sz="2400" b="1" u="sng" err="1">
                <a:latin typeface="Century Gothic"/>
                <a:cs typeface="Calibri"/>
              </a:rPr>
              <a:t>Humeur</a:t>
            </a:r>
            <a:r>
              <a:rPr lang="en-US" sz="2400" b="1">
                <a:latin typeface="Century Gothic"/>
                <a:cs typeface="Calibri"/>
              </a:rPr>
              <a:t>, </a:t>
            </a:r>
            <a:r>
              <a:rPr lang="en-US" sz="2400" b="1" u="sng" err="1">
                <a:latin typeface="Century Gothic"/>
                <a:cs typeface="Calibri"/>
              </a:rPr>
              <a:t>Dépression</a:t>
            </a:r>
            <a:r>
              <a:rPr lang="en-US" sz="2400" b="1">
                <a:latin typeface="Century Gothic"/>
                <a:cs typeface="Calibri"/>
              </a:rPr>
              <a:t>, </a:t>
            </a:r>
            <a:r>
              <a:rPr lang="en-US" sz="2400" b="1" u="sng" err="1">
                <a:latin typeface="Century Gothic"/>
                <a:cs typeface="Calibri"/>
              </a:rPr>
              <a:t>Anxiété</a:t>
            </a:r>
            <a:endParaRPr lang="en-US" sz="2400" err="1">
              <a:latin typeface="Century Gothic"/>
              <a:cs typeface="Calibri"/>
            </a:endParaRPr>
          </a:p>
          <a:p>
            <a:pPr>
              <a:lnSpc>
                <a:spcPct val="200000"/>
              </a:lnSpc>
            </a:pPr>
            <a:endParaRPr lang="en-US" sz="2800" b="1">
              <a:latin typeface="Century Gothic"/>
              <a:cs typeface="Calibri"/>
            </a:endParaRPr>
          </a:p>
          <a:p>
            <a:r>
              <a:rPr lang="en-US" sz="2800" b="1" err="1">
                <a:latin typeface="Century Gothic"/>
                <a:cs typeface="Calibri"/>
              </a:rPr>
              <a:t>Effets</a:t>
            </a:r>
            <a:r>
              <a:rPr lang="en-US" sz="2800" b="1">
                <a:latin typeface="Century Gothic"/>
                <a:cs typeface="Calibri"/>
              </a:rPr>
              <a:t> </a:t>
            </a:r>
            <a:r>
              <a:rPr lang="en-US" sz="2800" b="1" err="1">
                <a:latin typeface="Century Gothic"/>
                <a:cs typeface="Calibri"/>
              </a:rPr>
              <a:t>secondaires</a:t>
            </a:r>
            <a:r>
              <a:rPr lang="en-US" sz="2800">
                <a:latin typeface="Century Gothic"/>
                <a:cs typeface="Calibri"/>
              </a:rPr>
              <a:t> possibles</a:t>
            </a:r>
            <a:r>
              <a:rPr lang="en-US" sz="2800" b="1">
                <a:latin typeface="Century Gothic"/>
                <a:cs typeface="Calibri"/>
              </a:rPr>
              <a:t>:</a:t>
            </a:r>
            <a:endParaRPr lang="en-US" sz="2800">
              <a:latin typeface="Century Gothic"/>
              <a:cs typeface="Calibri"/>
            </a:endParaRPr>
          </a:p>
          <a:p>
            <a:endParaRPr lang="en-US" sz="2800" b="1">
              <a:latin typeface="Century Gothic"/>
              <a:cs typeface="Calibri"/>
            </a:endParaRPr>
          </a:p>
          <a:p>
            <a:pPr marL="1371600" lvl="2" indent="-457200">
              <a:lnSpc>
                <a:spcPct val="150000"/>
              </a:lnSpc>
              <a:buFont typeface="Wingdings"/>
              <a:buChar char="§"/>
            </a:pPr>
            <a:r>
              <a:rPr lang="en-US" sz="2800" b="1" err="1">
                <a:latin typeface="Century Gothic"/>
                <a:cs typeface="Calibri"/>
              </a:rPr>
              <a:t>Vertiges</a:t>
            </a:r>
            <a:endParaRPr lang="en-US" err="1"/>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Sans-Serif"/>
              <a:buChar char="§"/>
            </a:pPr>
            <a:r>
              <a:rPr lang="en-US" sz="2800" b="1" err="1">
                <a:latin typeface="Century Gothic"/>
                <a:cs typeface="Calibri"/>
              </a:rPr>
              <a:t>Diarrhée</a:t>
            </a:r>
            <a:endParaRPr lang="en-US" sz="2800" err="1">
              <a:latin typeface="Century Gothic"/>
              <a:cs typeface="Calibri"/>
            </a:endParaRPr>
          </a:p>
          <a:p>
            <a:pPr marL="1371600" lvl="2" indent="-457200">
              <a:lnSpc>
                <a:spcPct val="150000"/>
              </a:lnSpc>
              <a:buFont typeface="Wingdings"/>
              <a:buChar char="§"/>
            </a:pPr>
            <a:endParaRPr lang="en-US" sz="2800" b="1">
              <a:latin typeface="Century Gothic"/>
              <a:cs typeface="Calibri"/>
            </a:endParaRPr>
          </a:p>
          <a:p>
            <a:pPr marL="1371600" lvl="2" indent="-457200">
              <a:buFont typeface="Wingdings,Sans-Serif"/>
              <a:buChar char="§"/>
            </a:pPr>
            <a:r>
              <a:rPr lang="en-US" sz="2800" b="1">
                <a:latin typeface="Century Gothic"/>
                <a:cs typeface="Calibri"/>
              </a:rPr>
              <a:t>Dysfonction sexuelle</a:t>
            </a:r>
            <a:endParaRPr lang="en-US" sz="2800" err="1">
              <a:latin typeface="Century Gothic"/>
              <a:cs typeface="Calibri"/>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Fractures (rare)</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err="1">
                <a:latin typeface="Century Gothic"/>
                <a:cs typeface="Calibri"/>
              </a:rPr>
              <a:t>Saignement</a:t>
            </a:r>
            <a:r>
              <a:rPr lang="en-US" sz="2800" b="1">
                <a:latin typeface="Century Gothic"/>
                <a:cs typeface="Calibri"/>
              </a:rPr>
              <a:t> (rare)</a:t>
            </a:r>
          </a:p>
        </p:txBody>
      </p:sp>
      <p:pic>
        <p:nvPicPr>
          <p:cNvPr id="13" name="Picture 12">
            <a:extLst>
              <a:ext uri="{FF2B5EF4-FFF2-40B4-BE49-F238E27FC236}">
                <a16:creationId xmlns:a16="http://schemas.microsoft.com/office/drawing/2014/main" id="{A1191FD1-D4E8-51C8-FCB2-499B0BF5644A}"/>
              </a:ext>
            </a:extLst>
          </p:cNvPr>
          <p:cNvPicPr>
            <a:picLocks noChangeAspect="1"/>
          </p:cNvPicPr>
          <p:nvPr/>
        </p:nvPicPr>
        <p:blipFill>
          <a:blip r:embed="rId3"/>
          <a:stretch>
            <a:fillRect/>
          </a:stretch>
        </p:blipFill>
        <p:spPr>
          <a:xfrm>
            <a:off x="891409" y="13501"/>
            <a:ext cx="935143" cy="949126"/>
          </a:xfrm>
          <a:prstGeom prst="rect">
            <a:avLst/>
          </a:prstGeom>
        </p:spPr>
      </p:pic>
      <p:pic>
        <p:nvPicPr>
          <p:cNvPr id="21" name="Picture 20">
            <a:extLst>
              <a:ext uri="{FF2B5EF4-FFF2-40B4-BE49-F238E27FC236}">
                <a16:creationId xmlns:a16="http://schemas.microsoft.com/office/drawing/2014/main" id="{8A68240D-7182-85C1-3CC5-9C94AB96BEBE}"/>
              </a:ext>
            </a:extLst>
          </p:cNvPr>
          <p:cNvPicPr>
            <a:picLocks noChangeAspect="1"/>
          </p:cNvPicPr>
          <p:nvPr/>
        </p:nvPicPr>
        <p:blipFill>
          <a:blip r:embed="rId4"/>
          <a:stretch>
            <a:fillRect/>
          </a:stretch>
        </p:blipFill>
        <p:spPr>
          <a:xfrm>
            <a:off x="508938" y="7708688"/>
            <a:ext cx="1143000" cy="1123950"/>
          </a:xfrm>
          <a:prstGeom prst="rect">
            <a:avLst/>
          </a:prstGeom>
        </p:spPr>
      </p:pic>
      <p:pic>
        <p:nvPicPr>
          <p:cNvPr id="37" name="Picture 36">
            <a:extLst>
              <a:ext uri="{FF2B5EF4-FFF2-40B4-BE49-F238E27FC236}">
                <a16:creationId xmlns:a16="http://schemas.microsoft.com/office/drawing/2014/main" id="{228D2606-CE7F-17BF-8D9D-CD952DC90938}"/>
              </a:ext>
            </a:extLst>
          </p:cNvPr>
          <p:cNvPicPr>
            <a:picLocks noChangeAspect="1"/>
          </p:cNvPicPr>
          <p:nvPr/>
        </p:nvPicPr>
        <p:blipFill>
          <a:blip r:embed="rId5"/>
          <a:stretch>
            <a:fillRect/>
          </a:stretch>
        </p:blipFill>
        <p:spPr>
          <a:xfrm>
            <a:off x="675678" y="4197395"/>
            <a:ext cx="797101" cy="837245"/>
          </a:xfrm>
          <a:prstGeom prst="rect">
            <a:avLst/>
          </a:prstGeom>
        </p:spPr>
      </p:pic>
      <p:pic>
        <p:nvPicPr>
          <p:cNvPr id="39" name="Picture 38">
            <a:extLst>
              <a:ext uri="{FF2B5EF4-FFF2-40B4-BE49-F238E27FC236}">
                <a16:creationId xmlns:a16="http://schemas.microsoft.com/office/drawing/2014/main" id="{4EA42D78-A56B-6EBD-B13E-82FEEAFCCF28}"/>
              </a:ext>
            </a:extLst>
          </p:cNvPr>
          <p:cNvPicPr>
            <a:picLocks noChangeAspect="1"/>
          </p:cNvPicPr>
          <p:nvPr/>
        </p:nvPicPr>
        <p:blipFill>
          <a:blip r:embed="rId6"/>
          <a:stretch>
            <a:fillRect/>
          </a:stretch>
        </p:blipFill>
        <p:spPr>
          <a:xfrm>
            <a:off x="2214191" y="990628"/>
            <a:ext cx="1123950" cy="1047750"/>
          </a:xfrm>
          <a:prstGeom prst="rect">
            <a:avLst/>
          </a:prstGeom>
        </p:spPr>
      </p:pic>
      <p:pic>
        <p:nvPicPr>
          <p:cNvPr id="7" name="Picture 6" descr="diarrhea Icon 2745794">
            <a:extLst>
              <a:ext uri="{FF2B5EF4-FFF2-40B4-BE49-F238E27FC236}">
                <a16:creationId xmlns:a16="http://schemas.microsoft.com/office/drawing/2014/main" id="{F0F7CF97-0981-1698-7BF2-66E004109FD1}"/>
              </a:ext>
            </a:extLst>
          </p:cNvPr>
          <p:cNvPicPr>
            <a:picLocks noChangeAspect="1"/>
          </p:cNvPicPr>
          <p:nvPr/>
        </p:nvPicPr>
        <p:blipFill>
          <a:blip r:embed="rId7"/>
          <a:stretch>
            <a:fillRect/>
          </a:stretch>
        </p:blipFill>
        <p:spPr>
          <a:xfrm>
            <a:off x="513517" y="5139387"/>
            <a:ext cx="1344035" cy="1358460"/>
          </a:xfrm>
          <a:prstGeom prst="rect">
            <a:avLst/>
          </a:prstGeom>
        </p:spPr>
      </p:pic>
      <p:pic>
        <p:nvPicPr>
          <p:cNvPr id="14" name="Picture 13">
            <a:extLst>
              <a:ext uri="{FF2B5EF4-FFF2-40B4-BE49-F238E27FC236}">
                <a16:creationId xmlns:a16="http://schemas.microsoft.com/office/drawing/2014/main" id="{F78C69CD-4297-8A1A-427C-EAC7A977AA9D}"/>
              </a:ext>
            </a:extLst>
          </p:cNvPr>
          <p:cNvPicPr>
            <a:picLocks noChangeAspect="1"/>
          </p:cNvPicPr>
          <p:nvPr/>
        </p:nvPicPr>
        <p:blipFill>
          <a:blip r:embed="rId8"/>
          <a:stretch>
            <a:fillRect/>
          </a:stretch>
        </p:blipFill>
        <p:spPr>
          <a:xfrm>
            <a:off x="789953" y="6670263"/>
            <a:ext cx="666306" cy="680336"/>
          </a:xfrm>
          <a:prstGeom prst="rect">
            <a:avLst/>
          </a:prstGeom>
        </p:spPr>
      </p:pic>
      <p:pic>
        <p:nvPicPr>
          <p:cNvPr id="22" name="Picture 21">
            <a:extLst>
              <a:ext uri="{FF2B5EF4-FFF2-40B4-BE49-F238E27FC236}">
                <a16:creationId xmlns:a16="http://schemas.microsoft.com/office/drawing/2014/main" id="{23BCD75D-A8A9-24BF-EC92-9B0971825843}"/>
              </a:ext>
            </a:extLst>
          </p:cNvPr>
          <p:cNvPicPr>
            <a:picLocks noChangeAspect="1"/>
          </p:cNvPicPr>
          <p:nvPr/>
        </p:nvPicPr>
        <p:blipFill>
          <a:blip r:embed="rId9"/>
          <a:stretch>
            <a:fillRect/>
          </a:stretch>
        </p:blipFill>
        <p:spPr>
          <a:xfrm>
            <a:off x="3883455" y="1318601"/>
            <a:ext cx="862726" cy="711048"/>
          </a:xfrm>
          <a:prstGeom prst="rect">
            <a:avLst/>
          </a:prstGeom>
        </p:spPr>
      </p:pic>
      <p:pic>
        <p:nvPicPr>
          <p:cNvPr id="24" name="Picture 23">
            <a:extLst>
              <a:ext uri="{FF2B5EF4-FFF2-40B4-BE49-F238E27FC236}">
                <a16:creationId xmlns:a16="http://schemas.microsoft.com/office/drawing/2014/main" id="{79062E28-314A-095D-B358-C27186579748}"/>
              </a:ext>
            </a:extLst>
          </p:cNvPr>
          <p:cNvPicPr>
            <a:picLocks noChangeAspect="1"/>
          </p:cNvPicPr>
          <p:nvPr/>
        </p:nvPicPr>
        <p:blipFill>
          <a:blip r:embed="rId10"/>
          <a:stretch>
            <a:fillRect/>
          </a:stretch>
        </p:blipFill>
        <p:spPr>
          <a:xfrm>
            <a:off x="5235408" y="829333"/>
            <a:ext cx="1364600" cy="1197989"/>
          </a:xfrm>
          <a:prstGeom prst="rect">
            <a:avLst/>
          </a:prstGeom>
        </p:spPr>
      </p:pic>
      <p:pic>
        <p:nvPicPr>
          <p:cNvPr id="32" name="Picture 31">
            <a:extLst>
              <a:ext uri="{FF2B5EF4-FFF2-40B4-BE49-F238E27FC236}">
                <a16:creationId xmlns:a16="http://schemas.microsoft.com/office/drawing/2014/main" id="{9B08CB1C-F84F-58F2-6F1F-5825667B6EB5}"/>
              </a:ext>
            </a:extLst>
          </p:cNvPr>
          <p:cNvPicPr>
            <a:picLocks noChangeAspect="1"/>
          </p:cNvPicPr>
          <p:nvPr/>
        </p:nvPicPr>
        <p:blipFill>
          <a:blip r:embed="rId11"/>
          <a:stretch>
            <a:fillRect/>
          </a:stretch>
        </p:blipFill>
        <p:spPr>
          <a:xfrm>
            <a:off x="674220" y="9061416"/>
            <a:ext cx="877935" cy="1000168"/>
          </a:xfrm>
          <a:prstGeom prst="rect">
            <a:avLst/>
          </a:prstGeom>
        </p:spPr>
      </p:pic>
      <p:sp>
        <p:nvSpPr>
          <p:cNvPr id="5" name="TextBox 4">
            <a:extLst>
              <a:ext uri="{FF2B5EF4-FFF2-40B4-BE49-F238E27FC236}">
                <a16:creationId xmlns:a16="http://schemas.microsoft.com/office/drawing/2014/main" id="{CFAA9280-D782-CC65-C10F-B0786435D1A9}"/>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pic>
        <p:nvPicPr>
          <p:cNvPr id="6" name="Picture 5">
            <a:extLst>
              <a:ext uri="{FF2B5EF4-FFF2-40B4-BE49-F238E27FC236}">
                <a16:creationId xmlns:a16="http://schemas.microsoft.com/office/drawing/2014/main" id="{BC263355-8B4B-8E9D-C546-456F07C76954}"/>
              </a:ext>
            </a:extLst>
          </p:cNvPr>
          <p:cNvPicPr>
            <a:picLocks noChangeAspect="1"/>
          </p:cNvPicPr>
          <p:nvPr/>
        </p:nvPicPr>
        <p:blipFill>
          <a:blip r:embed="rId12"/>
          <a:stretch>
            <a:fillRect/>
          </a:stretch>
        </p:blipFill>
        <p:spPr>
          <a:xfrm>
            <a:off x="0" y="6823817"/>
            <a:ext cx="680881" cy="667793"/>
          </a:xfrm>
          <a:prstGeom prst="rect">
            <a:avLst/>
          </a:prstGeom>
        </p:spPr>
      </p:pic>
    </p:spTree>
    <p:extLst>
      <p:ext uri="{BB962C8B-B14F-4D97-AF65-F5344CB8AC3E}">
        <p14:creationId xmlns:p14="http://schemas.microsoft.com/office/powerpoint/2010/main" val="4243558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18D3CBD6-F465-3AE4-372A-EC1157F93E87}"/>
              </a:ext>
            </a:extLst>
          </p:cNvPr>
          <p:cNvGraphicFramePr>
            <a:graphicFrameLocks noGrp="1"/>
          </p:cNvGraphicFramePr>
          <p:nvPr/>
        </p:nvGraphicFramePr>
        <p:xfrm>
          <a:off x="-2887061" y="3918931"/>
          <a:ext cx="2562225" cy="176784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2426320442"/>
                    </a:ext>
                  </a:extLst>
                </a:gridCol>
              </a:tblGrid>
              <a:tr h="190500">
                <a:tc>
                  <a:txBody>
                    <a:bodyPr/>
                    <a:lstStyle/>
                    <a:p>
                      <a:pPr algn="ctr" rtl="0" fontAlgn="base"/>
                      <a:r>
                        <a:rPr lang="fr-CA" sz="1400" b="1" i="0">
                          <a:effectLst/>
                          <a:latin typeface="Calibri" panose="020F0502020204030204" pitchFamily="34" charset="0"/>
                        </a:rPr>
                        <a:t>SERTRALINE</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51589461"/>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Mood: depressed, anxious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35359457"/>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Dizziness, diarrhea, sexual dysfunction,  rare: fractures, bleeding.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89904680"/>
                  </a:ext>
                </a:extLst>
              </a:tr>
            </a:tbl>
          </a:graphicData>
        </a:graphic>
      </p:graphicFrame>
      <p:sp>
        <p:nvSpPr>
          <p:cNvPr id="9" name="TextBox 23">
            <a:extLst>
              <a:ext uri="{FF2B5EF4-FFF2-40B4-BE49-F238E27FC236}">
                <a16:creationId xmlns:a16="http://schemas.microsoft.com/office/drawing/2014/main" id="{39FCA52C-29B4-805D-6515-9209B51C7153}"/>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dirty="0">
                <a:latin typeface="Century Gothic"/>
              </a:rPr>
              <a:t>ESCITALOPRAM</a:t>
            </a:r>
          </a:p>
        </p:txBody>
      </p:sp>
      <p:sp>
        <p:nvSpPr>
          <p:cNvPr id="11" name="TextBox 2">
            <a:extLst>
              <a:ext uri="{FF2B5EF4-FFF2-40B4-BE49-F238E27FC236}">
                <a16:creationId xmlns:a16="http://schemas.microsoft.com/office/drawing/2014/main" id="{88D7EA3C-7C2E-AB99-FD7B-491C7A102A47}"/>
              </a:ext>
            </a:extLst>
          </p:cNvPr>
          <p:cNvSpPr txBox="1"/>
          <p:nvPr/>
        </p:nvSpPr>
        <p:spPr>
          <a:xfrm>
            <a:off x="503227" y="886444"/>
            <a:ext cx="6434791" cy="89344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400">
                <a:latin typeface="Century Gothic"/>
                <a:cs typeface="Calibri"/>
              </a:rPr>
              <a:t>Pour: </a:t>
            </a:r>
            <a:r>
              <a:rPr lang="en-US" sz="2400" b="1">
                <a:latin typeface="Century Gothic"/>
                <a:cs typeface="Calibri"/>
              </a:rPr>
              <a:t> </a:t>
            </a:r>
            <a:r>
              <a:rPr lang="en-US" sz="2400" b="1" u="sng" err="1">
                <a:latin typeface="Century Gothic"/>
                <a:cs typeface="Calibri"/>
              </a:rPr>
              <a:t>Humeur</a:t>
            </a:r>
            <a:r>
              <a:rPr lang="en-US" sz="2400" b="1">
                <a:latin typeface="Century Gothic"/>
                <a:cs typeface="Calibri"/>
              </a:rPr>
              <a:t>, </a:t>
            </a:r>
            <a:r>
              <a:rPr lang="en-US" sz="2400" b="1" u="sng" err="1">
                <a:latin typeface="Century Gothic"/>
                <a:cs typeface="Calibri"/>
              </a:rPr>
              <a:t>Dépression</a:t>
            </a:r>
            <a:r>
              <a:rPr lang="en-US" sz="2400" b="1">
                <a:latin typeface="Century Gothic"/>
                <a:cs typeface="Calibri"/>
              </a:rPr>
              <a:t>, </a:t>
            </a:r>
            <a:r>
              <a:rPr lang="en-US" sz="2400" b="1" u="sng" err="1">
                <a:latin typeface="Century Gothic"/>
                <a:cs typeface="Calibri"/>
              </a:rPr>
              <a:t>Anxiété</a:t>
            </a:r>
            <a:endParaRPr lang="en-US" sz="2400" err="1">
              <a:latin typeface="Century Gothic"/>
              <a:cs typeface="Calibri"/>
            </a:endParaRPr>
          </a:p>
          <a:p>
            <a:pPr>
              <a:lnSpc>
                <a:spcPct val="200000"/>
              </a:lnSpc>
            </a:pPr>
            <a:endParaRPr lang="en-US" sz="2800" b="1">
              <a:latin typeface="Century Gothic"/>
              <a:cs typeface="Calibri"/>
            </a:endParaRPr>
          </a:p>
          <a:p>
            <a:r>
              <a:rPr lang="en-US" sz="2800" b="1" err="1">
                <a:latin typeface="Century Gothic"/>
                <a:cs typeface="Calibri"/>
              </a:rPr>
              <a:t>Effets</a:t>
            </a:r>
            <a:r>
              <a:rPr lang="en-US" sz="2800" b="1">
                <a:latin typeface="Century Gothic"/>
                <a:cs typeface="Calibri"/>
              </a:rPr>
              <a:t> </a:t>
            </a:r>
            <a:r>
              <a:rPr lang="en-US" sz="2800" b="1" err="1">
                <a:latin typeface="Century Gothic"/>
                <a:cs typeface="Calibri"/>
              </a:rPr>
              <a:t>secondaires</a:t>
            </a:r>
            <a:r>
              <a:rPr lang="en-US" sz="2800">
                <a:latin typeface="Century Gothic"/>
                <a:cs typeface="Calibri"/>
              </a:rPr>
              <a:t> possibles</a:t>
            </a:r>
            <a:r>
              <a:rPr lang="en-US" sz="2800" b="1">
                <a:latin typeface="Century Gothic"/>
                <a:cs typeface="Calibri"/>
              </a:rPr>
              <a:t>:</a:t>
            </a:r>
            <a:endParaRPr lang="en-US" sz="2800">
              <a:latin typeface="Century Gothic"/>
              <a:cs typeface="Calibri"/>
            </a:endParaRPr>
          </a:p>
          <a:p>
            <a:endParaRPr lang="en-US" sz="2800" b="1">
              <a:latin typeface="Century Gothic"/>
              <a:cs typeface="Calibri"/>
            </a:endParaRPr>
          </a:p>
          <a:p>
            <a:pPr marL="1371600" lvl="2" indent="-457200">
              <a:lnSpc>
                <a:spcPct val="150000"/>
              </a:lnSpc>
              <a:buFont typeface="Wingdings"/>
              <a:buChar char="§"/>
            </a:pPr>
            <a:r>
              <a:rPr lang="en-US" sz="2800" b="1" err="1">
                <a:latin typeface="Century Gothic"/>
                <a:cs typeface="Calibri"/>
              </a:rPr>
              <a:t>Vertiges</a:t>
            </a:r>
            <a:endParaRPr lang="en-US" err="1"/>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Sans-Serif"/>
              <a:buChar char="§"/>
            </a:pPr>
            <a:r>
              <a:rPr lang="en-US" sz="2800" b="1" err="1">
                <a:latin typeface="Century Gothic"/>
                <a:cs typeface="Calibri"/>
              </a:rPr>
              <a:t>Diarrhée</a:t>
            </a:r>
            <a:endParaRPr lang="en-US" sz="2800" err="1">
              <a:latin typeface="Century Gothic"/>
              <a:cs typeface="Calibri"/>
            </a:endParaRPr>
          </a:p>
          <a:p>
            <a:pPr marL="1371600" lvl="2" indent="-457200">
              <a:lnSpc>
                <a:spcPct val="150000"/>
              </a:lnSpc>
              <a:buFont typeface="Wingdings"/>
              <a:buChar char="§"/>
            </a:pPr>
            <a:endParaRPr lang="en-US" sz="2800" b="1">
              <a:latin typeface="Century Gothic"/>
              <a:cs typeface="Calibri"/>
            </a:endParaRPr>
          </a:p>
          <a:p>
            <a:pPr marL="1371600" lvl="2" indent="-457200">
              <a:buFont typeface="Wingdings,Sans-Serif"/>
              <a:buChar char="§"/>
            </a:pPr>
            <a:r>
              <a:rPr lang="en-US" sz="2800" b="1">
                <a:latin typeface="Century Gothic"/>
                <a:cs typeface="Calibri"/>
              </a:rPr>
              <a:t>Dysfonction sexuelle</a:t>
            </a:r>
            <a:endParaRPr lang="en-US" sz="2800" err="1">
              <a:latin typeface="Century Gothic"/>
              <a:cs typeface="Calibri"/>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a:latin typeface="Century Gothic"/>
                <a:cs typeface="Calibri"/>
              </a:rPr>
              <a:t>Fractures (rare)</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err="1">
                <a:latin typeface="Century Gothic"/>
                <a:cs typeface="Calibri"/>
              </a:rPr>
              <a:t>Saignement</a:t>
            </a:r>
            <a:r>
              <a:rPr lang="en-US" sz="2800" b="1">
                <a:latin typeface="Century Gothic"/>
                <a:cs typeface="Calibri"/>
              </a:rPr>
              <a:t> (rare)</a:t>
            </a:r>
          </a:p>
        </p:txBody>
      </p:sp>
      <p:pic>
        <p:nvPicPr>
          <p:cNvPr id="13" name="Picture 12">
            <a:extLst>
              <a:ext uri="{FF2B5EF4-FFF2-40B4-BE49-F238E27FC236}">
                <a16:creationId xmlns:a16="http://schemas.microsoft.com/office/drawing/2014/main" id="{A1191FD1-D4E8-51C8-FCB2-499B0BF5644A}"/>
              </a:ext>
            </a:extLst>
          </p:cNvPr>
          <p:cNvPicPr>
            <a:picLocks noChangeAspect="1"/>
          </p:cNvPicPr>
          <p:nvPr/>
        </p:nvPicPr>
        <p:blipFill>
          <a:blip r:embed="rId3"/>
          <a:stretch>
            <a:fillRect/>
          </a:stretch>
        </p:blipFill>
        <p:spPr>
          <a:xfrm>
            <a:off x="891409" y="13501"/>
            <a:ext cx="935143" cy="949126"/>
          </a:xfrm>
          <a:prstGeom prst="rect">
            <a:avLst/>
          </a:prstGeom>
        </p:spPr>
      </p:pic>
      <p:pic>
        <p:nvPicPr>
          <p:cNvPr id="21" name="Picture 20">
            <a:extLst>
              <a:ext uri="{FF2B5EF4-FFF2-40B4-BE49-F238E27FC236}">
                <a16:creationId xmlns:a16="http://schemas.microsoft.com/office/drawing/2014/main" id="{8A68240D-7182-85C1-3CC5-9C94AB96BEBE}"/>
              </a:ext>
            </a:extLst>
          </p:cNvPr>
          <p:cNvPicPr>
            <a:picLocks noChangeAspect="1"/>
          </p:cNvPicPr>
          <p:nvPr/>
        </p:nvPicPr>
        <p:blipFill>
          <a:blip r:embed="rId4"/>
          <a:stretch>
            <a:fillRect/>
          </a:stretch>
        </p:blipFill>
        <p:spPr>
          <a:xfrm>
            <a:off x="508938" y="7708688"/>
            <a:ext cx="1143000" cy="1123950"/>
          </a:xfrm>
          <a:prstGeom prst="rect">
            <a:avLst/>
          </a:prstGeom>
        </p:spPr>
      </p:pic>
      <p:pic>
        <p:nvPicPr>
          <p:cNvPr id="37" name="Picture 36">
            <a:extLst>
              <a:ext uri="{FF2B5EF4-FFF2-40B4-BE49-F238E27FC236}">
                <a16:creationId xmlns:a16="http://schemas.microsoft.com/office/drawing/2014/main" id="{228D2606-CE7F-17BF-8D9D-CD952DC90938}"/>
              </a:ext>
            </a:extLst>
          </p:cNvPr>
          <p:cNvPicPr>
            <a:picLocks noChangeAspect="1"/>
          </p:cNvPicPr>
          <p:nvPr/>
        </p:nvPicPr>
        <p:blipFill>
          <a:blip r:embed="rId5"/>
          <a:stretch>
            <a:fillRect/>
          </a:stretch>
        </p:blipFill>
        <p:spPr>
          <a:xfrm>
            <a:off x="675678" y="4197395"/>
            <a:ext cx="797101" cy="837245"/>
          </a:xfrm>
          <a:prstGeom prst="rect">
            <a:avLst/>
          </a:prstGeom>
        </p:spPr>
      </p:pic>
      <p:pic>
        <p:nvPicPr>
          <p:cNvPr id="39" name="Picture 38">
            <a:extLst>
              <a:ext uri="{FF2B5EF4-FFF2-40B4-BE49-F238E27FC236}">
                <a16:creationId xmlns:a16="http://schemas.microsoft.com/office/drawing/2014/main" id="{4EA42D78-A56B-6EBD-B13E-82FEEAFCCF28}"/>
              </a:ext>
            </a:extLst>
          </p:cNvPr>
          <p:cNvPicPr>
            <a:picLocks noChangeAspect="1"/>
          </p:cNvPicPr>
          <p:nvPr/>
        </p:nvPicPr>
        <p:blipFill>
          <a:blip r:embed="rId6"/>
          <a:stretch>
            <a:fillRect/>
          </a:stretch>
        </p:blipFill>
        <p:spPr>
          <a:xfrm>
            <a:off x="2214191" y="990628"/>
            <a:ext cx="1123950" cy="1047750"/>
          </a:xfrm>
          <a:prstGeom prst="rect">
            <a:avLst/>
          </a:prstGeom>
        </p:spPr>
      </p:pic>
      <p:pic>
        <p:nvPicPr>
          <p:cNvPr id="7" name="Picture 6" descr="diarrhea Icon 2745794">
            <a:extLst>
              <a:ext uri="{FF2B5EF4-FFF2-40B4-BE49-F238E27FC236}">
                <a16:creationId xmlns:a16="http://schemas.microsoft.com/office/drawing/2014/main" id="{F0F7CF97-0981-1698-7BF2-66E004109FD1}"/>
              </a:ext>
            </a:extLst>
          </p:cNvPr>
          <p:cNvPicPr>
            <a:picLocks noChangeAspect="1"/>
          </p:cNvPicPr>
          <p:nvPr/>
        </p:nvPicPr>
        <p:blipFill>
          <a:blip r:embed="rId7"/>
          <a:stretch>
            <a:fillRect/>
          </a:stretch>
        </p:blipFill>
        <p:spPr>
          <a:xfrm>
            <a:off x="513517" y="5139387"/>
            <a:ext cx="1344035" cy="1358460"/>
          </a:xfrm>
          <a:prstGeom prst="rect">
            <a:avLst/>
          </a:prstGeom>
        </p:spPr>
      </p:pic>
      <p:pic>
        <p:nvPicPr>
          <p:cNvPr id="14" name="Picture 13">
            <a:extLst>
              <a:ext uri="{FF2B5EF4-FFF2-40B4-BE49-F238E27FC236}">
                <a16:creationId xmlns:a16="http://schemas.microsoft.com/office/drawing/2014/main" id="{F78C69CD-4297-8A1A-427C-EAC7A977AA9D}"/>
              </a:ext>
            </a:extLst>
          </p:cNvPr>
          <p:cNvPicPr>
            <a:picLocks noChangeAspect="1"/>
          </p:cNvPicPr>
          <p:nvPr/>
        </p:nvPicPr>
        <p:blipFill>
          <a:blip r:embed="rId8"/>
          <a:stretch>
            <a:fillRect/>
          </a:stretch>
        </p:blipFill>
        <p:spPr>
          <a:xfrm>
            <a:off x="789953" y="6670263"/>
            <a:ext cx="666306" cy="680336"/>
          </a:xfrm>
          <a:prstGeom prst="rect">
            <a:avLst/>
          </a:prstGeom>
        </p:spPr>
      </p:pic>
      <p:pic>
        <p:nvPicPr>
          <p:cNvPr id="22" name="Picture 21">
            <a:extLst>
              <a:ext uri="{FF2B5EF4-FFF2-40B4-BE49-F238E27FC236}">
                <a16:creationId xmlns:a16="http://schemas.microsoft.com/office/drawing/2014/main" id="{23BCD75D-A8A9-24BF-EC92-9B0971825843}"/>
              </a:ext>
            </a:extLst>
          </p:cNvPr>
          <p:cNvPicPr>
            <a:picLocks noChangeAspect="1"/>
          </p:cNvPicPr>
          <p:nvPr/>
        </p:nvPicPr>
        <p:blipFill>
          <a:blip r:embed="rId9"/>
          <a:stretch>
            <a:fillRect/>
          </a:stretch>
        </p:blipFill>
        <p:spPr>
          <a:xfrm>
            <a:off x="3883455" y="1318601"/>
            <a:ext cx="862726" cy="711048"/>
          </a:xfrm>
          <a:prstGeom prst="rect">
            <a:avLst/>
          </a:prstGeom>
        </p:spPr>
      </p:pic>
      <p:pic>
        <p:nvPicPr>
          <p:cNvPr id="24" name="Picture 23">
            <a:extLst>
              <a:ext uri="{FF2B5EF4-FFF2-40B4-BE49-F238E27FC236}">
                <a16:creationId xmlns:a16="http://schemas.microsoft.com/office/drawing/2014/main" id="{79062E28-314A-095D-B358-C27186579748}"/>
              </a:ext>
            </a:extLst>
          </p:cNvPr>
          <p:cNvPicPr>
            <a:picLocks noChangeAspect="1"/>
          </p:cNvPicPr>
          <p:nvPr/>
        </p:nvPicPr>
        <p:blipFill>
          <a:blip r:embed="rId10"/>
          <a:stretch>
            <a:fillRect/>
          </a:stretch>
        </p:blipFill>
        <p:spPr>
          <a:xfrm>
            <a:off x="5235408" y="829333"/>
            <a:ext cx="1364600" cy="1197989"/>
          </a:xfrm>
          <a:prstGeom prst="rect">
            <a:avLst/>
          </a:prstGeom>
        </p:spPr>
      </p:pic>
      <p:pic>
        <p:nvPicPr>
          <p:cNvPr id="32" name="Picture 31">
            <a:extLst>
              <a:ext uri="{FF2B5EF4-FFF2-40B4-BE49-F238E27FC236}">
                <a16:creationId xmlns:a16="http://schemas.microsoft.com/office/drawing/2014/main" id="{9B08CB1C-F84F-58F2-6F1F-5825667B6EB5}"/>
              </a:ext>
            </a:extLst>
          </p:cNvPr>
          <p:cNvPicPr>
            <a:picLocks noChangeAspect="1"/>
          </p:cNvPicPr>
          <p:nvPr/>
        </p:nvPicPr>
        <p:blipFill>
          <a:blip r:embed="rId11"/>
          <a:stretch>
            <a:fillRect/>
          </a:stretch>
        </p:blipFill>
        <p:spPr>
          <a:xfrm>
            <a:off x="674220" y="9061416"/>
            <a:ext cx="877935" cy="1000168"/>
          </a:xfrm>
          <a:prstGeom prst="rect">
            <a:avLst/>
          </a:prstGeom>
        </p:spPr>
      </p:pic>
      <p:sp>
        <p:nvSpPr>
          <p:cNvPr id="5" name="TextBox 4">
            <a:extLst>
              <a:ext uri="{FF2B5EF4-FFF2-40B4-BE49-F238E27FC236}">
                <a16:creationId xmlns:a16="http://schemas.microsoft.com/office/drawing/2014/main" id="{CFAA9280-D782-CC65-C10F-B0786435D1A9}"/>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pic>
        <p:nvPicPr>
          <p:cNvPr id="6" name="Picture 5">
            <a:extLst>
              <a:ext uri="{FF2B5EF4-FFF2-40B4-BE49-F238E27FC236}">
                <a16:creationId xmlns:a16="http://schemas.microsoft.com/office/drawing/2014/main" id="{B62F06DB-642D-2639-E013-17D5D43E543E}"/>
              </a:ext>
            </a:extLst>
          </p:cNvPr>
          <p:cNvPicPr>
            <a:picLocks noChangeAspect="1"/>
          </p:cNvPicPr>
          <p:nvPr/>
        </p:nvPicPr>
        <p:blipFill>
          <a:blip r:embed="rId12"/>
          <a:stretch>
            <a:fillRect/>
          </a:stretch>
        </p:blipFill>
        <p:spPr>
          <a:xfrm>
            <a:off x="107379" y="6783529"/>
            <a:ext cx="680881" cy="667793"/>
          </a:xfrm>
          <a:prstGeom prst="rect">
            <a:avLst/>
          </a:prstGeom>
        </p:spPr>
      </p:pic>
    </p:spTree>
    <p:extLst>
      <p:ext uri="{BB962C8B-B14F-4D97-AF65-F5344CB8AC3E}">
        <p14:creationId xmlns:p14="http://schemas.microsoft.com/office/powerpoint/2010/main" val="19953738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sp>
        <p:nvSpPr>
          <p:cNvPr id="9" name="TextBox 23">
            <a:extLst>
              <a:ext uri="{FF2B5EF4-FFF2-40B4-BE49-F238E27FC236}">
                <a16:creationId xmlns:a16="http://schemas.microsoft.com/office/drawing/2014/main" id="{1BC35D6D-3BE0-B0E1-A7B1-9C7826F5E738}"/>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ARIPIPRAZOLE</a:t>
            </a:r>
            <a:endParaRPr lang="en-US" sz="3600"/>
          </a:p>
        </p:txBody>
      </p:sp>
      <p:sp>
        <p:nvSpPr>
          <p:cNvPr id="11" name="TextBox 2">
            <a:extLst>
              <a:ext uri="{FF2B5EF4-FFF2-40B4-BE49-F238E27FC236}">
                <a16:creationId xmlns:a16="http://schemas.microsoft.com/office/drawing/2014/main" id="{3E6A9CAE-8BEE-8ACF-9A2E-19E89231F08E}"/>
              </a:ext>
            </a:extLst>
          </p:cNvPr>
          <p:cNvSpPr txBox="1"/>
          <p:nvPr/>
        </p:nvSpPr>
        <p:spPr>
          <a:xfrm>
            <a:off x="598725" y="1100818"/>
            <a:ext cx="6253398" cy="84112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Pour: </a:t>
            </a:r>
            <a:r>
              <a:rPr lang="en-US" sz="2800" b="1" dirty="0">
                <a:latin typeface="Century Gothic"/>
                <a:cs typeface="Calibri"/>
              </a:rPr>
              <a:t> </a:t>
            </a:r>
            <a:r>
              <a:rPr lang="en-US" sz="2800" b="1" u="sng" dirty="0" err="1">
                <a:latin typeface="Century Gothic"/>
                <a:cs typeface="Calibri"/>
              </a:rPr>
              <a:t>Humeur</a:t>
            </a:r>
            <a:r>
              <a:rPr lang="en-US" sz="2800" b="1" dirty="0">
                <a:latin typeface="Century Gothic"/>
                <a:cs typeface="Calibri"/>
              </a:rPr>
              <a:t>, </a:t>
            </a:r>
            <a:r>
              <a:rPr lang="en-US" sz="2800" b="1" u="sng" dirty="0" err="1">
                <a:latin typeface="Century Gothic"/>
                <a:cs typeface="Calibri"/>
              </a:rPr>
              <a:t>Dépression</a:t>
            </a:r>
            <a:r>
              <a:rPr lang="en-US" sz="2800" b="1" dirty="0">
                <a:latin typeface="Century Gothic"/>
                <a:cs typeface="Calibri"/>
              </a:rPr>
              <a:t>,</a:t>
            </a:r>
            <a:endParaRPr lang="en-US" sz="2800" dirty="0">
              <a:latin typeface="Century Gothic"/>
              <a:cs typeface="Calibri"/>
            </a:endParaRPr>
          </a:p>
          <a:p>
            <a:pPr>
              <a:lnSpc>
                <a:spcPct val="200000"/>
              </a:lnSpc>
            </a:pPr>
            <a:endParaRPr lang="en-US" sz="2800">
              <a:latin typeface="Century Gothic"/>
              <a:cs typeface="Calibri"/>
            </a:endParaRPr>
          </a:p>
          <a:p>
            <a:pPr>
              <a:lnSpc>
                <a:spcPct val="200000"/>
              </a:lnSpc>
            </a:pPr>
            <a:r>
              <a:rPr lang="en-US" sz="2800" b="1" dirty="0">
                <a:latin typeface="Century Gothic"/>
                <a:cs typeface="Calibri"/>
              </a:rPr>
              <a:t> </a:t>
            </a:r>
            <a:r>
              <a:rPr lang="en-US" sz="2800" b="1" u="sng" dirty="0" err="1">
                <a:latin typeface="Century Gothic"/>
                <a:cs typeface="Calibri"/>
              </a:rPr>
              <a:t>Anxiété</a:t>
            </a:r>
            <a:endParaRPr lang="en-US" sz="2800" dirty="0" err="1">
              <a:latin typeface="Century Gothic"/>
              <a:cs typeface="Calibri"/>
            </a:endParaRPr>
          </a:p>
          <a:p>
            <a:pPr>
              <a:lnSpc>
                <a:spcPct val="200000"/>
              </a:lnSpc>
            </a:pPr>
            <a:endParaRPr lang="en-US" sz="2800" b="1">
              <a:latin typeface="Century Gothic"/>
              <a:cs typeface="Calibri"/>
            </a:endParaRPr>
          </a:p>
          <a:p>
            <a:r>
              <a:rPr lang="en-US" sz="2800" b="1" dirty="0" err="1">
                <a:latin typeface="Century Gothic"/>
                <a:cs typeface="Calibri"/>
              </a:rPr>
              <a:t>Effets</a:t>
            </a:r>
            <a:r>
              <a:rPr lang="en-US" sz="2800" b="1" dirty="0">
                <a:latin typeface="Century Gothic"/>
                <a:cs typeface="Calibri"/>
              </a:rPr>
              <a:t> </a:t>
            </a:r>
            <a:r>
              <a:rPr lang="en-US" sz="2800" b="1" dirty="0" err="1">
                <a:latin typeface="Century Gothic"/>
                <a:cs typeface="Calibri"/>
              </a:rPr>
              <a:t>secondaires</a:t>
            </a:r>
            <a:r>
              <a:rPr lang="en-US" sz="2800" dirty="0">
                <a:latin typeface="Century Gothic"/>
                <a:cs typeface="Calibri"/>
              </a:rPr>
              <a:t> possibles</a:t>
            </a:r>
            <a:r>
              <a:rPr lang="en-US" sz="2800" b="1" dirty="0">
                <a:latin typeface="Century Gothic"/>
                <a:cs typeface="Calibri"/>
              </a:rPr>
              <a:t>:</a:t>
            </a:r>
            <a:endParaRPr lang="en-US" sz="2800" dirty="0">
              <a:latin typeface="Century Gothic"/>
              <a:cs typeface="Calibri"/>
            </a:endParaRPr>
          </a:p>
          <a:p>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Fatigue</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Agitation</a:t>
            </a:r>
          </a:p>
          <a:p>
            <a:pPr marL="1371600" lvl="2" indent="-457200">
              <a:lnSpc>
                <a:spcPct val="150000"/>
              </a:lnSpc>
              <a:buFont typeface="Wingdings"/>
              <a:buChar char="§"/>
            </a:pPr>
            <a:endParaRPr lang="en-US" sz="2800" b="1" dirty="0">
              <a:latin typeface="Century Gothic"/>
              <a:cs typeface="Calibri"/>
            </a:endParaRPr>
          </a:p>
          <a:p>
            <a:pPr marL="1371600" lvl="2" indent="-457200">
              <a:lnSpc>
                <a:spcPct val="150000"/>
              </a:lnSpc>
              <a:buFont typeface="Wingdings"/>
              <a:buChar char="§"/>
            </a:pPr>
            <a:r>
              <a:rPr lang="en-US" sz="2800" b="1" dirty="0">
                <a:latin typeface="Century Gothic"/>
                <a:cs typeface="Calibri"/>
              </a:rPr>
              <a:t>Prise de </a:t>
            </a:r>
            <a:r>
              <a:rPr lang="en-US" sz="2800" b="1" dirty="0" err="1">
                <a:latin typeface="Century Gothic"/>
                <a:cs typeface="Calibri"/>
              </a:rPr>
              <a:t>poids</a:t>
            </a:r>
          </a:p>
        </p:txBody>
      </p:sp>
      <p:pic>
        <p:nvPicPr>
          <p:cNvPr id="13" name="Picture 12">
            <a:extLst>
              <a:ext uri="{FF2B5EF4-FFF2-40B4-BE49-F238E27FC236}">
                <a16:creationId xmlns:a16="http://schemas.microsoft.com/office/drawing/2014/main" id="{961DAF32-6188-118B-D4B9-F51D946DAB6E}"/>
              </a:ext>
            </a:extLst>
          </p:cNvPr>
          <p:cNvPicPr>
            <a:picLocks noChangeAspect="1"/>
          </p:cNvPicPr>
          <p:nvPr/>
        </p:nvPicPr>
        <p:blipFill>
          <a:blip r:embed="rId3"/>
          <a:stretch>
            <a:fillRect/>
          </a:stretch>
        </p:blipFill>
        <p:spPr>
          <a:xfrm>
            <a:off x="891409" y="13501"/>
            <a:ext cx="935143" cy="949126"/>
          </a:xfrm>
          <a:prstGeom prst="rect">
            <a:avLst/>
          </a:prstGeom>
        </p:spPr>
      </p:pic>
      <p:pic>
        <p:nvPicPr>
          <p:cNvPr id="37" name="Picture 36">
            <a:extLst>
              <a:ext uri="{FF2B5EF4-FFF2-40B4-BE49-F238E27FC236}">
                <a16:creationId xmlns:a16="http://schemas.microsoft.com/office/drawing/2014/main" id="{AD12E8B9-1014-CBAB-31BD-EE56A8655EC2}"/>
              </a:ext>
            </a:extLst>
          </p:cNvPr>
          <p:cNvPicPr>
            <a:picLocks noChangeAspect="1"/>
          </p:cNvPicPr>
          <p:nvPr/>
        </p:nvPicPr>
        <p:blipFill>
          <a:blip r:embed="rId4"/>
          <a:stretch>
            <a:fillRect/>
          </a:stretch>
        </p:blipFill>
        <p:spPr>
          <a:xfrm>
            <a:off x="2594292" y="1235240"/>
            <a:ext cx="1123950" cy="1047750"/>
          </a:xfrm>
          <a:prstGeom prst="rect">
            <a:avLst/>
          </a:prstGeom>
        </p:spPr>
      </p:pic>
      <p:pic>
        <p:nvPicPr>
          <p:cNvPr id="7" name="Picture 6" descr="exhausted Icon 2758313">
            <a:extLst>
              <a:ext uri="{FF2B5EF4-FFF2-40B4-BE49-F238E27FC236}">
                <a16:creationId xmlns:a16="http://schemas.microsoft.com/office/drawing/2014/main" id="{4E566608-9784-DCC6-1B64-D5AE484C63E9}"/>
              </a:ext>
            </a:extLst>
          </p:cNvPr>
          <p:cNvPicPr>
            <a:picLocks noChangeAspect="1"/>
          </p:cNvPicPr>
          <p:nvPr/>
        </p:nvPicPr>
        <p:blipFill>
          <a:blip r:embed="rId5"/>
          <a:stretch>
            <a:fillRect/>
          </a:stretch>
        </p:blipFill>
        <p:spPr>
          <a:xfrm>
            <a:off x="784470" y="6035213"/>
            <a:ext cx="1148603" cy="1134036"/>
          </a:xfrm>
          <a:prstGeom prst="rect">
            <a:avLst/>
          </a:prstGeom>
        </p:spPr>
      </p:pic>
      <p:pic>
        <p:nvPicPr>
          <p:cNvPr id="14" name="Picture 13">
            <a:extLst>
              <a:ext uri="{FF2B5EF4-FFF2-40B4-BE49-F238E27FC236}">
                <a16:creationId xmlns:a16="http://schemas.microsoft.com/office/drawing/2014/main" id="{95F4C80D-E564-003B-AB41-F2900C02B90D}"/>
              </a:ext>
            </a:extLst>
          </p:cNvPr>
          <p:cNvPicPr>
            <a:picLocks noChangeAspect="1"/>
          </p:cNvPicPr>
          <p:nvPr/>
        </p:nvPicPr>
        <p:blipFill>
          <a:blip r:embed="rId6"/>
          <a:stretch>
            <a:fillRect/>
          </a:stretch>
        </p:blipFill>
        <p:spPr>
          <a:xfrm>
            <a:off x="674733" y="2836028"/>
            <a:ext cx="1364600" cy="1197989"/>
          </a:xfrm>
          <a:prstGeom prst="rect">
            <a:avLst/>
          </a:prstGeom>
        </p:spPr>
      </p:pic>
      <p:pic>
        <p:nvPicPr>
          <p:cNvPr id="18" name="Picture 17">
            <a:extLst>
              <a:ext uri="{FF2B5EF4-FFF2-40B4-BE49-F238E27FC236}">
                <a16:creationId xmlns:a16="http://schemas.microsoft.com/office/drawing/2014/main" id="{CDC97135-5C8B-4EAC-5D43-15076601FA89}"/>
              </a:ext>
            </a:extLst>
          </p:cNvPr>
          <p:cNvPicPr>
            <a:picLocks noChangeAspect="1"/>
          </p:cNvPicPr>
          <p:nvPr/>
        </p:nvPicPr>
        <p:blipFill>
          <a:blip r:embed="rId7"/>
          <a:stretch>
            <a:fillRect/>
          </a:stretch>
        </p:blipFill>
        <p:spPr>
          <a:xfrm>
            <a:off x="4618609" y="1586477"/>
            <a:ext cx="862726" cy="711048"/>
          </a:xfrm>
          <a:prstGeom prst="rect">
            <a:avLst/>
          </a:prstGeom>
        </p:spPr>
      </p:pic>
      <p:pic>
        <p:nvPicPr>
          <p:cNvPr id="20" name="Picture 19">
            <a:extLst>
              <a:ext uri="{FF2B5EF4-FFF2-40B4-BE49-F238E27FC236}">
                <a16:creationId xmlns:a16="http://schemas.microsoft.com/office/drawing/2014/main" id="{4BDE00D9-DACE-9446-7891-1BAFB32D044B}"/>
              </a:ext>
            </a:extLst>
          </p:cNvPr>
          <p:cNvPicPr>
            <a:picLocks noChangeAspect="1"/>
          </p:cNvPicPr>
          <p:nvPr/>
        </p:nvPicPr>
        <p:blipFill>
          <a:blip r:embed="rId8"/>
          <a:stretch>
            <a:fillRect/>
          </a:stretch>
        </p:blipFill>
        <p:spPr>
          <a:xfrm>
            <a:off x="670172" y="7576833"/>
            <a:ext cx="908353" cy="878435"/>
          </a:xfrm>
          <a:prstGeom prst="rect">
            <a:avLst/>
          </a:prstGeom>
        </p:spPr>
      </p:pic>
      <p:sp>
        <p:nvSpPr>
          <p:cNvPr id="5" name="TextBox 4">
            <a:extLst>
              <a:ext uri="{FF2B5EF4-FFF2-40B4-BE49-F238E27FC236}">
                <a16:creationId xmlns:a16="http://schemas.microsoft.com/office/drawing/2014/main" id="{56F2BBA4-F1E9-25E3-732E-7E431543FC2F}"/>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pic>
        <p:nvPicPr>
          <p:cNvPr id="6" name="Picture 5">
            <a:extLst>
              <a:ext uri="{FF2B5EF4-FFF2-40B4-BE49-F238E27FC236}">
                <a16:creationId xmlns:a16="http://schemas.microsoft.com/office/drawing/2014/main" id="{4EED2987-CE6F-88D5-3433-5C35F0DCC526}"/>
              </a:ext>
            </a:extLst>
          </p:cNvPr>
          <p:cNvPicPr>
            <a:picLocks noChangeAspect="1"/>
          </p:cNvPicPr>
          <p:nvPr/>
        </p:nvPicPr>
        <p:blipFill>
          <a:blip r:embed="rId9"/>
          <a:stretch>
            <a:fillRect/>
          </a:stretch>
        </p:blipFill>
        <p:spPr>
          <a:xfrm>
            <a:off x="671028" y="8648067"/>
            <a:ext cx="969185" cy="863466"/>
          </a:xfrm>
          <a:prstGeom prst="rect">
            <a:avLst/>
          </a:prstGeom>
        </p:spPr>
      </p:pic>
    </p:spTree>
    <p:extLst>
      <p:ext uri="{BB962C8B-B14F-4D97-AF65-F5344CB8AC3E}">
        <p14:creationId xmlns:p14="http://schemas.microsoft.com/office/powerpoint/2010/main" val="16560732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EF42BAA6-29C4-558A-5F37-865DC17FEFC6}"/>
              </a:ext>
            </a:extLst>
          </p:cNvPr>
          <p:cNvGraphicFramePr>
            <a:graphicFrameLocks noGrp="1"/>
          </p:cNvGraphicFramePr>
          <p:nvPr/>
        </p:nvGraphicFramePr>
        <p:xfrm>
          <a:off x="-3962410" y="3297627"/>
          <a:ext cx="2562225" cy="134112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930826472"/>
                    </a:ext>
                  </a:extLst>
                </a:gridCol>
              </a:tblGrid>
              <a:tr h="190500">
                <a:tc>
                  <a:txBody>
                    <a:bodyPr/>
                    <a:lstStyle/>
                    <a:p>
                      <a:pPr algn="ctr" rtl="0" fontAlgn="base"/>
                      <a:r>
                        <a:rPr lang="fr-CA" sz="1400" b="1" i="0">
                          <a:effectLst/>
                          <a:latin typeface="Calibri" panose="020F0502020204030204" pitchFamily="34" charset="0"/>
                        </a:rPr>
                        <a:t>TRAZADONE</a:t>
                      </a:r>
                      <a:r>
                        <a:rPr lang="fr-CA" sz="1400" b="0" i="0">
                          <a:effectLst/>
                          <a:latin typeface="Calibri" panose="020F0502020204030204" pitchFamily="34" charset="0"/>
                        </a:rPr>
                        <a:t> </a:t>
                      </a:r>
                      <a:endParaRPr lang="fr-CA"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97188399"/>
                  </a:ext>
                </a:extLst>
              </a:tr>
              <a:tr h="190500">
                <a:tc>
                  <a:txBody>
                    <a:bodyPr/>
                    <a:lstStyle/>
                    <a:p>
                      <a:pPr algn="ctr" rtl="0" fontAlgn="base"/>
                      <a:r>
                        <a:rPr lang="en-US" sz="1400" b="0" i="0" u="sng">
                          <a:effectLst/>
                          <a:latin typeface="Calibri" panose="020F0502020204030204" pitchFamily="34" charset="0"/>
                        </a:rPr>
                        <a:t>What is it for?</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Sleep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37350721"/>
                  </a:ext>
                </a:extLst>
              </a:tr>
              <a:tr h="190500">
                <a:tc>
                  <a:txBody>
                    <a:bodyPr/>
                    <a:lstStyle/>
                    <a:p>
                      <a:pPr algn="ctr" rtl="0" fontAlgn="base"/>
                      <a:r>
                        <a:rPr lang="en-US" sz="1400" b="0" i="0" u="sng">
                          <a:effectLst/>
                          <a:latin typeface="Calibri" panose="020F0502020204030204" pitchFamily="34" charset="0"/>
                        </a:rPr>
                        <a:t>Possible side effect?</a:t>
                      </a:r>
                      <a:r>
                        <a:rPr lang="en-US" sz="1400" b="0" i="0">
                          <a:effectLst/>
                          <a:latin typeface="Calibri" panose="020F0502020204030204" pitchFamily="34" charset="0"/>
                        </a:rPr>
                        <a:t> </a:t>
                      </a:r>
                      <a:endParaRPr lang="en-US" b="0" i="0">
                        <a:effectLst/>
                      </a:endParaRPr>
                    </a:p>
                    <a:p>
                      <a:pPr algn="ctr" rtl="0" fontAlgn="base"/>
                      <a:r>
                        <a:rPr lang="en-US" sz="1400" b="0" i="0">
                          <a:effectLst/>
                          <a:latin typeface="Calibri" panose="020F0502020204030204" pitchFamily="34" charset="0"/>
                        </a:rPr>
                        <a:t>Dizziness, fall, headache </a:t>
                      </a:r>
                      <a:endParaRPr lang="en-US" b="0" i="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65252200"/>
                  </a:ext>
                </a:extLst>
              </a:tr>
            </a:tbl>
          </a:graphicData>
        </a:graphic>
      </p:graphicFrame>
      <p:sp>
        <p:nvSpPr>
          <p:cNvPr id="9" name="TextBox 23">
            <a:extLst>
              <a:ext uri="{FF2B5EF4-FFF2-40B4-BE49-F238E27FC236}">
                <a16:creationId xmlns:a16="http://schemas.microsoft.com/office/drawing/2014/main" id="{7151B256-E2D7-CD8D-AA2E-BB5C95BE249F}"/>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TRAZADONE</a:t>
            </a:r>
            <a:endParaRPr lang="en-US" sz="3600"/>
          </a:p>
        </p:txBody>
      </p:sp>
      <p:sp>
        <p:nvSpPr>
          <p:cNvPr id="11" name="TextBox 2">
            <a:extLst>
              <a:ext uri="{FF2B5EF4-FFF2-40B4-BE49-F238E27FC236}">
                <a16:creationId xmlns:a16="http://schemas.microsoft.com/office/drawing/2014/main" id="{F3FFD44D-3790-1C49-DBE1-1C4A7F0BF59F}"/>
              </a:ext>
            </a:extLst>
          </p:cNvPr>
          <p:cNvSpPr txBox="1"/>
          <p:nvPr/>
        </p:nvSpPr>
        <p:spPr>
          <a:xfrm>
            <a:off x="787988" y="617125"/>
            <a:ext cx="5730883" cy="88421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dirty="0">
                <a:latin typeface="Century Gothic"/>
                <a:cs typeface="Calibri"/>
              </a:rPr>
              <a:t>Pour: </a:t>
            </a:r>
            <a:r>
              <a:rPr lang="en-US" sz="2800" b="1" dirty="0">
                <a:latin typeface="Century Gothic"/>
                <a:cs typeface="Calibri"/>
              </a:rPr>
              <a:t> </a:t>
            </a:r>
            <a:r>
              <a:rPr lang="en-US" sz="2800" b="1" u="sng" dirty="0" err="1">
                <a:latin typeface="Century Gothic"/>
                <a:cs typeface="Calibri"/>
              </a:rPr>
              <a:t>Dormir</a:t>
            </a:r>
            <a:endParaRPr lang="en-US" sz="2800" u="sng" dirty="0" err="1">
              <a:latin typeface="Aptos" panose="020B0004020202020204"/>
              <a:cs typeface="Calibri"/>
            </a:endParaRPr>
          </a:p>
          <a:p>
            <a:pPr>
              <a:lnSpc>
                <a:spcPct val="200000"/>
              </a:lnSpc>
            </a:pPr>
            <a:endParaRPr lang="en-US" sz="2800" b="1">
              <a:latin typeface="Century Gothic"/>
              <a:cs typeface="Calibri"/>
            </a:endParaRPr>
          </a:p>
          <a:p>
            <a:pPr>
              <a:lnSpc>
                <a:spcPct val="200000"/>
              </a:lnSpc>
            </a:pPr>
            <a:r>
              <a:rPr lang="en-US" sz="2800" dirty="0">
                <a:latin typeface="Century Gothic"/>
                <a:cs typeface="Calibri"/>
              </a:rPr>
              <a:t> </a:t>
            </a:r>
            <a:r>
              <a:rPr lang="en-US" sz="2800" b="1" dirty="0" err="1">
                <a:latin typeface="Century Gothic"/>
                <a:cs typeface="Calibri"/>
              </a:rPr>
              <a:t>Effets</a:t>
            </a:r>
            <a:r>
              <a:rPr lang="en-US" sz="2800" b="1" dirty="0">
                <a:latin typeface="Century Gothic"/>
                <a:cs typeface="Calibri"/>
              </a:rPr>
              <a:t> </a:t>
            </a:r>
            <a:r>
              <a:rPr lang="en-US" sz="2800" b="1" dirty="0" err="1">
                <a:latin typeface="Century Gothic"/>
                <a:cs typeface="Calibri"/>
              </a:rPr>
              <a:t>secondaires</a:t>
            </a:r>
            <a:r>
              <a:rPr lang="en-US" sz="2800" dirty="0">
                <a:latin typeface="Century Gothic"/>
                <a:cs typeface="Calibri"/>
              </a:rPr>
              <a:t> possibles</a:t>
            </a:r>
            <a:r>
              <a:rPr lang="en-US" sz="2800" b="1" dirty="0">
                <a:latin typeface="Century Gothic"/>
                <a:cs typeface="Calibri"/>
              </a:rPr>
              <a:t>:</a:t>
            </a:r>
            <a:endParaRPr lang="en-US" sz="2800" dirty="0">
              <a:latin typeface="Century Gothic"/>
              <a:cs typeface="Calibri"/>
            </a:endParaRPr>
          </a:p>
          <a:p>
            <a:pPr>
              <a:lnSpc>
                <a:spcPct val="200000"/>
              </a:lnSpc>
            </a:pPr>
            <a:endParaRPr lang="en-US" sz="2800" b="1">
              <a:latin typeface="Century Gothic"/>
              <a:cs typeface="Calibri"/>
            </a:endParaRPr>
          </a:p>
          <a:p>
            <a:pPr marL="1371600" lvl="2" indent="-457200">
              <a:lnSpc>
                <a:spcPct val="150000"/>
              </a:lnSpc>
              <a:buFont typeface="Wingdings"/>
              <a:buChar char="§"/>
            </a:pPr>
            <a:r>
              <a:rPr lang="en-US" sz="2800" b="1" err="1">
                <a:latin typeface="Century Gothic"/>
                <a:cs typeface="Calibri"/>
              </a:rPr>
              <a:t>Vertiges</a:t>
            </a:r>
            <a:endParaRPr lang="en-US" err="1">
              <a:latin typeface="Aptos" panose="020B0004020202020204"/>
              <a:cs typeface="Calibri"/>
            </a:endParaRP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dirty="0">
                <a:latin typeface="Century Gothic"/>
                <a:cs typeface="Calibri"/>
              </a:rPr>
              <a:t>Chutes</a:t>
            </a:r>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
              <a:buChar char="§"/>
            </a:pPr>
            <a:r>
              <a:rPr lang="en-US" sz="2800" b="1" err="1">
                <a:latin typeface="Century Gothic"/>
                <a:cs typeface="Calibri"/>
              </a:rPr>
              <a:t>Maux</a:t>
            </a:r>
            <a:r>
              <a:rPr lang="en-US" sz="2800" b="1" dirty="0">
                <a:latin typeface="Century Gothic"/>
                <a:cs typeface="Calibri"/>
              </a:rPr>
              <a:t> de tête</a:t>
            </a:r>
            <a:endParaRPr lang="en-US">
              <a:latin typeface="Aptos" panose="020B0004020202020204"/>
              <a:cs typeface="Calibri"/>
            </a:endParaRPr>
          </a:p>
          <a:p>
            <a:pPr marL="1371600" lvl="2" indent="-457200">
              <a:lnSpc>
                <a:spcPct val="150000"/>
              </a:lnSpc>
              <a:buFont typeface="Wingdings"/>
              <a:buChar char="§"/>
            </a:pPr>
            <a:endParaRPr lang="en-US" sz="2800" b="1" dirty="0">
              <a:latin typeface="Century Gothic"/>
              <a:cs typeface="Calibri"/>
            </a:endParaRPr>
          </a:p>
          <a:p>
            <a:pPr marL="1371600" lvl="2" indent="-457200">
              <a:lnSpc>
                <a:spcPct val="150000"/>
              </a:lnSpc>
              <a:buFont typeface="Wingdings"/>
              <a:buChar char="§"/>
            </a:pPr>
            <a:r>
              <a:rPr lang="en-US" sz="2800" b="1" dirty="0" err="1">
                <a:latin typeface="Century Gothic"/>
                <a:cs typeface="Calibri"/>
              </a:rPr>
              <a:t>Saignements</a:t>
            </a:r>
          </a:p>
        </p:txBody>
      </p:sp>
      <p:pic>
        <p:nvPicPr>
          <p:cNvPr id="13" name="Picture 12">
            <a:extLst>
              <a:ext uri="{FF2B5EF4-FFF2-40B4-BE49-F238E27FC236}">
                <a16:creationId xmlns:a16="http://schemas.microsoft.com/office/drawing/2014/main" id="{671F6629-F67C-0600-140C-C3DB92B1BCA9}"/>
              </a:ext>
            </a:extLst>
          </p:cNvPr>
          <p:cNvPicPr>
            <a:picLocks noChangeAspect="1"/>
          </p:cNvPicPr>
          <p:nvPr/>
        </p:nvPicPr>
        <p:blipFill>
          <a:blip r:embed="rId3"/>
          <a:stretch>
            <a:fillRect/>
          </a:stretch>
        </p:blipFill>
        <p:spPr>
          <a:xfrm>
            <a:off x="891409" y="13501"/>
            <a:ext cx="935143" cy="949126"/>
          </a:xfrm>
          <a:prstGeom prst="rect">
            <a:avLst/>
          </a:prstGeom>
        </p:spPr>
      </p:pic>
      <p:pic>
        <p:nvPicPr>
          <p:cNvPr id="37" name="Picture 36">
            <a:extLst>
              <a:ext uri="{FF2B5EF4-FFF2-40B4-BE49-F238E27FC236}">
                <a16:creationId xmlns:a16="http://schemas.microsoft.com/office/drawing/2014/main" id="{367DA964-C908-7081-97B2-649516FCC52D}"/>
              </a:ext>
            </a:extLst>
          </p:cNvPr>
          <p:cNvPicPr>
            <a:picLocks noChangeAspect="1"/>
          </p:cNvPicPr>
          <p:nvPr/>
        </p:nvPicPr>
        <p:blipFill>
          <a:blip r:embed="rId4"/>
          <a:stretch>
            <a:fillRect/>
          </a:stretch>
        </p:blipFill>
        <p:spPr>
          <a:xfrm>
            <a:off x="810048" y="4602956"/>
            <a:ext cx="918239" cy="903152"/>
          </a:xfrm>
          <a:prstGeom prst="rect">
            <a:avLst/>
          </a:prstGeom>
        </p:spPr>
      </p:pic>
      <p:pic>
        <p:nvPicPr>
          <p:cNvPr id="7" name="Picture 6">
            <a:extLst>
              <a:ext uri="{FF2B5EF4-FFF2-40B4-BE49-F238E27FC236}">
                <a16:creationId xmlns:a16="http://schemas.microsoft.com/office/drawing/2014/main" id="{23DEFD0D-76DE-4641-255C-98EC92F4775C}"/>
              </a:ext>
            </a:extLst>
          </p:cNvPr>
          <p:cNvPicPr>
            <a:picLocks noChangeAspect="1"/>
          </p:cNvPicPr>
          <p:nvPr/>
        </p:nvPicPr>
        <p:blipFill>
          <a:blip r:embed="rId5"/>
          <a:stretch>
            <a:fillRect/>
          </a:stretch>
        </p:blipFill>
        <p:spPr>
          <a:xfrm flipH="1">
            <a:off x="691542" y="7184539"/>
            <a:ext cx="1129563" cy="1121904"/>
          </a:xfrm>
          <a:prstGeom prst="rect">
            <a:avLst/>
          </a:prstGeom>
        </p:spPr>
      </p:pic>
      <p:pic>
        <p:nvPicPr>
          <p:cNvPr id="10" name="Picture 9">
            <a:extLst>
              <a:ext uri="{FF2B5EF4-FFF2-40B4-BE49-F238E27FC236}">
                <a16:creationId xmlns:a16="http://schemas.microsoft.com/office/drawing/2014/main" id="{59C0D716-B9ED-0C98-D10D-1CF1C9315126}"/>
              </a:ext>
            </a:extLst>
          </p:cNvPr>
          <p:cNvPicPr>
            <a:picLocks noChangeAspect="1"/>
          </p:cNvPicPr>
          <p:nvPr/>
        </p:nvPicPr>
        <p:blipFill>
          <a:blip r:embed="rId6"/>
          <a:stretch>
            <a:fillRect/>
          </a:stretch>
        </p:blipFill>
        <p:spPr>
          <a:xfrm>
            <a:off x="1829902" y="707646"/>
            <a:ext cx="1349393" cy="1334942"/>
          </a:xfrm>
          <a:prstGeom prst="rect">
            <a:avLst/>
          </a:prstGeom>
        </p:spPr>
      </p:pic>
      <p:pic>
        <p:nvPicPr>
          <p:cNvPr id="14" name="Picture 13">
            <a:extLst>
              <a:ext uri="{FF2B5EF4-FFF2-40B4-BE49-F238E27FC236}">
                <a16:creationId xmlns:a16="http://schemas.microsoft.com/office/drawing/2014/main" id="{81AC9493-9078-03BE-5183-E4D2328525DF}"/>
              </a:ext>
            </a:extLst>
          </p:cNvPr>
          <p:cNvPicPr>
            <a:picLocks noChangeAspect="1"/>
          </p:cNvPicPr>
          <p:nvPr/>
        </p:nvPicPr>
        <p:blipFill>
          <a:blip r:embed="rId7"/>
          <a:stretch>
            <a:fillRect/>
          </a:stretch>
        </p:blipFill>
        <p:spPr>
          <a:xfrm>
            <a:off x="817876" y="6062461"/>
            <a:ext cx="969185" cy="787132"/>
          </a:xfrm>
          <a:prstGeom prst="rect">
            <a:avLst/>
          </a:prstGeom>
        </p:spPr>
      </p:pic>
      <p:sp>
        <p:nvSpPr>
          <p:cNvPr id="5" name="TextBox 4">
            <a:extLst>
              <a:ext uri="{FF2B5EF4-FFF2-40B4-BE49-F238E27FC236}">
                <a16:creationId xmlns:a16="http://schemas.microsoft.com/office/drawing/2014/main" id="{63DCAC55-E27C-4749-EE7A-991A4B01D8B2}"/>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pic>
        <p:nvPicPr>
          <p:cNvPr id="6" name="Picture 5">
            <a:extLst>
              <a:ext uri="{FF2B5EF4-FFF2-40B4-BE49-F238E27FC236}">
                <a16:creationId xmlns:a16="http://schemas.microsoft.com/office/drawing/2014/main" id="{E960EF0A-387B-BB24-49FD-EF4C42F1B684}"/>
              </a:ext>
            </a:extLst>
          </p:cNvPr>
          <p:cNvPicPr>
            <a:picLocks noChangeAspect="1"/>
          </p:cNvPicPr>
          <p:nvPr/>
        </p:nvPicPr>
        <p:blipFill>
          <a:blip r:embed="rId8"/>
          <a:stretch>
            <a:fillRect/>
          </a:stretch>
        </p:blipFill>
        <p:spPr>
          <a:xfrm>
            <a:off x="784634" y="8741680"/>
            <a:ext cx="893143" cy="969735"/>
          </a:xfrm>
          <a:prstGeom prst="rect">
            <a:avLst/>
          </a:prstGeom>
        </p:spPr>
      </p:pic>
    </p:spTree>
    <p:extLst>
      <p:ext uri="{BB962C8B-B14F-4D97-AF65-F5344CB8AC3E}">
        <p14:creationId xmlns:p14="http://schemas.microsoft.com/office/powerpoint/2010/main" val="8092256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E3A69928-0B8A-82E1-C795-8738238FEB3B}"/>
              </a:ext>
            </a:extLst>
          </p:cNvPr>
          <p:cNvGraphicFramePr>
            <a:graphicFrameLocks noGrp="1"/>
          </p:cNvGraphicFramePr>
          <p:nvPr/>
        </p:nvGraphicFramePr>
        <p:xfrm>
          <a:off x="-3099301" y="3360709"/>
          <a:ext cx="2562225" cy="155448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535267688"/>
                    </a:ext>
                  </a:extLst>
                </a:gridCol>
              </a:tblGrid>
              <a:tr h="190500">
                <a:tc>
                  <a:txBody>
                    <a:bodyPr/>
                    <a:lstStyle/>
                    <a:p>
                      <a:pPr algn="ctr" rtl="0" fontAlgn="base"/>
                      <a:r>
                        <a:rPr lang="fr-CA" sz="1400" b="1" i="0">
                          <a:effectLst/>
                          <a:latin typeface="Calibri"/>
                        </a:rPr>
                        <a:t>NALTREXONE</a:t>
                      </a:r>
                      <a:r>
                        <a:rPr lang="fr-CA" sz="1400" b="0" i="0">
                          <a:effectLst/>
                          <a:latin typeface="Calibri"/>
                        </a:rPr>
                        <a:t> </a:t>
                      </a:r>
                      <a:endParaRPr lang="fr-CA" b="0" i="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99687523"/>
                  </a:ext>
                </a:extLst>
              </a:tr>
              <a:tr h="190500">
                <a:tc>
                  <a:txBody>
                    <a:bodyPr/>
                    <a:lstStyle/>
                    <a:p>
                      <a:pPr algn="ctr" rtl="0" fontAlgn="base"/>
                      <a:r>
                        <a:rPr lang="en-US" sz="1400" b="0" i="0" u="sng">
                          <a:effectLst/>
                          <a:latin typeface="Calibri"/>
                        </a:rPr>
                        <a:t>What is it for?</a:t>
                      </a:r>
                      <a:r>
                        <a:rPr lang="en-US" sz="1400" b="0" i="0">
                          <a:effectLst/>
                          <a:latin typeface="Calibri"/>
                        </a:rPr>
                        <a:t> </a:t>
                      </a:r>
                      <a:endParaRPr lang="en-US" b="0" i="0">
                        <a:effectLst/>
                        <a:latin typeface="Calibri"/>
                      </a:endParaRPr>
                    </a:p>
                    <a:p>
                      <a:pPr algn="ctr" rtl="0" fontAlgn="base"/>
                      <a:r>
                        <a:rPr lang="en-US" sz="1400" b="0" i="0">
                          <a:effectLst/>
                          <a:latin typeface="Calibri"/>
                        </a:rPr>
                        <a:t>Decrease / stop alcohol </a:t>
                      </a:r>
                      <a:endParaRPr lang="en-US" b="0" i="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57597847"/>
                  </a:ext>
                </a:extLst>
              </a:tr>
              <a:tr h="190500">
                <a:tc>
                  <a:txBody>
                    <a:bodyPr/>
                    <a:lstStyle/>
                    <a:p>
                      <a:pPr algn="ctr" rtl="0" fontAlgn="base"/>
                      <a:r>
                        <a:rPr lang="en-US" sz="1400" b="0" i="0" u="sng">
                          <a:effectLst/>
                          <a:latin typeface="Calibri"/>
                        </a:rPr>
                        <a:t>Possible side effect?</a:t>
                      </a:r>
                      <a:r>
                        <a:rPr lang="en-US" sz="1400" b="0" i="0">
                          <a:effectLst/>
                          <a:latin typeface="Calibri"/>
                        </a:rPr>
                        <a:t> </a:t>
                      </a:r>
                      <a:endParaRPr lang="en-US" b="0" i="0">
                        <a:effectLst/>
                        <a:latin typeface="Calibri"/>
                      </a:endParaRPr>
                    </a:p>
                    <a:p>
                      <a:pPr algn="ctr" rtl="0" fontAlgn="base"/>
                      <a:r>
                        <a:rPr lang="en-US" sz="1400" b="0" i="0">
                          <a:effectLst/>
                          <a:latin typeface="Calibri"/>
                        </a:rPr>
                        <a:t>Nausea, headache, rare: depressed mood </a:t>
                      </a:r>
                      <a:endParaRPr lang="en-US" b="0" i="0">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63679752"/>
                  </a:ext>
                </a:extLst>
              </a:tr>
            </a:tbl>
          </a:graphicData>
        </a:graphic>
      </p:graphicFrame>
      <p:sp>
        <p:nvSpPr>
          <p:cNvPr id="9" name="TextBox 23">
            <a:extLst>
              <a:ext uri="{FF2B5EF4-FFF2-40B4-BE49-F238E27FC236}">
                <a16:creationId xmlns:a16="http://schemas.microsoft.com/office/drawing/2014/main" id="{AA2128CB-1852-DDA5-1BA0-801480166524}"/>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NALTREXONE</a:t>
            </a:r>
            <a:endParaRPr lang="en-US" sz="3600"/>
          </a:p>
        </p:txBody>
      </p:sp>
      <p:sp>
        <p:nvSpPr>
          <p:cNvPr id="11" name="TextBox 2">
            <a:extLst>
              <a:ext uri="{FF2B5EF4-FFF2-40B4-BE49-F238E27FC236}">
                <a16:creationId xmlns:a16="http://schemas.microsoft.com/office/drawing/2014/main" id="{1DDEC03B-ED16-BEA5-684B-66C95AD3CDF2}"/>
              </a:ext>
            </a:extLst>
          </p:cNvPr>
          <p:cNvSpPr txBox="1"/>
          <p:nvPr/>
        </p:nvSpPr>
        <p:spPr>
          <a:xfrm>
            <a:off x="312875" y="1938264"/>
            <a:ext cx="6980835" cy="754950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sz="2800" dirty="0">
                <a:latin typeface="Century Gothic"/>
                <a:cs typeface="Calibri"/>
              </a:rPr>
              <a:t>Pour: </a:t>
            </a:r>
            <a:r>
              <a:rPr lang="en-US" sz="2800" b="1" dirty="0">
                <a:latin typeface="Century Gothic"/>
                <a:cs typeface="Calibri"/>
              </a:rPr>
              <a:t> </a:t>
            </a:r>
            <a:r>
              <a:rPr lang="en-US" sz="2800" b="1" u="sng" dirty="0">
                <a:ea typeface="+mn-lt"/>
                <a:cs typeface="+mn-lt"/>
              </a:rPr>
              <a:t>Diminution/</a:t>
            </a:r>
            <a:r>
              <a:rPr lang="en-US" sz="2800" b="1" u="sng" dirty="0" err="1">
                <a:ea typeface="+mn-lt"/>
                <a:cs typeface="+mn-lt"/>
              </a:rPr>
              <a:t>Arrêt</a:t>
            </a:r>
            <a:r>
              <a:rPr lang="en-US" sz="2800" b="1" u="sng" dirty="0">
                <a:ea typeface="+mn-lt"/>
                <a:cs typeface="+mn-lt"/>
              </a:rPr>
              <a:t> de </a:t>
            </a:r>
            <a:r>
              <a:rPr lang="en-US" sz="2800" b="1" u="sng" dirty="0" err="1">
                <a:ea typeface="+mn-lt"/>
                <a:cs typeface="+mn-lt"/>
              </a:rPr>
              <a:t>l'Alcool</a:t>
            </a:r>
            <a:endParaRPr lang="en-US" sz="2800" b="1" u="sng" dirty="0" err="1">
              <a:latin typeface="Aptos" panose="020B0004020202020204"/>
              <a:cs typeface="Calibri"/>
            </a:endParaRPr>
          </a:p>
          <a:p>
            <a:r>
              <a:rPr lang="en-US" sz="2800" b="1" dirty="0" err="1">
                <a:latin typeface="Century Gothic"/>
                <a:cs typeface="Calibri"/>
              </a:rPr>
              <a:t>Effets</a:t>
            </a:r>
            <a:r>
              <a:rPr lang="en-US" sz="2800" b="1" dirty="0">
                <a:latin typeface="Century Gothic"/>
                <a:cs typeface="Calibri"/>
              </a:rPr>
              <a:t> </a:t>
            </a:r>
            <a:r>
              <a:rPr lang="en-US" sz="2800" b="1" dirty="0" err="1">
                <a:latin typeface="Century Gothic"/>
                <a:cs typeface="Calibri"/>
              </a:rPr>
              <a:t>secondaires</a:t>
            </a:r>
            <a:r>
              <a:rPr lang="en-US" sz="2800" dirty="0">
                <a:latin typeface="Century Gothic"/>
                <a:cs typeface="Calibri"/>
              </a:rPr>
              <a:t> possibles</a:t>
            </a:r>
            <a:r>
              <a:rPr lang="en-US" sz="2800" b="1" dirty="0">
                <a:latin typeface="Century Gothic"/>
                <a:cs typeface="Calibri"/>
              </a:rPr>
              <a:t>:</a:t>
            </a:r>
            <a:endParaRPr lang="en-US" sz="2800" dirty="0">
              <a:latin typeface="Century Gothic"/>
              <a:cs typeface="Calibri"/>
            </a:endParaRPr>
          </a:p>
          <a:p>
            <a:endParaRPr lang="en-US" sz="2800" b="1" dirty="0">
              <a:latin typeface="Century Gothic"/>
              <a:cs typeface="Calibri"/>
            </a:endParaRPr>
          </a:p>
          <a:p>
            <a:pPr marL="1371600" lvl="2" indent="-457200">
              <a:lnSpc>
                <a:spcPct val="150000"/>
              </a:lnSpc>
              <a:buFont typeface="Wingdings"/>
              <a:buChar char="§"/>
            </a:pPr>
            <a:r>
              <a:rPr lang="en-US" sz="2800" b="1" err="1">
                <a:latin typeface="Century Gothic"/>
                <a:cs typeface="Calibri"/>
              </a:rPr>
              <a:t>Nausées</a:t>
            </a:r>
            <a:endParaRPr lang="en-US" err="1"/>
          </a:p>
          <a:p>
            <a:pPr marL="1371600" lvl="2" indent="-457200">
              <a:lnSpc>
                <a:spcPct val="150000"/>
              </a:lnSpc>
              <a:buFont typeface="Wingdings"/>
              <a:buChar char="§"/>
            </a:pPr>
            <a:endParaRPr lang="en-US" sz="2800" b="1">
              <a:latin typeface="Century Gothic"/>
              <a:cs typeface="Calibri"/>
            </a:endParaRPr>
          </a:p>
          <a:p>
            <a:pPr marL="1371600" lvl="2" indent="-457200">
              <a:lnSpc>
                <a:spcPct val="150000"/>
              </a:lnSpc>
              <a:buFont typeface="Wingdings,Sans-Serif"/>
              <a:buChar char="§"/>
            </a:pPr>
            <a:r>
              <a:rPr lang="en-US" sz="2800" b="1" dirty="0" err="1">
                <a:latin typeface="Century Gothic"/>
                <a:cs typeface="Calibri"/>
              </a:rPr>
              <a:t>Vertiges</a:t>
            </a:r>
          </a:p>
          <a:p>
            <a:pPr marL="1371600" lvl="2" indent="-457200">
              <a:lnSpc>
                <a:spcPct val="150000"/>
              </a:lnSpc>
              <a:buFont typeface="Wingdings,Sans-Serif"/>
              <a:buChar char="§"/>
            </a:pPr>
            <a:endParaRPr lang="en-US" sz="2800" b="1" dirty="0">
              <a:latin typeface="Century Gothic"/>
              <a:cs typeface="Calibri"/>
            </a:endParaRPr>
          </a:p>
          <a:p>
            <a:pPr marL="1371600" lvl="2" indent="-457200">
              <a:lnSpc>
                <a:spcPct val="150000"/>
              </a:lnSpc>
              <a:buFont typeface="Wingdings,Sans-Serif"/>
              <a:buChar char="§"/>
            </a:pPr>
            <a:r>
              <a:rPr lang="en-US" sz="2800" b="1" dirty="0">
                <a:latin typeface="Century Gothic"/>
                <a:ea typeface="+mn-lt"/>
                <a:cs typeface="Calibri"/>
              </a:rPr>
              <a:t>Vomiting</a:t>
            </a:r>
          </a:p>
          <a:p>
            <a:pPr marL="1371600" lvl="2" indent="-457200">
              <a:lnSpc>
                <a:spcPct val="150000"/>
              </a:lnSpc>
              <a:buFont typeface="Wingdings,Sans-Serif"/>
              <a:buChar char="§"/>
            </a:pPr>
            <a:endParaRPr lang="en-US" sz="2800" b="1" dirty="0">
              <a:latin typeface="Century Gothic"/>
              <a:ea typeface="+mn-lt"/>
              <a:cs typeface="Calibri"/>
            </a:endParaRPr>
          </a:p>
          <a:p>
            <a:pPr marL="1371600" lvl="2" indent="-457200">
              <a:lnSpc>
                <a:spcPct val="150000"/>
              </a:lnSpc>
              <a:buFont typeface="Wingdings,Sans-Serif"/>
              <a:buChar char="§"/>
            </a:pPr>
            <a:r>
              <a:rPr lang="en-US" sz="2800" b="1" dirty="0" err="1">
                <a:latin typeface="Century Gothic"/>
                <a:ea typeface="+mn-lt"/>
                <a:cs typeface="Calibri"/>
              </a:rPr>
              <a:t>Diarrhée</a:t>
            </a:r>
          </a:p>
          <a:p>
            <a:pPr marL="1371600" lvl="2" indent="-457200">
              <a:lnSpc>
                <a:spcPct val="150000"/>
              </a:lnSpc>
              <a:buFont typeface="Wingdings"/>
              <a:buChar char="§"/>
            </a:pPr>
            <a:endParaRPr lang="en-US" sz="2800" b="1">
              <a:latin typeface="Century Gothic"/>
              <a:ea typeface="+mn-lt"/>
              <a:cs typeface="Calibri"/>
            </a:endParaRPr>
          </a:p>
          <a:p>
            <a:pPr marL="1371600" lvl="2" indent="-457200">
              <a:lnSpc>
                <a:spcPct val="150000"/>
              </a:lnSpc>
              <a:buFont typeface="Wingdings"/>
              <a:buChar char="§"/>
            </a:pPr>
            <a:r>
              <a:rPr lang="en-US" sz="2800" b="1" dirty="0" err="1">
                <a:latin typeface="Century Gothic"/>
                <a:ea typeface="+mn-lt"/>
                <a:cs typeface="+mn-lt"/>
              </a:rPr>
              <a:t>Humeur</a:t>
            </a:r>
            <a:r>
              <a:rPr lang="en-US" sz="2800" b="1" dirty="0">
                <a:latin typeface="Century Gothic"/>
                <a:ea typeface="+mn-lt"/>
                <a:cs typeface="+mn-lt"/>
              </a:rPr>
              <a:t> </a:t>
            </a:r>
            <a:r>
              <a:rPr lang="en-US" sz="2800" b="1" dirty="0" err="1">
                <a:latin typeface="Century Gothic"/>
                <a:ea typeface="+mn-lt"/>
                <a:cs typeface="+mn-lt"/>
              </a:rPr>
              <a:t>Déprimée</a:t>
            </a:r>
            <a:r>
              <a:rPr lang="en-US" sz="2800" b="1" dirty="0">
                <a:latin typeface="Century Gothic"/>
                <a:cs typeface="Calibri"/>
              </a:rPr>
              <a:t> (rare)</a:t>
            </a:r>
          </a:p>
        </p:txBody>
      </p:sp>
      <p:pic>
        <p:nvPicPr>
          <p:cNvPr id="13" name="Picture 12">
            <a:extLst>
              <a:ext uri="{FF2B5EF4-FFF2-40B4-BE49-F238E27FC236}">
                <a16:creationId xmlns:a16="http://schemas.microsoft.com/office/drawing/2014/main" id="{27056F02-1F6C-75B2-C537-ED99D4C9BAD2}"/>
              </a:ext>
            </a:extLst>
          </p:cNvPr>
          <p:cNvPicPr>
            <a:picLocks noChangeAspect="1"/>
          </p:cNvPicPr>
          <p:nvPr/>
        </p:nvPicPr>
        <p:blipFill>
          <a:blip r:embed="rId3"/>
          <a:stretch>
            <a:fillRect/>
          </a:stretch>
        </p:blipFill>
        <p:spPr>
          <a:xfrm>
            <a:off x="891409" y="13501"/>
            <a:ext cx="935143" cy="949126"/>
          </a:xfrm>
          <a:prstGeom prst="rect">
            <a:avLst/>
          </a:prstGeom>
        </p:spPr>
      </p:pic>
      <p:pic>
        <p:nvPicPr>
          <p:cNvPr id="18" name="Picture 17">
            <a:extLst>
              <a:ext uri="{FF2B5EF4-FFF2-40B4-BE49-F238E27FC236}">
                <a16:creationId xmlns:a16="http://schemas.microsoft.com/office/drawing/2014/main" id="{02B196F6-E089-9A9E-3BD6-3CB21D33E792}"/>
              </a:ext>
            </a:extLst>
          </p:cNvPr>
          <p:cNvPicPr>
            <a:picLocks noChangeAspect="1"/>
          </p:cNvPicPr>
          <p:nvPr/>
        </p:nvPicPr>
        <p:blipFill>
          <a:blip r:embed="rId4"/>
          <a:stretch>
            <a:fillRect/>
          </a:stretch>
        </p:blipFill>
        <p:spPr>
          <a:xfrm>
            <a:off x="319837" y="3634341"/>
            <a:ext cx="1106060" cy="984953"/>
          </a:xfrm>
          <a:prstGeom prst="rect">
            <a:avLst/>
          </a:prstGeom>
        </p:spPr>
      </p:pic>
      <p:pic>
        <p:nvPicPr>
          <p:cNvPr id="20" name="Picture 19">
            <a:extLst>
              <a:ext uri="{FF2B5EF4-FFF2-40B4-BE49-F238E27FC236}">
                <a16:creationId xmlns:a16="http://schemas.microsoft.com/office/drawing/2014/main" id="{6B43A7FC-D7CD-5DB9-0260-C6FE512CD49B}"/>
              </a:ext>
            </a:extLst>
          </p:cNvPr>
          <p:cNvPicPr>
            <a:picLocks noChangeAspect="1"/>
          </p:cNvPicPr>
          <p:nvPr/>
        </p:nvPicPr>
        <p:blipFill>
          <a:blip r:embed="rId5"/>
          <a:stretch>
            <a:fillRect/>
          </a:stretch>
        </p:blipFill>
        <p:spPr>
          <a:xfrm>
            <a:off x="286640" y="9144117"/>
            <a:ext cx="862726" cy="711048"/>
          </a:xfrm>
          <a:prstGeom prst="rect">
            <a:avLst/>
          </a:prstGeom>
        </p:spPr>
      </p:pic>
      <p:pic>
        <p:nvPicPr>
          <p:cNvPr id="22" name="Picture 21">
            <a:extLst>
              <a:ext uri="{FF2B5EF4-FFF2-40B4-BE49-F238E27FC236}">
                <a16:creationId xmlns:a16="http://schemas.microsoft.com/office/drawing/2014/main" id="{256ABAAE-6E3B-8125-EFA5-E692572D1721}"/>
              </a:ext>
            </a:extLst>
          </p:cNvPr>
          <p:cNvPicPr>
            <a:picLocks noChangeAspect="1"/>
          </p:cNvPicPr>
          <p:nvPr/>
        </p:nvPicPr>
        <p:blipFill>
          <a:blip r:embed="rId6"/>
          <a:stretch>
            <a:fillRect/>
          </a:stretch>
        </p:blipFill>
        <p:spPr>
          <a:xfrm>
            <a:off x="2790037" y="882718"/>
            <a:ext cx="1303769" cy="1274074"/>
          </a:xfrm>
          <a:prstGeom prst="rect">
            <a:avLst/>
          </a:prstGeom>
        </p:spPr>
      </p:pic>
      <p:pic>
        <p:nvPicPr>
          <p:cNvPr id="24" name="Picture 23">
            <a:extLst>
              <a:ext uri="{FF2B5EF4-FFF2-40B4-BE49-F238E27FC236}">
                <a16:creationId xmlns:a16="http://schemas.microsoft.com/office/drawing/2014/main" id="{3652A572-3909-785B-9859-6503E6A7B2AB}"/>
              </a:ext>
            </a:extLst>
          </p:cNvPr>
          <p:cNvPicPr>
            <a:picLocks noChangeAspect="1"/>
          </p:cNvPicPr>
          <p:nvPr/>
        </p:nvPicPr>
        <p:blipFill>
          <a:blip r:embed="rId7"/>
          <a:stretch>
            <a:fillRect/>
          </a:stretch>
        </p:blipFill>
        <p:spPr>
          <a:xfrm>
            <a:off x="4479308" y="958802"/>
            <a:ext cx="1106059" cy="1137121"/>
          </a:xfrm>
          <a:prstGeom prst="rect">
            <a:avLst/>
          </a:prstGeom>
        </p:spPr>
      </p:pic>
      <p:sp>
        <p:nvSpPr>
          <p:cNvPr id="5" name="TextBox 4">
            <a:extLst>
              <a:ext uri="{FF2B5EF4-FFF2-40B4-BE49-F238E27FC236}">
                <a16:creationId xmlns:a16="http://schemas.microsoft.com/office/drawing/2014/main" id="{F612C21A-D9DB-9C5D-AB69-70D3777E3AD5}"/>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pic>
        <p:nvPicPr>
          <p:cNvPr id="2" name="Picture 1">
            <a:extLst>
              <a:ext uri="{FF2B5EF4-FFF2-40B4-BE49-F238E27FC236}">
                <a16:creationId xmlns:a16="http://schemas.microsoft.com/office/drawing/2014/main" id="{2F7CEA35-11A1-47E7-877A-FEB7B54B268F}"/>
              </a:ext>
            </a:extLst>
          </p:cNvPr>
          <p:cNvPicPr>
            <a:picLocks noChangeAspect="1"/>
          </p:cNvPicPr>
          <p:nvPr/>
        </p:nvPicPr>
        <p:blipFill>
          <a:blip r:embed="rId8"/>
          <a:stretch>
            <a:fillRect/>
          </a:stretch>
        </p:blipFill>
        <p:spPr>
          <a:xfrm>
            <a:off x="436171" y="4887402"/>
            <a:ext cx="971731" cy="926442"/>
          </a:xfrm>
          <a:prstGeom prst="rect">
            <a:avLst/>
          </a:prstGeom>
        </p:spPr>
      </p:pic>
      <p:pic>
        <p:nvPicPr>
          <p:cNvPr id="6" name="Picture 5">
            <a:extLst>
              <a:ext uri="{FF2B5EF4-FFF2-40B4-BE49-F238E27FC236}">
                <a16:creationId xmlns:a16="http://schemas.microsoft.com/office/drawing/2014/main" id="{C3BDA9AE-FAB8-1DEE-99E3-8E5D6F0D4506}"/>
              </a:ext>
            </a:extLst>
          </p:cNvPr>
          <p:cNvPicPr>
            <a:picLocks noChangeAspect="1"/>
          </p:cNvPicPr>
          <p:nvPr/>
        </p:nvPicPr>
        <p:blipFill>
          <a:blip r:embed="rId9"/>
          <a:stretch>
            <a:fillRect/>
          </a:stretch>
        </p:blipFill>
        <p:spPr>
          <a:xfrm>
            <a:off x="285750" y="6186218"/>
            <a:ext cx="914400" cy="952500"/>
          </a:xfrm>
          <a:prstGeom prst="rect">
            <a:avLst/>
          </a:prstGeom>
        </p:spPr>
      </p:pic>
      <p:pic>
        <p:nvPicPr>
          <p:cNvPr id="8" name="Picture 7">
            <a:extLst>
              <a:ext uri="{FF2B5EF4-FFF2-40B4-BE49-F238E27FC236}">
                <a16:creationId xmlns:a16="http://schemas.microsoft.com/office/drawing/2014/main" id="{4CCAB8AF-B696-3404-A83E-0418BF9BD6FE}"/>
              </a:ext>
            </a:extLst>
          </p:cNvPr>
          <p:cNvPicPr>
            <a:picLocks noChangeAspect="1"/>
          </p:cNvPicPr>
          <p:nvPr/>
        </p:nvPicPr>
        <p:blipFill>
          <a:blip r:embed="rId10"/>
          <a:stretch>
            <a:fillRect/>
          </a:stretch>
        </p:blipFill>
        <p:spPr>
          <a:xfrm>
            <a:off x="325108" y="7519538"/>
            <a:ext cx="914400" cy="933450"/>
          </a:xfrm>
          <a:prstGeom prst="rect">
            <a:avLst/>
          </a:prstGeom>
        </p:spPr>
      </p:pic>
    </p:spTree>
    <p:extLst>
      <p:ext uri="{BB962C8B-B14F-4D97-AF65-F5344CB8AC3E}">
        <p14:creationId xmlns:p14="http://schemas.microsoft.com/office/powerpoint/2010/main" val="6650936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75120" y="6455"/>
            <a:ext cx="942257" cy="942975"/>
          </a:xfrm>
          <a:prstGeom prst="rect">
            <a:avLst/>
          </a:prstGeom>
        </p:spPr>
      </p:pic>
      <p:graphicFrame>
        <p:nvGraphicFramePr>
          <p:cNvPr id="3" name="Table 2">
            <a:extLst>
              <a:ext uri="{FF2B5EF4-FFF2-40B4-BE49-F238E27FC236}">
                <a16:creationId xmlns:a16="http://schemas.microsoft.com/office/drawing/2014/main" id="{0B0CF776-75CB-6CBC-437A-D0A9AEBBEAAF}"/>
              </a:ext>
            </a:extLst>
          </p:cNvPr>
          <p:cNvGraphicFramePr>
            <a:graphicFrameLocks noGrp="1"/>
          </p:cNvGraphicFramePr>
          <p:nvPr/>
        </p:nvGraphicFramePr>
        <p:xfrm>
          <a:off x="-3707722" y="3523977"/>
          <a:ext cx="2562225" cy="1554480"/>
        </p:xfrm>
        <a:graphic>
          <a:graphicData uri="http://schemas.openxmlformats.org/drawingml/2006/table">
            <a:tbl>
              <a:tblPr bandRow="1">
                <a:tableStyleId>{5C22544A-7EE6-4342-B048-85BDC9FD1C3A}</a:tableStyleId>
              </a:tblPr>
              <a:tblGrid>
                <a:gridCol w="2562225">
                  <a:extLst>
                    <a:ext uri="{9D8B030D-6E8A-4147-A177-3AD203B41FA5}">
                      <a16:colId xmlns:a16="http://schemas.microsoft.com/office/drawing/2014/main" val="1263713825"/>
                    </a:ext>
                  </a:extLst>
                </a:gridCol>
              </a:tblGrid>
              <a:tr h="190500">
                <a:tc>
                  <a:txBody>
                    <a:bodyPr/>
                    <a:lstStyle/>
                    <a:p>
                      <a:pPr algn="ctr" rtl="0" fontAlgn="base"/>
                      <a:r>
                        <a:rPr lang="fr-CA" sz="1400" b="1" i="0">
                          <a:effectLst/>
                          <a:latin typeface="Calibri"/>
                        </a:rPr>
                        <a:t>VARENICLINE</a:t>
                      </a:r>
                      <a:endParaRPr lang="fr-CA" sz="1400" b="0" i="0" err="1">
                        <a:effectLst/>
                        <a:latin typeface="Calibri"/>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83904150"/>
                  </a:ext>
                </a:extLst>
              </a:tr>
              <a:tr h="190500">
                <a:tc>
                  <a:txBody>
                    <a:bodyPr/>
                    <a:lstStyle/>
                    <a:p>
                      <a:pPr algn="ctr" rtl="0" fontAlgn="base"/>
                      <a:r>
                        <a:rPr lang="en-US" sz="1400" b="0" i="0" u="sng">
                          <a:effectLst/>
                          <a:latin typeface="Calibri"/>
                        </a:rPr>
                        <a:t>What is it for?</a:t>
                      </a:r>
                      <a:r>
                        <a:rPr lang="en-US" sz="1400" b="0" i="0">
                          <a:effectLst/>
                          <a:latin typeface="Calibri"/>
                        </a:rPr>
                        <a:t> </a:t>
                      </a:r>
                      <a:endParaRPr lang="en-US" b="0" i="0">
                        <a:effectLst/>
                        <a:latin typeface="Calibri"/>
                      </a:endParaRPr>
                    </a:p>
                    <a:p>
                      <a:pPr algn="ctr" rtl="0" fontAlgn="base"/>
                      <a:r>
                        <a:rPr lang="en-US" sz="1400" b="0" i="0">
                          <a:effectLst/>
                          <a:latin typeface="Calibri"/>
                        </a:rPr>
                        <a:t>Stop Smoking</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95082281"/>
                  </a:ext>
                </a:extLst>
              </a:tr>
              <a:tr h="190500">
                <a:tc>
                  <a:txBody>
                    <a:bodyPr/>
                    <a:lstStyle/>
                    <a:p>
                      <a:pPr algn="ctr" rtl="0" fontAlgn="base"/>
                      <a:r>
                        <a:rPr lang="en-US" sz="1400" b="0" i="0" u="sng">
                          <a:effectLst/>
                          <a:latin typeface="Calibri"/>
                        </a:rPr>
                        <a:t>Possible side effect?</a:t>
                      </a:r>
                      <a:r>
                        <a:rPr lang="en-US" sz="1400" b="0" i="0">
                          <a:effectLst/>
                          <a:latin typeface="Calibri"/>
                        </a:rPr>
                        <a:t> </a:t>
                      </a:r>
                      <a:endParaRPr lang="en-US" b="0" i="0">
                        <a:effectLst/>
                        <a:latin typeface="Calibri"/>
                      </a:endParaRPr>
                    </a:p>
                    <a:p>
                      <a:pPr lvl="0" algn="ctr">
                        <a:buNone/>
                      </a:pPr>
                      <a:r>
                        <a:rPr lang="en-US" sz="1400" b="0" i="0">
                          <a:effectLst/>
                          <a:latin typeface="Calibri"/>
                        </a:rPr>
                        <a:t>Nausea, vivid dreams, rare: </a:t>
                      </a:r>
                      <a:endParaRPr lang="en-US"/>
                    </a:p>
                    <a:p>
                      <a:pPr lvl="0" algn="ctr">
                        <a:buNone/>
                      </a:pPr>
                      <a:r>
                        <a:rPr lang="en-US" sz="1400" b="0" i="0">
                          <a:effectLst/>
                          <a:latin typeface="Calibri"/>
                        </a:rPr>
                        <a:t>mood changes</a:t>
                      </a:r>
                      <a:endParaRPr lang="en-US"/>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84953556"/>
                  </a:ext>
                </a:extLst>
              </a:tr>
            </a:tbl>
          </a:graphicData>
        </a:graphic>
      </p:graphicFrame>
      <p:sp>
        <p:nvSpPr>
          <p:cNvPr id="9" name="TextBox 23">
            <a:extLst>
              <a:ext uri="{FF2B5EF4-FFF2-40B4-BE49-F238E27FC236}">
                <a16:creationId xmlns:a16="http://schemas.microsoft.com/office/drawing/2014/main" id="{AFAB2E6D-E3AE-A2FC-627F-80DB16AC35E3}"/>
              </a:ext>
            </a:extLst>
          </p:cNvPr>
          <p:cNvSpPr txBox="1"/>
          <p:nvPr/>
        </p:nvSpPr>
        <p:spPr>
          <a:xfrm>
            <a:off x="1724925" y="238807"/>
            <a:ext cx="38640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b="1" u="sng">
                <a:latin typeface="Century Gothic"/>
              </a:rPr>
              <a:t>VARENICLINE</a:t>
            </a:r>
            <a:endParaRPr lang="en-US" sz="3600"/>
          </a:p>
        </p:txBody>
      </p:sp>
      <p:sp>
        <p:nvSpPr>
          <p:cNvPr id="11" name="TextBox 2">
            <a:extLst>
              <a:ext uri="{FF2B5EF4-FFF2-40B4-BE49-F238E27FC236}">
                <a16:creationId xmlns:a16="http://schemas.microsoft.com/office/drawing/2014/main" id="{F8A97199-B577-DB84-1FEA-16F4FC2F0106}"/>
              </a:ext>
            </a:extLst>
          </p:cNvPr>
          <p:cNvSpPr txBox="1"/>
          <p:nvPr/>
        </p:nvSpPr>
        <p:spPr>
          <a:xfrm>
            <a:off x="753749" y="968670"/>
            <a:ext cx="6531020" cy="858940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endParaRPr lang="en-US" sz="2800">
              <a:latin typeface="Century Gothic"/>
              <a:cs typeface="Calibri"/>
            </a:endParaRPr>
          </a:p>
          <a:p>
            <a:pPr>
              <a:lnSpc>
                <a:spcPct val="200000"/>
              </a:lnSpc>
            </a:pPr>
            <a:r>
              <a:rPr lang="en-US" sz="2800">
                <a:latin typeface="Century Gothic"/>
                <a:cs typeface="Calibri"/>
              </a:rPr>
              <a:t>Pour: </a:t>
            </a:r>
            <a:r>
              <a:rPr lang="en-US" sz="2800" b="1">
                <a:latin typeface="Century Gothic"/>
                <a:cs typeface="Calibri"/>
              </a:rPr>
              <a:t> </a:t>
            </a:r>
            <a:r>
              <a:rPr lang="en-US" sz="2800" b="1" u="sng" err="1">
                <a:latin typeface="Century Gothic"/>
                <a:ea typeface="+mn-lt"/>
                <a:cs typeface="+mn-lt"/>
              </a:rPr>
              <a:t>Arrêt</a:t>
            </a:r>
            <a:r>
              <a:rPr lang="en-US" sz="2800" b="1" u="sng">
                <a:latin typeface="Century Gothic"/>
                <a:ea typeface="+mn-lt"/>
                <a:cs typeface="+mn-lt"/>
              </a:rPr>
              <a:t> du Tabac</a:t>
            </a:r>
            <a:endParaRPr lang="en-US" b="1" err="1">
              <a:latin typeface="Century Gothic"/>
            </a:endParaRPr>
          </a:p>
          <a:p>
            <a:pPr>
              <a:lnSpc>
                <a:spcPct val="200000"/>
              </a:lnSpc>
            </a:pPr>
            <a:endParaRPr lang="en-US" sz="2800" b="1">
              <a:latin typeface="Century Gothic"/>
              <a:cs typeface="Calibri"/>
            </a:endParaRPr>
          </a:p>
          <a:p>
            <a:r>
              <a:rPr lang="en-US" sz="2800" b="1" err="1">
                <a:latin typeface="Century Gothic"/>
                <a:cs typeface="Calibri"/>
              </a:rPr>
              <a:t>Effets</a:t>
            </a:r>
            <a:r>
              <a:rPr lang="en-US" sz="2800" b="1">
                <a:latin typeface="Century Gothic"/>
                <a:cs typeface="Calibri"/>
              </a:rPr>
              <a:t> </a:t>
            </a:r>
            <a:r>
              <a:rPr lang="en-US" sz="2800" b="1" err="1">
                <a:latin typeface="Century Gothic"/>
                <a:cs typeface="Calibri"/>
              </a:rPr>
              <a:t>secondaires</a:t>
            </a:r>
            <a:r>
              <a:rPr lang="en-US" sz="2800">
                <a:latin typeface="Century Gothic"/>
                <a:cs typeface="Calibri"/>
              </a:rPr>
              <a:t> possibles</a:t>
            </a:r>
            <a:r>
              <a:rPr lang="en-US" sz="2800" b="1">
                <a:latin typeface="Century Gothic"/>
                <a:cs typeface="Calibri"/>
              </a:rPr>
              <a:t>:</a:t>
            </a:r>
            <a:endParaRPr lang="en-US" sz="2800">
              <a:latin typeface="Century Gothic"/>
              <a:cs typeface="Calibri"/>
            </a:endParaRPr>
          </a:p>
          <a:p>
            <a:endParaRPr lang="en-US" sz="2800" b="1">
              <a:latin typeface="Century Gothic"/>
              <a:cs typeface="Calibri"/>
            </a:endParaRPr>
          </a:p>
          <a:p>
            <a:pPr marL="1371600" lvl="2" indent="-457200">
              <a:lnSpc>
                <a:spcPct val="200000"/>
              </a:lnSpc>
              <a:buFont typeface="Wingdings"/>
              <a:buChar char="§"/>
            </a:pPr>
            <a:r>
              <a:rPr lang="en-US" sz="2800" b="1" err="1">
                <a:latin typeface="Century Gothic"/>
                <a:cs typeface="Calibri"/>
              </a:rPr>
              <a:t>Nausées</a:t>
            </a:r>
            <a:endParaRPr lang="en-US" err="1"/>
          </a:p>
          <a:p>
            <a:pPr marL="1371600" lvl="2" indent="-457200">
              <a:lnSpc>
                <a:spcPct val="200000"/>
              </a:lnSpc>
              <a:buFont typeface="Wingdings"/>
              <a:buChar char="§"/>
            </a:pPr>
            <a:endParaRPr lang="en-US" sz="2800" b="1">
              <a:latin typeface="Century Gothic"/>
              <a:cs typeface="Calibri"/>
            </a:endParaRPr>
          </a:p>
          <a:p>
            <a:pPr marL="1371600" lvl="2" indent="-457200">
              <a:lnSpc>
                <a:spcPct val="200000"/>
              </a:lnSpc>
              <a:buFont typeface="Wingdings"/>
              <a:buChar char="§"/>
            </a:pPr>
            <a:r>
              <a:rPr lang="en-US" sz="2800" b="1" err="1">
                <a:latin typeface="Century Gothic"/>
                <a:cs typeface="Calibri"/>
              </a:rPr>
              <a:t>Rêves</a:t>
            </a:r>
            <a:r>
              <a:rPr lang="en-US" sz="2800" b="1">
                <a:latin typeface="Century Gothic"/>
                <a:cs typeface="Calibri"/>
              </a:rPr>
              <a:t> </a:t>
            </a:r>
            <a:r>
              <a:rPr lang="en-US" sz="2800" b="1" err="1">
                <a:latin typeface="Century Gothic"/>
                <a:cs typeface="Calibri"/>
              </a:rPr>
              <a:t>intenses</a:t>
            </a:r>
            <a:endParaRPr lang="en-US" sz="2800" b="1">
              <a:latin typeface="Century Gothic"/>
              <a:cs typeface="Calibri"/>
            </a:endParaRPr>
          </a:p>
          <a:p>
            <a:pPr marL="1371600" lvl="2" indent="-457200">
              <a:lnSpc>
                <a:spcPct val="200000"/>
              </a:lnSpc>
              <a:buFont typeface="Wingdings"/>
              <a:buChar char="§"/>
            </a:pPr>
            <a:endParaRPr lang="en-US" sz="2800" b="1">
              <a:latin typeface="Century Gothic"/>
              <a:cs typeface="Calibri"/>
            </a:endParaRPr>
          </a:p>
          <a:p>
            <a:pPr marL="1371600" lvl="2" indent="-457200">
              <a:lnSpc>
                <a:spcPct val="200000"/>
              </a:lnSpc>
              <a:buFont typeface="Wingdings"/>
              <a:buChar char="§"/>
            </a:pPr>
            <a:r>
              <a:rPr lang="en-US" sz="2800" b="1" err="1">
                <a:latin typeface="Century Gothic"/>
                <a:cs typeface="Calibri"/>
              </a:rPr>
              <a:t>Changements</a:t>
            </a:r>
            <a:r>
              <a:rPr lang="en-US" sz="2800" b="1">
                <a:latin typeface="Century Gothic"/>
                <a:cs typeface="Calibri"/>
              </a:rPr>
              <a:t> </a:t>
            </a:r>
            <a:r>
              <a:rPr lang="en-US" sz="2800" b="1" err="1">
                <a:latin typeface="Century Gothic"/>
                <a:cs typeface="Calibri"/>
              </a:rPr>
              <a:t>d'humeur</a:t>
            </a:r>
            <a:r>
              <a:rPr lang="en-US" sz="2800" b="1">
                <a:latin typeface="Century Gothic"/>
                <a:cs typeface="Calibri"/>
              </a:rPr>
              <a:t> (rare)</a:t>
            </a:r>
            <a:endParaRPr lang="en-US"/>
          </a:p>
        </p:txBody>
      </p:sp>
      <p:pic>
        <p:nvPicPr>
          <p:cNvPr id="13" name="Picture 12">
            <a:extLst>
              <a:ext uri="{FF2B5EF4-FFF2-40B4-BE49-F238E27FC236}">
                <a16:creationId xmlns:a16="http://schemas.microsoft.com/office/drawing/2014/main" id="{3550A478-492A-6796-9EFD-F57DDE35BD7F}"/>
              </a:ext>
            </a:extLst>
          </p:cNvPr>
          <p:cNvPicPr>
            <a:picLocks noChangeAspect="1"/>
          </p:cNvPicPr>
          <p:nvPr/>
        </p:nvPicPr>
        <p:blipFill>
          <a:blip r:embed="rId3"/>
          <a:stretch>
            <a:fillRect/>
          </a:stretch>
        </p:blipFill>
        <p:spPr>
          <a:xfrm>
            <a:off x="891409" y="13501"/>
            <a:ext cx="935143" cy="949126"/>
          </a:xfrm>
          <a:prstGeom prst="rect">
            <a:avLst/>
          </a:prstGeom>
        </p:spPr>
      </p:pic>
      <p:pic>
        <p:nvPicPr>
          <p:cNvPr id="5" name="Picture 4">
            <a:extLst>
              <a:ext uri="{FF2B5EF4-FFF2-40B4-BE49-F238E27FC236}">
                <a16:creationId xmlns:a16="http://schemas.microsoft.com/office/drawing/2014/main" id="{039B5A86-2CC7-6024-625E-5D586695B8C5}"/>
              </a:ext>
            </a:extLst>
          </p:cNvPr>
          <p:cNvPicPr>
            <a:picLocks noChangeAspect="1"/>
          </p:cNvPicPr>
          <p:nvPr/>
        </p:nvPicPr>
        <p:blipFill>
          <a:blip r:embed="rId4"/>
          <a:stretch>
            <a:fillRect/>
          </a:stretch>
        </p:blipFill>
        <p:spPr>
          <a:xfrm>
            <a:off x="842844" y="4289768"/>
            <a:ext cx="1175440" cy="976094"/>
          </a:xfrm>
          <a:prstGeom prst="rect">
            <a:avLst/>
          </a:prstGeom>
        </p:spPr>
      </p:pic>
      <p:pic>
        <p:nvPicPr>
          <p:cNvPr id="7" name="Picture 6">
            <a:extLst>
              <a:ext uri="{FF2B5EF4-FFF2-40B4-BE49-F238E27FC236}">
                <a16:creationId xmlns:a16="http://schemas.microsoft.com/office/drawing/2014/main" id="{39D0E167-CDD0-0189-EBA3-094448B187F2}"/>
              </a:ext>
            </a:extLst>
          </p:cNvPr>
          <p:cNvPicPr>
            <a:picLocks noChangeAspect="1"/>
          </p:cNvPicPr>
          <p:nvPr/>
        </p:nvPicPr>
        <p:blipFill>
          <a:blip r:embed="rId5"/>
          <a:stretch>
            <a:fillRect/>
          </a:stretch>
        </p:blipFill>
        <p:spPr>
          <a:xfrm>
            <a:off x="856726" y="6071610"/>
            <a:ext cx="981478" cy="1175391"/>
          </a:xfrm>
          <a:prstGeom prst="rect">
            <a:avLst/>
          </a:prstGeom>
        </p:spPr>
      </p:pic>
      <p:pic>
        <p:nvPicPr>
          <p:cNvPr id="12" name="Picture 11">
            <a:extLst>
              <a:ext uri="{FF2B5EF4-FFF2-40B4-BE49-F238E27FC236}">
                <a16:creationId xmlns:a16="http://schemas.microsoft.com/office/drawing/2014/main" id="{63BA97D4-87EB-8AE8-032C-28E21BC7A36C}"/>
              </a:ext>
            </a:extLst>
          </p:cNvPr>
          <p:cNvPicPr>
            <a:picLocks noChangeAspect="1"/>
          </p:cNvPicPr>
          <p:nvPr/>
        </p:nvPicPr>
        <p:blipFill>
          <a:blip r:embed="rId6"/>
          <a:stretch>
            <a:fillRect/>
          </a:stretch>
        </p:blipFill>
        <p:spPr>
          <a:xfrm>
            <a:off x="840015" y="7804291"/>
            <a:ext cx="987324" cy="880364"/>
          </a:xfrm>
          <a:prstGeom prst="rect">
            <a:avLst/>
          </a:prstGeom>
        </p:spPr>
      </p:pic>
      <p:pic>
        <p:nvPicPr>
          <p:cNvPr id="15" name="Picture 14">
            <a:extLst>
              <a:ext uri="{FF2B5EF4-FFF2-40B4-BE49-F238E27FC236}">
                <a16:creationId xmlns:a16="http://schemas.microsoft.com/office/drawing/2014/main" id="{B100B175-0422-195E-DF19-622EE679559B}"/>
              </a:ext>
            </a:extLst>
          </p:cNvPr>
          <p:cNvPicPr>
            <a:picLocks noChangeAspect="1"/>
          </p:cNvPicPr>
          <p:nvPr/>
        </p:nvPicPr>
        <p:blipFill>
          <a:blip r:embed="rId7"/>
          <a:stretch>
            <a:fillRect/>
          </a:stretch>
        </p:blipFill>
        <p:spPr>
          <a:xfrm>
            <a:off x="3366202" y="1237991"/>
            <a:ext cx="885025" cy="884420"/>
          </a:xfrm>
          <a:prstGeom prst="rect">
            <a:avLst/>
          </a:prstGeom>
        </p:spPr>
      </p:pic>
      <p:sp>
        <p:nvSpPr>
          <p:cNvPr id="6" name="TextBox 5">
            <a:extLst>
              <a:ext uri="{FF2B5EF4-FFF2-40B4-BE49-F238E27FC236}">
                <a16:creationId xmlns:a16="http://schemas.microsoft.com/office/drawing/2014/main" id="{A6A83758-3003-AB22-F14D-9843B5CE15B2}"/>
              </a:ext>
            </a:extLst>
          </p:cNvPr>
          <p:cNvSpPr txBox="1"/>
          <p:nvPr/>
        </p:nvSpPr>
        <p:spPr>
          <a:xfrm>
            <a:off x="-4708240" y="2031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sz="2800" b="1" err="1">
                <a:latin typeface="Century Gothic"/>
                <a:cs typeface="Arial"/>
              </a:rPr>
              <a:t>àâçèéê</a:t>
            </a:r>
          </a:p>
        </p:txBody>
      </p:sp>
    </p:spTree>
    <p:extLst>
      <p:ext uri="{BB962C8B-B14F-4D97-AF65-F5344CB8AC3E}">
        <p14:creationId xmlns:p14="http://schemas.microsoft.com/office/powerpoint/2010/main" val="3178687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3FA68CA69CDC4E9D44D98DF8DF06AC" ma:contentTypeVersion="16" ma:contentTypeDescription="Create a new document." ma:contentTypeScope="" ma:versionID="acb73bd8c37b30d13ffb425f5a170283">
  <xsd:schema xmlns:xsd="http://www.w3.org/2001/XMLSchema" xmlns:xs="http://www.w3.org/2001/XMLSchema" xmlns:p="http://schemas.microsoft.com/office/2006/metadata/properties" xmlns:ns2="e3ca3bed-316c-421b-8e24-12d7f5410c83" xmlns:ns3="a1a37ba0-c12d-405a-a4db-f04e89ca3326" targetNamespace="http://schemas.microsoft.com/office/2006/metadata/properties" ma:root="true" ma:fieldsID="b025d5f57ab2483dfc9935b753b5ccb3" ns2:_="" ns3:_="">
    <xsd:import namespace="e3ca3bed-316c-421b-8e24-12d7f5410c83"/>
    <xsd:import namespace="a1a37ba0-c12d-405a-a4db-f04e89ca33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a3bed-316c-421b-8e24-12d7f5410c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218295f-687b-4006-a255-510d9d5ee8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a37ba0-c12d-405a-a4db-f04e89ca332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396ee6a-2d07-4bdd-9159-46dd514f42a8}" ma:internalName="TaxCatchAll" ma:showField="CatchAllData" ma:web="a1a37ba0-c12d-405a-a4db-f04e89ca33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ca3bed-316c-421b-8e24-12d7f5410c83">
      <Terms xmlns="http://schemas.microsoft.com/office/infopath/2007/PartnerControls"/>
    </lcf76f155ced4ddcb4097134ff3c332f>
    <TaxCatchAll xmlns="a1a37ba0-c12d-405a-a4db-f04e89ca3326" xsi:nil="true"/>
  </documentManagement>
</p:properties>
</file>

<file path=customXml/itemProps1.xml><?xml version="1.0" encoding="utf-8"?>
<ds:datastoreItem xmlns:ds="http://schemas.openxmlformats.org/officeDocument/2006/customXml" ds:itemID="{F70F8410-2567-46EF-B8FC-3AA7F51EF5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a3bed-316c-421b-8e24-12d7f5410c83"/>
    <ds:schemaRef ds:uri="a1a37ba0-c12d-405a-a4db-f04e89ca33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FCA475-B303-4D1C-8C44-909F0135765C}">
  <ds:schemaRefs>
    <ds:schemaRef ds:uri="http://schemas.microsoft.com/sharepoint/v3/contenttype/forms"/>
  </ds:schemaRefs>
</ds:datastoreItem>
</file>

<file path=customXml/itemProps3.xml><?xml version="1.0" encoding="utf-8"?>
<ds:datastoreItem xmlns:ds="http://schemas.openxmlformats.org/officeDocument/2006/customXml" ds:itemID="{CB1802C9-DEC5-4D07-93C1-E537F7D07445}">
  <ds:schemaRefs>
    <ds:schemaRef ds:uri="http://schemas.microsoft.com/office/2006/metadata/properties"/>
    <ds:schemaRef ds:uri="http://schemas.microsoft.com/office/infopath/2007/PartnerControls"/>
    <ds:schemaRef ds:uri="e3ca3bed-316c-421b-8e24-12d7f5410c83"/>
    <ds:schemaRef ds:uri="a1a37ba0-c12d-405a-a4db-f04e89ca3326"/>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4558</Words>
  <Application>Microsoft Office PowerPoint</Application>
  <PresentationFormat>Custom</PresentationFormat>
  <Paragraphs>1845</Paragraphs>
  <Slides>105</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105</vt:i4>
      </vt:variant>
    </vt:vector>
  </HeadingPairs>
  <TitlesOfParts>
    <vt:vector size="118" baseType="lpstr">
      <vt:lpstr>Aptos</vt:lpstr>
      <vt:lpstr>Aptos Display</vt:lpstr>
      <vt:lpstr>Arial</vt:lpstr>
      <vt:lpstr>Calibri</vt:lpstr>
      <vt:lpstr>Calibri Light</vt:lpstr>
      <vt:lpstr>Century Gothic</vt:lpstr>
      <vt:lpstr>Open Sans</vt:lpstr>
      <vt:lpstr>Segoe UI</vt:lpstr>
      <vt:lpstr>Wingdings</vt:lpstr>
      <vt:lpstr>Wingdings,Sans-Serif</vt:lpstr>
      <vt:lpstr>WordVisiCarriageReturn_MSFontService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Aran Oberle</dc:creator>
  <cp:lastModifiedBy>Laura Dunn</cp:lastModifiedBy>
  <cp:revision>640</cp:revision>
  <dcterms:created xsi:type="dcterms:W3CDTF">2013-07-15T20:26:40Z</dcterms:created>
  <dcterms:modified xsi:type="dcterms:W3CDTF">2024-11-19T18:56:54Z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0x010100B83FA68CA69CDC4E9D44D98DF8DF06AC</vt:lpwstr>
  </property>
  <property fmtid="{D5CDD505-2E9C-101B-9397-08002B2CF9AE}" pid="3" name="MediaServiceImageTags">
    <vt:lpwstr/>
  </property>
</Properties>
</file>