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33" r:id="rId7"/>
    <p:sldId id="345" r:id="rId8"/>
    <p:sldId id="334" r:id="rId9"/>
    <p:sldId id="336" r:id="rId10"/>
    <p:sldId id="335" r:id="rId11"/>
    <p:sldId id="346" r:id="rId12"/>
    <p:sldId id="339" r:id="rId13"/>
    <p:sldId id="340" r:id="rId14"/>
    <p:sldId id="341" r:id="rId15"/>
    <p:sldId id="342" r:id="rId16"/>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D66A8F-1510-4923-8C09-5AC1F6FA37B3}" v="1" dt="2024-12-02T19:58:37.7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2B5BCFF1-E572-3CA5-625B-6D9314DD0D9C}"/>
    <pc:docChg chg="modSld">
      <pc:chgData name="Laura Dunn" userId="S::laudunn@toh.ca::a1b48991-b855-4e9d-9b46-097d553f086f" providerId="AD" clId="Web-{2B5BCFF1-E572-3CA5-625B-6D9314DD0D9C}" dt="2024-02-16T15:30:27.782" v="6" actId="1076"/>
      <pc:docMkLst>
        <pc:docMk/>
      </pc:docMkLst>
      <pc:sldChg chg="modSp">
        <pc:chgData name="Laura Dunn" userId="S::laudunn@toh.ca::a1b48991-b855-4e9d-9b46-097d553f086f" providerId="AD" clId="Web-{2B5BCFF1-E572-3CA5-625B-6D9314DD0D9C}" dt="2024-02-16T15:30:27.782" v="6" actId="1076"/>
        <pc:sldMkLst>
          <pc:docMk/>
          <pc:sldMk cId="2989216846" sldId="348"/>
        </pc:sldMkLst>
        <pc:spChg chg="mod">
          <ac:chgData name="Laura Dunn" userId="S::laudunn@toh.ca::a1b48991-b855-4e9d-9b46-097d553f086f" providerId="AD" clId="Web-{2B5BCFF1-E572-3CA5-625B-6D9314DD0D9C}" dt="2024-02-16T15:30:27.782" v="6" actId="1076"/>
          <ac:spMkLst>
            <pc:docMk/>
            <pc:sldMk cId="2989216846" sldId="348"/>
            <ac:spMk id="13" creationId="{A6870008-57C8-BB3B-5799-F1ACEC7D06B7}"/>
          </ac:spMkLst>
        </pc:spChg>
      </pc:sldChg>
    </pc:docChg>
  </pc:docChgLst>
  <pc:docChgLst>
    <pc:chgData name="Laura Dunn" userId="S::laudunn@toh.ca::a1b48991-b855-4e9d-9b46-097d553f086f" providerId="AD" clId="Web-{A274066A-3DA7-3221-7B73-53F2F13445AF}"/>
    <pc:docChg chg="modSld">
      <pc:chgData name="Laura Dunn" userId="S::laudunn@toh.ca::a1b48991-b855-4e9d-9b46-097d553f086f" providerId="AD" clId="Web-{A274066A-3DA7-3221-7B73-53F2F13445AF}" dt="2024-02-16T15:10:28.965" v="8" actId="1076"/>
      <pc:docMkLst>
        <pc:docMk/>
      </pc:docMkLst>
      <pc:sldChg chg="modSp">
        <pc:chgData name="Laura Dunn" userId="S::laudunn@toh.ca::a1b48991-b855-4e9d-9b46-097d553f086f" providerId="AD" clId="Web-{A274066A-3DA7-3221-7B73-53F2F13445AF}" dt="2024-02-16T15:10:28.965" v="8" actId="1076"/>
        <pc:sldMkLst>
          <pc:docMk/>
          <pc:sldMk cId="2989216846" sldId="348"/>
        </pc:sldMkLst>
        <pc:spChg chg="mod">
          <ac:chgData name="Laura Dunn" userId="S::laudunn@toh.ca::a1b48991-b855-4e9d-9b46-097d553f086f" providerId="AD" clId="Web-{A274066A-3DA7-3221-7B73-53F2F13445AF}" dt="2024-02-16T15:10:28.965" v="8" actId="1076"/>
          <ac:spMkLst>
            <pc:docMk/>
            <pc:sldMk cId="2989216846" sldId="348"/>
            <ac:spMk id="13" creationId="{A6870008-57C8-BB3B-5799-F1ACEC7D06B7}"/>
          </ac:spMkLst>
        </pc:spChg>
      </pc:sldChg>
    </pc:docChg>
  </pc:docChgLst>
  <pc:docChgLst>
    <pc:chgData name="Laura Dunn" userId="S::laudunn@toh.ca::a1b48991-b855-4e9d-9b46-097d553f086f" providerId="AD" clId="Web-{29B62921-31B7-2B43-92D6-33DE052D1617}"/>
    <pc:docChg chg="modSld">
      <pc:chgData name="Laura Dunn" userId="S::laudunn@toh.ca::a1b48991-b855-4e9d-9b46-097d553f086f" providerId="AD" clId="Web-{29B62921-31B7-2B43-92D6-33DE052D1617}" dt="2024-02-16T15:05:36.498" v="11" actId="1076"/>
      <pc:docMkLst>
        <pc:docMk/>
      </pc:docMkLst>
      <pc:sldChg chg="modSp">
        <pc:chgData name="Laura Dunn" userId="S::laudunn@toh.ca::a1b48991-b855-4e9d-9b46-097d553f086f" providerId="AD" clId="Web-{29B62921-31B7-2B43-92D6-33DE052D1617}" dt="2024-02-16T15:05:36.498" v="11" actId="1076"/>
        <pc:sldMkLst>
          <pc:docMk/>
          <pc:sldMk cId="2989216846" sldId="348"/>
        </pc:sldMkLst>
        <pc:spChg chg="mod">
          <ac:chgData name="Laura Dunn" userId="S::laudunn@toh.ca::a1b48991-b855-4e9d-9b46-097d553f086f" providerId="AD" clId="Web-{29B62921-31B7-2B43-92D6-33DE052D1617}" dt="2024-02-16T15:05:06.748" v="5" actId="1076"/>
          <ac:spMkLst>
            <pc:docMk/>
            <pc:sldMk cId="2989216846" sldId="348"/>
            <ac:spMk id="13" creationId="{A6870008-57C8-BB3B-5799-F1ACEC7D06B7}"/>
          </ac:spMkLst>
        </pc:spChg>
        <pc:spChg chg="mod">
          <ac:chgData name="Laura Dunn" userId="S::laudunn@toh.ca::a1b48991-b855-4e9d-9b46-097d553f086f" providerId="AD" clId="Web-{29B62921-31B7-2B43-92D6-33DE052D1617}" dt="2024-02-16T15:05:36.498" v="11" actId="1076"/>
          <ac:spMkLst>
            <pc:docMk/>
            <pc:sldMk cId="2989216846" sldId="348"/>
            <ac:spMk id="14" creationId="{B8F0E10C-0B93-8AC6-6AA6-4A72A1327D2A}"/>
          </ac:spMkLst>
        </pc:spChg>
      </pc:sldChg>
    </pc:docChg>
  </pc:docChgLst>
  <pc:docChgLst>
    <pc:chgData name="Laura Dunn" userId="a1b48991-b855-4e9d-9b46-097d553f086f" providerId="ADAL" clId="{79D66A8F-1510-4923-8C09-5AC1F6FA37B3}"/>
    <pc:docChg chg="addSld delSld modSld">
      <pc:chgData name="Laura Dunn" userId="a1b48991-b855-4e9d-9b46-097d553f086f" providerId="ADAL" clId="{79D66A8F-1510-4923-8C09-5AC1F6FA37B3}" dt="2024-12-02T19:58:39.360" v="1" actId="47"/>
      <pc:docMkLst>
        <pc:docMk/>
      </pc:docMkLst>
      <pc:sldChg chg="add">
        <pc:chgData name="Laura Dunn" userId="a1b48991-b855-4e9d-9b46-097d553f086f" providerId="ADAL" clId="{79D66A8F-1510-4923-8C09-5AC1F6FA37B3}" dt="2024-12-02T19:58:37.742" v="0"/>
        <pc:sldMkLst>
          <pc:docMk/>
          <pc:sldMk cId="1638391698" sldId="327"/>
        </pc:sldMkLst>
      </pc:sldChg>
      <pc:sldChg chg="del">
        <pc:chgData name="Laura Dunn" userId="a1b48991-b855-4e9d-9b46-097d553f086f" providerId="ADAL" clId="{79D66A8F-1510-4923-8C09-5AC1F6FA37B3}" dt="2024-12-02T19:58:39.360" v="1" actId="47"/>
        <pc:sldMkLst>
          <pc:docMk/>
          <pc:sldMk cId="2989216846" sldId="348"/>
        </pc:sldMkLst>
      </pc:sldChg>
    </pc:docChg>
  </pc:docChgLst>
  <pc:docChgLst>
    <pc:chgData name="Laura Dunn" userId="S::laudunn@toh.ca::a1b48991-b855-4e9d-9b46-097d553f086f" providerId="AD" clId="Web-{346E7F4C-0800-9C55-89AC-C46B7FF167A3}"/>
    <pc:docChg chg="addSld delSld modSld sldOrd">
      <pc:chgData name="Laura Dunn" userId="S::laudunn@toh.ca::a1b48991-b855-4e9d-9b46-097d553f086f" providerId="AD" clId="Web-{346E7F4C-0800-9C55-89AC-C46B7FF167A3}" dt="2024-02-16T14:24:10.087" v="4"/>
      <pc:docMkLst>
        <pc:docMk/>
      </pc:docMkLst>
      <pc:sldChg chg="new del ord">
        <pc:chgData name="Laura Dunn" userId="S::laudunn@toh.ca::a1b48991-b855-4e9d-9b46-097d553f086f" providerId="AD" clId="Web-{346E7F4C-0800-9C55-89AC-C46B7FF167A3}" dt="2024-02-16T14:24:10.087" v="4"/>
        <pc:sldMkLst>
          <pc:docMk/>
          <pc:sldMk cId="2883585056" sldId="347"/>
        </pc:sldMkLst>
      </pc:sldChg>
      <pc:sldChg chg="modSp add">
        <pc:chgData name="Laura Dunn" userId="S::laudunn@toh.ca::a1b48991-b855-4e9d-9b46-097d553f086f" providerId="AD" clId="Web-{346E7F4C-0800-9C55-89AC-C46B7FF167A3}" dt="2024-02-16T14:24:03.650" v="3" actId="1076"/>
        <pc:sldMkLst>
          <pc:docMk/>
          <pc:sldMk cId="2989216846" sldId="348"/>
        </pc:sldMkLst>
        <pc:spChg chg="mod">
          <ac:chgData name="Laura Dunn" userId="S::laudunn@toh.ca::a1b48991-b855-4e9d-9b46-097d553f086f" providerId="AD" clId="Web-{346E7F4C-0800-9C55-89AC-C46B7FF167A3}" dt="2024-02-16T14:24:03.650" v="3" actId="1076"/>
          <ac:spMkLst>
            <pc:docMk/>
            <pc:sldMk cId="2989216846" sldId="348"/>
            <ac:spMk id="13" creationId="{A6870008-57C8-BB3B-5799-F1ACEC7D06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41527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31194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101762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73749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17993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170486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48392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891934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61554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72603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845388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700508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sv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svg"/><Relationship Id="rId10" Type="http://schemas.openxmlformats.org/officeDocument/2006/relationships/image" Target="../media/image37.svg"/><Relationship Id="rId4" Type="http://schemas.openxmlformats.org/officeDocument/2006/relationships/image" Target="../media/image31.png"/><Relationship Id="rId9" Type="http://schemas.openxmlformats.org/officeDocument/2006/relationships/image" Target="../media/image36.png"/></Relationships>
</file>

<file path=ppt/slides/_rels/slide1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1.png"/><Relationship Id="rId4" Type="http://schemas.openxmlformats.org/officeDocument/2006/relationships/image" Target="../media/image40.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14.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png"/><Relationship Id="rId9" Type="http://schemas.openxmlformats.org/officeDocument/2006/relationships/image" Target="../media/image21.png"/></Relationships>
</file>

<file path=ppt/slides/_rels/slide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7.png"/><Relationship Id="rId11" Type="http://schemas.openxmlformats.org/officeDocument/2006/relationships/image" Target="../media/image14.svg"/><Relationship Id="rId5" Type="http://schemas.openxmlformats.org/officeDocument/2006/relationships/image" Target="../media/image26.png"/><Relationship Id="rId10" Type="http://schemas.openxmlformats.org/officeDocument/2006/relationships/image" Target="../media/image13.png"/><Relationship Id="rId4" Type="http://schemas.openxmlformats.org/officeDocument/2006/relationships/image" Target="../media/image25.png"/><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sv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svg"/><Relationship Id="rId10" Type="http://schemas.openxmlformats.org/officeDocument/2006/relationships/image" Target="../media/image37.svg"/><Relationship Id="rId4" Type="http://schemas.openxmlformats.org/officeDocument/2006/relationships/image" Target="../media/image31.png"/><Relationship Id="rId9" Type="http://schemas.openxmlformats.org/officeDocument/2006/relationships/image" Target="../media/image36.png"/></Relationships>
</file>

<file path=ppt/slides/_rels/slide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41.png"/><Relationship Id="rId4" Type="http://schemas.openxmlformats.org/officeDocument/2006/relationships/image" Target="../media/image40.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14.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png"/><Relationship Id="rId9" Type="http://schemas.openxmlformats.org/officeDocument/2006/relationships/image" Target="../media/image21.png"/></Relationships>
</file>

<file path=ppt/slides/_rels/slide9.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27.png"/><Relationship Id="rId11" Type="http://schemas.openxmlformats.org/officeDocument/2006/relationships/image" Target="../media/image14.svg"/><Relationship Id="rId5" Type="http://schemas.openxmlformats.org/officeDocument/2006/relationships/image" Target="../media/image26.png"/><Relationship Id="rId10" Type="http://schemas.openxmlformats.org/officeDocument/2006/relationships/image" Target="../media/image13.png"/><Relationship Id="rId4" Type="http://schemas.openxmlformats.org/officeDocument/2006/relationships/image" Target="../media/image25.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7" y="7611654"/>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808544" y="3261515"/>
            <a:ext cx="6207927" cy="3535370"/>
          </a:xfrm>
          <a:prstGeom prst="rect">
            <a:avLst/>
          </a:prstGeom>
          <a:noFill/>
        </p:spPr>
        <p:txBody>
          <a:bodyPr wrap="square">
            <a:spAutoFit/>
          </a:bodyPr>
          <a:lstStyle/>
          <a:p>
            <a:pPr algn="ctr" defTabSz="897392">
              <a:defRPr/>
            </a:pPr>
            <a:r>
              <a:rPr lang="en-CA" sz="5888" dirty="0">
                <a:solidFill>
                  <a:prstClr val="black"/>
                </a:solidFill>
                <a:latin typeface="Calibri"/>
                <a:ea typeface="Open Sans"/>
                <a:cs typeface="Calibri"/>
              </a:rPr>
              <a:t>PT</a:t>
            </a:r>
            <a:endParaRPr lang="en-US" sz="5888" dirty="0">
              <a:solidFill>
                <a:prstClr val="black"/>
              </a:solidFill>
              <a:latin typeface="Calibri"/>
              <a:ea typeface="Open Sans"/>
              <a:cs typeface="Calibri"/>
            </a:endParaRPr>
          </a:p>
          <a:p>
            <a:pPr algn="ctr" defTabSz="897392">
              <a:defRPr/>
            </a:pPr>
            <a:r>
              <a:rPr lang="en-CA" sz="5888" dirty="0">
                <a:solidFill>
                  <a:prstClr val="black"/>
                </a:solidFill>
                <a:latin typeface="Calibri"/>
                <a:ea typeface="Open Sans"/>
                <a:cs typeface="Calibri"/>
              </a:rPr>
              <a:t>Fitness &amp; Exercise</a:t>
            </a:r>
          </a:p>
          <a:p>
            <a:pPr algn="ctr" defTabSz="897392">
              <a:defRPr/>
            </a:pPr>
            <a:r>
              <a:rPr lang="en-CA" sz="5888" dirty="0">
                <a:solidFill>
                  <a:prstClr val="black"/>
                </a:solidFill>
                <a:latin typeface="Calibri"/>
                <a:ea typeface="Open Sans"/>
                <a:cs typeface="Calibri"/>
              </a:rPr>
              <a:t>After a Stroke</a:t>
            </a:r>
            <a:endParaRPr lang="en-CA" sz="5888" dirty="0">
              <a:solidFill>
                <a:prstClr val="black"/>
              </a:solidFill>
              <a:latin typeface="Calibri"/>
              <a:ea typeface="Open Sans" panose="020B0606030504020204" pitchFamily="34" charset="0"/>
              <a:cs typeface="Calibri"/>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0" y="1007501"/>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2" y="872673"/>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3" name="TextBox 2">
            <a:extLst>
              <a:ext uri="{FF2B5EF4-FFF2-40B4-BE49-F238E27FC236}">
                <a16:creationId xmlns:a16="http://schemas.microsoft.com/office/drawing/2014/main" id="{71399BCB-7A6F-0066-9168-C67C7F826FAE}"/>
              </a:ext>
            </a:extLst>
          </p:cNvPr>
          <p:cNvSpPr txBox="1"/>
          <p:nvPr/>
        </p:nvSpPr>
        <p:spPr>
          <a:xfrm>
            <a:off x="1835186" y="241872"/>
            <a:ext cx="5807958" cy="100213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u="sng" dirty="0">
                <a:latin typeface="Century Gothic"/>
                <a:ea typeface="+mn-lt"/>
                <a:cs typeface="+mn-lt"/>
              </a:rPr>
              <a:t>Types </a:t>
            </a:r>
            <a:r>
              <a:rPr lang="en-US" sz="2400" u="sng" dirty="0" err="1">
                <a:latin typeface="Century Gothic"/>
                <a:ea typeface="+mn-lt"/>
                <a:cs typeface="+mn-lt"/>
              </a:rPr>
              <a:t>d'</a:t>
            </a:r>
            <a:r>
              <a:rPr lang="en-US" sz="2400" b="1" u="sng" dirty="0" err="1">
                <a:latin typeface="Century Gothic"/>
                <a:ea typeface="+mn-lt"/>
                <a:cs typeface="+mn-lt"/>
              </a:rPr>
              <a:t>exercices</a:t>
            </a:r>
            <a:r>
              <a:rPr lang="en-US" sz="2400" u="sng" dirty="0">
                <a:latin typeface="Century Gothic"/>
                <a:ea typeface="+mn-lt"/>
                <a:cs typeface="+mn-lt"/>
              </a:rPr>
              <a:t>:</a:t>
            </a:r>
            <a:endParaRPr lang="en-US" sz="2400" u="sng">
              <a:latin typeface="Century Gothic"/>
              <a:cs typeface="Calibri"/>
            </a:endParaRPr>
          </a:p>
          <a:p>
            <a:pPr>
              <a:lnSpc>
                <a:spcPct val="150000"/>
              </a:lnSpc>
            </a:pPr>
            <a:endParaRPr lang="en-US" sz="2400" u="sng" dirty="0">
              <a:latin typeface="Century Gothic"/>
              <a:ea typeface="+mn-lt"/>
              <a:cs typeface="+mn-lt"/>
            </a:endParaRPr>
          </a:p>
          <a:p>
            <a:pPr>
              <a:lnSpc>
                <a:spcPct val="150000"/>
              </a:lnSpc>
            </a:pPr>
            <a:endParaRPr lang="en-US" u="sng" dirty="0">
              <a:latin typeface="Century Gothic"/>
              <a:ea typeface="+mn-lt"/>
              <a:cs typeface="+mn-lt"/>
            </a:endParaRPr>
          </a:p>
          <a:p>
            <a:pPr>
              <a:lnSpc>
                <a:spcPct val="150000"/>
              </a:lnSpc>
            </a:pPr>
            <a:r>
              <a:rPr lang="en-US" b="1" dirty="0">
                <a:latin typeface="Century Gothic"/>
                <a:ea typeface="+mn-lt"/>
                <a:cs typeface="+mn-lt"/>
              </a:rPr>
              <a:t>1. Endurance/ </a:t>
            </a:r>
            <a:r>
              <a:rPr lang="en-US" b="1" dirty="0" err="1">
                <a:latin typeface="Century Gothic"/>
                <a:ea typeface="+mn-lt"/>
                <a:cs typeface="+mn-lt"/>
              </a:rPr>
              <a:t>aérobique</a:t>
            </a:r>
            <a:endParaRPr lang="en-US" b="1">
              <a:latin typeface="Century Gothic"/>
              <a:ea typeface="+mn-lt"/>
              <a:cs typeface="+mn-lt"/>
            </a:endParaRPr>
          </a:p>
          <a:p>
            <a:pPr marL="742950" lvl="1" indent="-285750">
              <a:lnSpc>
                <a:spcPct val="150000"/>
              </a:lnSpc>
              <a:buFont typeface="Courier New"/>
              <a:buChar char="o"/>
            </a:pPr>
            <a:r>
              <a:rPr lang="en-US" dirty="0" err="1">
                <a:latin typeface="Century Gothic"/>
                <a:ea typeface="+mn-lt"/>
                <a:cs typeface="+mn-lt"/>
              </a:rPr>
              <a:t>Exercices</a:t>
            </a:r>
            <a:r>
              <a:rPr lang="en-US" dirty="0">
                <a:latin typeface="Century Gothic"/>
                <a:ea typeface="+mn-lt"/>
                <a:cs typeface="+mn-lt"/>
              </a:rPr>
              <a:t> longs </a:t>
            </a:r>
            <a:endParaRPr lang="en-US">
              <a:latin typeface="Century Gothic"/>
              <a:ea typeface="+mn-lt"/>
              <a:cs typeface="Calibri"/>
            </a:endParaRPr>
          </a:p>
          <a:p>
            <a:pPr marL="742950" lvl="1" indent="-285750">
              <a:lnSpc>
                <a:spcPct val="150000"/>
              </a:lnSpc>
              <a:buFont typeface="Courier New"/>
              <a:buChar char="o"/>
            </a:pPr>
            <a:endParaRPr lang="en-US" dirty="0">
              <a:latin typeface="Century Gothic"/>
              <a:ea typeface="+mn-lt"/>
              <a:cs typeface="Arial"/>
            </a:endParaRPr>
          </a:p>
          <a:p>
            <a:pPr marL="742950" lvl="1" indent="-285750">
              <a:lnSpc>
                <a:spcPct val="150000"/>
              </a:lnSpc>
              <a:buFont typeface="Courier New"/>
              <a:buChar char="o"/>
            </a:pPr>
            <a:r>
              <a:rPr lang="en-US" err="1">
                <a:latin typeface="Century Gothic"/>
                <a:ea typeface="+mn-lt"/>
                <a:cs typeface="Arial"/>
              </a:rPr>
              <a:t>Augmente</a:t>
            </a:r>
            <a:r>
              <a:rPr lang="en-US" dirty="0">
                <a:latin typeface="Century Gothic"/>
                <a:ea typeface="+mn-lt"/>
                <a:cs typeface="Arial"/>
              </a:rPr>
              <a:t> la </a:t>
            </a:r>
            <a:r>
              <a:rPr lang="en-US" b="1" err="1">
                <a:latin typeface="Century Gothic"/>
                <a:ea typeface="+mn-lt"/>
                <a:cs typeface="Arial"/>
              </a:rPr>
              <a:t>fréquence</a:t>
            </a:r>
            <a:r>
              <a:rPr lang="en-US" b="1" dirty="0">
                <a:latin typeface="Century Gothic"/>
                <a:ea typeface="+mn-lt"/>
                <a:cs typeface="Arial"/>
              </a:rPr>
              <a:t> </a:t>
            </a:r>
            <a:r>
              <a:rPr lang="en-US" b="1" err="1">
                <a:latin typeface="Century Gothic"/>
                <a:ea typeface="+mn-lt"/>
                <a:cs typeface="Arial"/>
              </a:rPr>
              <a:t>cardiaque</a:t>
            </a:r>
            <a:endParaRPr lang="en-US" b="1">
              <a:latin typeface="Century Gothic"/>
              <a:ea typeface="Calibri" panose="020F0502020204030204"/>
              <a:cs typeface="Calibri" panose="020F0502020204030204"/>
            </a:endParaRPr>
          </a:p>
          <a:p>
            <a:pPr lvl="1">
              <a:lnSpc>
                <a:spcPct val="150000"/>
              </a:lnSpc>
            </a:pPr>
            <a:endParaRPr lang="en-US" dirty="0">
              <a:latin typeface="Century Gothic"/>
              <a:ea typeface="Calibri"/>
              <a:cs typeface="Calibri"/>
            </a:endParaRPr>
          </a:p>
          <a:p>
            <a:pPr>
              <a:lnSpc>
                <a:spcPct val="150000"/>
              </a:lnSpc>
            </a:pPr>
            <a:r>
              <a:rPr lang="en-US" b="1" dirty="0">
                <a:latin typeface="Century Gothic"/>
                <a:ea typeface="+mn-lt"/>
                <a:cs typeface="+mn-lt"/>
              </a:rPr>
              <a:t>2. </a:t>
            </a:r>
            <a:r>
              <a:rPr lang="en-US" b="1" dirty="0" err="1">
                <a:latin typeface="Century Gothic"/>
                <a:ea typeface="+mn-lt"/>
                <a:cs typeface="+mn-lt"/>
              </a:rPr>
              <a:t>Entraînement</a:t>
            </a:r>
            <a:r>
              <a:rPr lang="en-US" b="1" dirty="0">
                <a:latin typeface="Century Gothic"/>
                <a:ea typeface="+mn-lt"/>
                <a:cs typeface="+mn-lt"/>
              </a:rPr>
              <a:t> </a:t>
            </a:r>
            <a:r>
              <a:rPr lang="en-US" b="1" dirty="0" err="1">
                <a:latin typeface="Century Gothic"/>
                <a:ea typeface="+mn-lt"/>
                <a:cs typeface="+mn-lt"/>
              </a:rPr>
              <a:t>musculaire</a:t>
            </a:r>
            <a:endParaRPr lang="en-US" b="1" dirty="0">
              <a:latin typeface="Century Gothic"/>
              <a:ea typeface="+mn-lt"/>
              <a:cs typeface="+mn-lt"/>
            </a:endParaRPr>
          </a:p>
          <a:p>
            <a:pPr marL="742950" lvl="1" indent="-285750">
              <a:lnSpc>
                <a:spcPct val="150000"/>
              </a:lnSpc>
              <a:buFont typeface="Courier New"/>
              <a:buChar char="o"/>
            </a:pPr>
            <a:r>
              <a:rPr lang="en-US" dirty="0" err="1">
                <a:latin typeface="Century Gothic"/>
                <a:ea typeface="+mn-lt"/>
                <a:cs typeface="+mn-lt"/>
              </a:rPr>
              <a:t>Améliore</a:t>
            </a:r>
            <a:r>
              <a:rPr lang="en-US" dirty="0">
                <a:latin typeface="Century Gothic"/>
                <a:ea typeface="+mn-lt"/>
                <a:cs typeface="+mn-lt"/>
              </a:rPr>
              <a:t> la </a:t>
            </a:r>
            <a:r>
              <a:rPr lang="en-US" b="1" dirty="0">
                <a:latin typeface="Century Gothic"/>
                <a:ea typeface="+mn-lt"/>
                <a:cs typeface="+mn-lt"/>
              </a:rPr>
              <a:t>force </a:t>
            </a:r>
            <a:r>
              <a:rPr lang="en-US" b="1" dirty="0" err="1">
                <a:latin typeface="Century Gothic"/>
                <a:ea typeface="+mn-lt"/>
                <a:cs typeface="+mn-lt"/>
              </a:rPr>
              <a:t>musculaire</a:t>
            </a:r>
            <a:r>
              <a:rPr lang="en-US" dirty="0">
                <a:latin typeface="Century Gothic"/>
                <a:ea typeface="+mn-lt"/>
                <a:cs typeface="+mn-lt"/>
              </a:rPr>
              <a:t> </a:t>
            </a:r>
            <a:endParaRPr lang="en-US">
              <a:latin typeface="Century Gothic"/>
              <a:ea typeface="Calibri" panose="020F0502020204030204"/>
              <a:cs typeface="Calibri" panose="020F0502020204030204"/>
            </a:endParaRPr>
          </a:p>
          <a:p>
            <a:pPr marL="742950" lvl="1" indent="-285750">
              <a:lnSpc>
                <a:spcPct val="150000"/>
              </a:lnSpc>
              <a:buFont typeface="Courier New"/>
              <a:buChar char="o"/>
            </a:pPr>
            <a:endParaRPr lang="en-US" dirty="0">
              <a:latin typeface="Century Gothic"/>
              <a:ea typeface="+mn-lt"/>
              <a:cs typeface="Arial"/>
            </a:endParaRPr>
          </a:p>
          <a:p>
            <a:pPr marL="742950" lvl="1" indent="-285750">
              <a:lnSpc>
                <a:spcPct val="150000"/>
              </a:lnSpc>
              <a:buFont typeface="Courier New"/>
              <a:buChar char="o"/>
            </a:pPr>
            <a:r>
              <a:rPr lang="en-US" b="1" dirty="0" err="1">
                <a:latin typeface="Century Gothic"/>
                <a:ea typeface="+mn-lt"/>
                <a:cs typeface="Arial"/>
              </a:rPr>
              <a:t>Réduit</a:t>
            </a:r>
            <a:r>
              <a:rPr lang="en-US" b="1" dirty="0">
                <a:latin typeface="Century Gothic"/>
                <a:ea typeface="+mn-lt"/>
                <a:cs typeface="Arial"/>
              </a:rPr>
              <a:t> </a:t>
            </a:r>
            <a:r>
              <a:rPr lang="en-US" dirty="0">
                <a:latin typeface="Century Gothic"/>
                <a:ea typeface="+mn-lt"/>
                <a:cs typeface="Arial"/>
              </a:rPr>
              <a:t>le </a:t>
            </a:r>
            <a:r>
              <a:rPr lang="en-US" dirty="0" err="1">
                <a:latin typeface="Century Gothic"/>
                <a:ea typeface="+mn-lt"/>
                <a:cs typeface="Arial"/>
              </a:rPr>
              <a:t>risque</a:t>
            </a:r>
            <a:r>
              <a:rPr lang="en-US" dirty="0">
                <a:latin typeface="Century Gothic"/>
                <a:ea typeface="+mn-lt"/>
                <a:cs typeface="Arial"/>
              </a:rPr>
              <a:t> de </a:t>
            </a:r>
            <a:r>
              <a:rPr lang="en-US" b="1" dirty="0">
                <a:latin typeface="Century Gothic"/>
                <a:ea typeface="+mn-lt"/>
                <a:cs typeface="Arial"/>
              </a:rPr>
              <a:t>chute</a:t>
            </a:r>
            <a:r>
              <a:rPr lang="en-US" dirty="0">
                <a:latin typeface="Century Gothic"/>
                <a:ea typeface="+mn-lt"/>
                <a:cs typeface="Arial"/>
              </a:rPr>
              <a:t> </a:t>
            </a:r>
            <a:r>
              <a:rPr lang="en-US" dirty="0" err="1">
                <a:latin typeface="Century Gothic"/>
                <a:ea typeface="+mn-lt"/>
                <a:cs typeface="Arial"/>
              </a:rPr>
              <a:t>ou</a:t>
            </a:r>
            <a:r>
              <a:rPr lang="en-US" dirty="0">
                <a:latin typeface="Century Gothic"/>
                <a:ea typeface="+mn-lt"/>
                <a:cs typeface="Arial"/>
              </a:rPr>
              <a:t> de </a:t>
            </a:r>
            <a:r>
              <a:rPr lang="en-US" dirty="0" err="1">
                <a:latin typeface="Century Gothic"/>
                <a:ea typeface="+mn-lt"/>
                <a:cs typeface="Arial"/>
              </a:rPr>
              <a:t>blessure</a:t>
            </a:r>
            <a:endParaRPr lang="en-US">
              <a:latin typeface="Century Gothic"/>
              <a:ea typeface="+mn-lt"/>
              <a:cs typeface="Arial"/>
            </a:endParaRPr>
          </a:p>
          <a:p>
            <a:pPr marL="742950" lvl="1" indent="-285750">
              <a:buFont typeface="Arial,Sans-Serif"/>
              <a:buChar char="•"/>
            </a:pPr>
            <a:endParaRPr lang="en-US" dirty="0">
              <a:latin typeface="Century Gothic"/>
              <a:ea typeface="+mn-lt"/>
              <a:cs typeface="Arial"/>
            </a:endParaRPr>
          </a:p>
          <a:p>
            <a:pPr marL="742950" lvl="1" indent="-285750">
              <a:buFont typeface="Arial,Sans-Serif"/>
              <a:buChar char="•"/>
            </a:pPr>
            <a:endParaRPr lang="en-US" dirty="0">
              <a:latin typeface="Century Gothic"/>
              <a:ea typeface="+mn-lt"/>
              <a:cs typeface="Arial"/>
            </a:endParaRPr>
          </a:p>
          <a:p>
            <a:pPr>
              <a:lnSpc>
                <a:spcPct val="150000"/>
              </a:lnSpc>
            </a:pPr>
            <a:r>
              <a:rPr lang="en-US" b="1" dirty="0">
                <a:latin typeface="Century Gothic"/>
                <a:ea typeface="+mn-lt"/>
                <a:cs typeface="+mn-lt"/>
              </a:rPr>
              <a:t>3. </a:t>
            </a:r>
            <a:r>
              <a:rPr lang="en-US" b="1" dirty="0" err="1">
                <a:latin typeface="Century Gothic"/>
                <a:ea typeface="+mn-lt"/>
                <a:cs typeface="+mn-lt"/>
              </a:rPr>
              <a:t>Entraînement</a:t>
            </a:r>
            <a:r>
              <a:rPr lang="en-US" b="1" dirty="0">
                <a:latin typeface="Century Gothic"/>
                <a:ea typeface="+mn-lt"/>
                <a:cs typeface="+mn-lt"/>
              </a:rPr>
              <a:t> à </a:t>
            </a:r>
            <a:r>
              <a:rPr lang="en-US" b="1" dirty="0" err="1">
                <a:latin typeface="Century Gothic"/>
                <a:ea typeface="+mn-lt"/>
                <a:cs typeface="+mn-lt"/>
              </a:rPr>
              <a:t>l'équilibre</a:t>
            </a:r>
            <a:endParaRPr lang="en-US" b="1">
              <a:latin typeface="Century Gothic"/>
              <a:ea typeface="+mn-lt"/>
              <a:cs typeface="+mn-lt"/>
            </a:endParaRPr>
          </a:p>
          <a:p>
            <a:pPr marL="742950" lvl="1" indent="-285750">
              <a:lnSpc>
                <a:spcPct val="150000"/>
              </a:lnSpc>
              <a:buFont typeface="Courier New"/>
              <a:buChar char="o"/>
            </a:pPr>
            <a:r>
              <a:rPr lang="en-US" dirty="0" err="1">
                <a:latin typeface="Century Gothic"/>
                <a:ea typeface="+mn-lt"/>
                <a:cs typeface="Arial"/>
              </a:rPr>
              <a:t>Améliore</a:t>
            </a:r>
            <a:r>
              <a:rPr lang="en-US" dirty="0">
                <a:latin typeface="Century Gothic"/>
                <a:ea typeface="+mn-lt"/>
                <a:cs typeface="Arial"/>
              </a:rPr>
              <a:t> la </a:t>
            </a:r>
            <a:r>
              <a:rPr lang="en-US" b="1" dirty="0" err="1">
                <a:latin typeface="Century Gothic"/>
                <a:ea typeface="+mn-lt"/>
                <a:cs typeface="Arial"/>
              </a:rPr>
              <a:t>sécurité</a:t>
            </a:r>
            <a:r>
              <a:rPr lang="en-US" dirty="0">
                <a:latin typeface="Century Gothic"/>
                <a:ea typeface="+mn-lt"/>
                <a:cs typeface="Arial"/>
              </a:rPr>
              <a:t> et la </a:t>
            </a:r>
            <a:r>
              <a:rPr lang="en-US" b="1" dirty="0" err="1">
                <a:latin typeface="Century Gothic"/>
                <a:ea typeface="+mn-lt"/>
                <a:cs typeface="Arial"/>
              </a:rPr>
              <a:t>confiance</a:t>
            </a:r>
            <a:r>
              <a:rPr lang="en-US" b="1" dirty="0">
                <a:latin typeface="Century Gothic"/>
                <a:ea typeface="+mn-lt"/>
                <a:cs typeface="Arial"/>
              </a:rPr>
              <a:t> </a:t>
            </a:r>
            <a:r>
              <a:rPr lang="en-US" b="1" dirty="0" err="1">
                <a:latin typeface="Century Gothic"/>
                <a:ea typeface="+mn-lt"/>
                <a:cs typeface="Arial"/>
              </a:rPr>
              <a:t>en</a:t>
            </a:r>
            <a:r>
              <a:rPr lang="en-US" b="1" dirty="0">
                <a:latin typeface="Century Gothic"/>
                <a:ea typeface="+mn-lt"/>
                <a:cs typeface="Arial"/>
              </a:rPr>
              <a:t> soi</a:t>
            </a:r>
            <a:endParaRPr lang="en-US" b="1" dirty="0">
              <a:latin typeface="Century Gothic"/>
              <a:ea typeface="+mn-lt"/>
              <a:cs typeface="Calibri" panose="020F0502020204030204"/>
            </a:endParaRPr>
          </a:p>
          <a:p>
            <a:pPr lvl="1">
              <a:lnSpc>
                <a:spcPct val="150000"/>
              </a:lnSpc>
              <a:buFont typeface="Courier New"/>
              <a:buChar char="o"/>
            </a:pPr>
            <a:endParaRPr lang="en-US" dirty="0">
              <a:latin typeface="Century Gothic"/>
              <a:ea typeface="+mn-lt"/>
              <a:cs typeface="+mn-lt"/>
            </a:endParaRPr>
          </a:p>
          <a:p>
            <a:pPr lvl="1">
              <a:lnSpc>
                <a:spcPct val="150000"/>
              </a:lnSpc>
              <a:buFont typeface="Courier New"/>
              <a:buChar char="o"/>
            </a:pPr>
            <a:r>
              <a:rPr lang="en-US" dirty="0">
                <a:latin typeface="Century Gothic"/>
                <a:ea typeface="+mn-lt"/>
                <a:cs typeface="+mn-lt"/>
              </a:rPr>
              <a:t>  </a:t>
            </a:r>
            <a:r>
              <a:rPr lang="en-US" b="1" err="1">
                <a:latin typeface="Century Gothic"/>
                <a:ea typeface="+mn-lt"/>
                <a:cs typeface="+mn-lt"/>
              </a:rPr>
              <a:t>Réduit</a:t>
            </a:r>
            <a:r>
              <a:rPr lang="en-US" b="1" dirty="0">
                <a:latin typeface="Century Gothic"/>
                <a:ea typeface="+mn-lt"/>
                <a:cs typeface="+mn-lt"/>
              </a:rPr>
              <a:t> </a:t>
            </a:r>
            <a:r>
              <a:rPr lang="en-US" dirty="0">
                <a:latin typeface="Century Gothic"/>
                <a:ea typeface="+mn-lt"/>
                <a:cs typeface="+mn-lt"/>
              </a:rPr>
              <a:t>le </a:t>
            </a:r>
            <a:r>
              <a:rPr lang="en-US" err="1">
                <a:latin typeface="Century Gothic"/>
                <a:ea typeface="+mn-lt"/>
                <a:cs typeface="+mn-lt"/>
              </a:rPr>
              <a:t>risque</a:t>
            </a:r>
            <a:r>
              <a:rPr lang="en-US" dirty="0">
                <a:latin typeface="Century Gothic"/>
                <a:ea typeface="+mn-lt"/>
                <a:cs typeface="+mn-lt"/>
              </a:rPr>
              <a:t> de </a:t>
            </a:r>
            <a:r>
              <a:rPr lang="en-US" b="1" dirty="0">
                <a:latin typeface="Century Gothic"/>
                <a:ea typeface="+mn-lt"/>
                <a:cs typeface="+mn-lt"/>
              </a:rPr>
              <a:t>chutes</a:t>
            </a:r>
          </a:p>
          <a:p>
            <a:pPr lvl="1">
              <a:lnSpc>
                <a:spcPct val="150000"/>
              </a:lnSpc>
              <a:buFont typeface="Courier New"/>
              <a:buChar char="o"/>
            </a:pPr>
            <a:endParaRPr lang="en-US" dirty="0">
              <a:latin typeface="Century Gothic"/>
              <a:ea typeface="Calibri"/>
              <a:cs typeface="Calibri"/>
            </a:endParaRPr>
          </a:p>
          <a:p>
            <a:pPr>
              <a:lnSpc>
                <a:spcPct val="150000"/>
              </a:lnSpc>
            </a:pPr>
            <a:r>
              <a:rPr lang="en-US" b="1" dirty="0">
                <a:latin typeface="Century Gothic"/>
                <a:ea typeface="+mn-lt"/>
                <a:cs typeface="+mn-lt"/>
              </a:rPr>
              <a:t>4. </a:t>
            </a:r>
            <a:r>
              <a:rPr lang="en-US" b="1" err="1">
                <a:latin typeface="Century Gothic"/>
                <a:ea typeface="+mn-lt"/>
                <a:cs typeface="+mn-lt"/>
              </a:rPr>
              <a:t>Étirements</a:t>
            </a:r>
            <a:endParaRPr lang="en-US" b="1">
              <a:latin typeface="Century Gothic"/>
              <a:ea typeface="+mn-lt"/>
              <a:cs typeface="+mn-lt"/>
            </a:endParaRPr>
          </a:p>
          <a:p>
            <a:pPr marL="742950" lvl="1" indent="-285750">
              <a:lnSpc>
                <a:spcPct val="150000"/>
              </a:lnSpc>
              <a:buFont typeface="Courier New"/>
              <a:buChar char="o"/>
            </a:pPr>
            <a:r>
              <a:rPr lang="en-US" dirty="0">
                <a:latin typeface="Century Gothic"/>
                <a:ea typeface="+mn-lt"/>
                <a:cs typeface="Arial"/>
              </a:rPr>
              <a:t>Aide à </a:t>
            </a:r>
            <a:r>
              <a:rPr lang="en-US" b="1" err="1">
                <a:latin typeface="Century Gothic"/>
                <a:ea typeface="+mn-lt"/>
                <a:cs typeface="Arial"/>
              </a:rPr>
              <a:t>détendre</a:t>
            </a:r>
            <a:r>
              <a:rPr lang="en-US" b="1" dirty="0">
                <a:latin typeface="Century Gothic"/>
                <a:ea typeface="+mn-lt"/>
                <a:cs typeface="Arial"/>
              </a:rPr>
              <a:t> les muscles</a:t>
            </a:r>
          </a:p>
          <a:p>
            <a:pPr marL="742950" lvl="1" indent="-285750">
              <a:lnSpc>
                <a:spcPct val="150000"/>
              </a:lnSpc>
              <a:buFont typeface="Courier New"/>
              <a:buChar char="o"/>
            </a:pPr>
            <a:endParaRPr lang="en-US" dirty="0">
              <a:latin typeface="Century Gothic"/>
              <a:ea typeface="+mn-lt"/>
              <a:cs typeface="Arial"/>
            </a:endParaRPr>
          </a:p>
          <a:p>
            <a:pPr marL="742950" lvl="1" indent="-285750">
              <a:lnSpc>
                <a:spcPct val="150000"/>
              </a:lnSpc>
              <a:buFont typeface="Courier New,monospace"/>
              <a:buChar char="o"/>
            </a:pPr>
            <a:r>
              <a:rPr lang="en-US" err="1">
                <a:latin typeface="Century Gothic"/>
                <a:ea typeface="+mn-lt"/>
                <a:cs typeface="Arial"/>
              </a:rPr>
              <a:t>Maintient</a:t>
            </a:r>
            <a:r>
              <a:rPr lang="en-US" dirty="0">
                <a:latin typeface="Century Gothic"/>
                <a:ea typeface="+mn-lt"/>
                <a:cs typeface="Arial"/>
              </a:rPr>
              <a:t> la </a:t>
            </a:r>
            <a:r>
              <a:rPr lang="en-US" b="1" err="1">
                <a:latin typeface="Century Gothic"/>
                <a:ea typeface="+mn-lt"/>
                <a:cs typeface="Arial"/>
              </a:rPr>
              <a:t>souplesse</a:t>
            </a:r>
            <a:r>
              <a:rPr lang="en-US" b="1" dirty="0">
                <a:latin typeface="Century Gothic"/>
                <a:ea typeface="+mn-lt"/>
                <a:cs typeface="Arial"/>
              </a:rPr>
              <a:t> du corps</a:t>
            </a:r>
          </a:p>
          <a:p>
            <a:pPr marL="742950" lvl="1" indent="-285750">
              <a:lnSpc>
                <a:spcPct val="150000"/>
              </a:lnSpc>
              <a:buFont typeface="Courier New"/>
              <a:buChar char="o"/>
            </a:pPr>
            <a:endParaRPr lang="en-US">
              <a:latin typeface="Calibri" panose="020F0502020204030204"/>
              <a:ea typeface="+mn-lt"/>
              <a:cs typeface="Calibri" panose="020F0502020204030204"/>
            </a:endParaRPr>
          </a:p>
        </p:txBody>
      </p:sp>
      <p:sp>
        <p:nvSpPr>
          <p:cNvPr id="7" name="TextBox 16">
            <a:extLst>
              <a:ext uri="{FF2B5EF4-FFF2-40B4-BE49-F238E27FC236}">
                <a16:creationId xmlns:a16="http://schemas.microsoft.com/office/drawing/2014/main" id="{0361BB51-1B5A-9159-E7AF-1A2D5B65EB3C}"/>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t>Adapté</a:t>
            </a:r>
            <a:r>
              <a:rPr lang="en-US" sz="800" dirty="0"/>
              <a:t> de: Bruyere Continuing Care. (2020). Fitness and Exercise After a Stroke. </a:t>
            </a:r>
            <a:endParaRPr lang="en-US" dirty="0"/>
          </a:p>
        </p:txBody>
      </p:sp>
      <p:pic>
        <p:nvPicPr>
          <p:cNvPr id="11" name="Picture 10">
            <a:extLst>
              <a:ext uri="{FF2B5EF4-FFF2-40B4-BE49-F238E27FC236}">
                <a16:creationId xmlns:a16="http://schemas.microsoft.com/office/drawing/2014/main" id="{6540C304-E4B6-A26F-949A-E7F6A67314F1}"/>
              </a:ext>
            </a:extLst>
          </p:cNvPr>
          <p:cNvPicPr>
            <a:picLocks noChangeAspect="1"/>
          </p:cNvPicPr>
          <p:nvPr/>
        </p:nvPicPr>
        <p:blipFill>
          <a:blip r:embed="rId3"/>
          <a:stretch>
            <a:fillRect/>
          </a:stretch>
        </p:blipFill>
        <p:spPr>
          <a:xfrm>
            <a:off x="6516114" y="2944432"/>
            <a:ext cx="687112" cy="735083"/>
          </a:xfrm>
          <a:prstGeom prst="rect">
            <a:avLst/>
          </a:prstGeom>
        </p:spPr>
      </p:pic>
      <p:pic>
        <p:nvPicPr>
          <p:cNvPr id="13" name="Graphic 12">
            <a:extLst>
              <a:ext uri="{FF2B5EF4-FFF2-40B4-BE49-F238E27FC236}">
                <a16:creationId xmlns:a16="http://schemas.microsoft.com/office/drawing/2014/main" id="{67C66BC2-94DA-6F79-F1B1-132CC3579B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35486" y="1596702"/>
            <a:ext cx="1509275" cy="1524663"/>
          </a:xfrm>
          <a:prstGeom prst="rect">
            <a:avLst/>
          </a:prstGeom>
        </p:spPr>
      </p:pic>
      <p:pic>
        <p:nvPicPr>
          <p:cNvPr id="15" name="Graphic 14">
            <a:extLst>
              <a:ext uri="{FF2B5EF4-FFF2-40B4-BE49-F238E27FC236}">
                <a16:creationId xmlns:a16="http://schemas.microsoft.com/office/drawing/2014/main" id="{8E00136B-32F9-A801-4CE9-027AA5CDFBC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4949" y="3919918"/>
            <a:ext cx="1217628" cy="1233115"/>
          </a:xfrm>
          <a:prstGeom prst="rect">
            <a:avLst/>
          </a:prstGeom>
        </p:spPr>
      </p:pic>
      <p:pic>
        <p:nvPicPr>
          <p:cNvPr id="17" name="Picture 16">
            <a:extLst>
              <a:ext uri="{FF2B5EF4-FFF2-40B4-BE49-F238E27FC236}">
                <a16:creationId xmlns:a16="http://schemas.microsoft.com/office/drawing/2014/main" id="{1C00712C-5309-8C4D-53D5-F7238310A060}"/>
              </a:ext>
            </a:extLst>
          </p:cNvPr>
          <p:cNvPicPr>
            <a:picLocks noChangeAspect="1"/>
          </p:cNvPicPr>
          <p:nvPr/>
        </p:nvPicPr>
        <p:blipFill>
          <a:blip r:embed="rId8"/>
          <a:stretch>
            <a:fillRect/>
          </a:stretch>
        </p:blipFill>
        <p:spPr>
          <a:xfrm>
            <a:off x="578092" y="6059322"/>
            <a:ext cx="1429109" cy="1428378"/>
          </a:xfrm>
          <a:prstGeom prst="rect">
            <a:avLst/>
          </a:prstGeom>
        </p:spPr>
      </p:pic>
      <p:pic>
        <p:nvPicPr>
          <p:cNvPr id="19" name="Graphic 18">
            <a:extLst>
              <a:ext uri="{FF2B5EF4-FFF2-40B4-BE49-F238E27FC236}">
                <a16:creationId xmlns:a16="http://schemas.microsoft.com/office/drawing/2014/main" id="{0D6F018D-D2F8-1F44-E57D-A1287842A76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548616" y="7241356"/>
            <a:ext cx="663232" cy="697754"/>
          </a:xfrm>
          <a:prstGeom prst="rect">
            <a:avLst/>
          </a:prstGeom>
        </p:spPr>
      </p:pic>
      <p:pic>
        <p:nvPicPr>
          <p:cNvPr id="21" name="Graphic 20">
            <a:extLst>
              <a:ext uri="{FF2B5EF4-FFF2-40B4-BE49-F238E27FC236}">
                <a16:creationId xmlns:a16="http://schemas.microsoft.com/office/drawing/2014/main" id="{90035FAB-A047-5951-35E8-9697ED1B254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97109" y="4537695"/>
            <a:ext cx="663232" cy="697754"/>
          </a:xfrm>
          <a:prstGeom prst="rect">
            <a:avLst/>
          </a:prstGeom>
        </p:spPr>
      </p:pic>
      <p:pic>
        <p:nvPicPr>
          <p:cNvPr id="23" name="Picture 22">
            <a:extLst>
              <a:ext uri="{FF2B5EF4-FFF2-40B4-BE49-F238E27FC236}">
                <a16:creationId xmlns:a16="http://schemas.microsoft.com/office/drawing/2014/main" id="{946B1137-D04D-D095-CBB9-6E9A73F3A86B}"/>
              </a:ext>
            </a:extLst>
          </p:cNvPr>
          <p:cNvPicPr>
            <a:picLocks noChangeAspect="1"/>
          </p:cNvPicPr>
          <p:nvPr/>
        </p:nvPicPr>
        <p:blipFill>
          <a:blip r:embed="rId11"/>
          <a:stretch>
            <a:fillRect/>
          </a:stretch>
        </p:blipFill>
        <p:spPr>
          <a:xfrm>
            <a:off x="575199" y="8089803"/>
            <a:ext cx="1256320" cy="1289519"/>
          </a:xfrm>
          <a:prstGeom prst="rect">
            <a:avLst/>
          </a:prstGeom>
        </p:spPr>
      </p:pic>
    </p:spTree>
    <p:extLst>
      <p:ext uri="{BB962C8B-B14F-4D97-AF65-F5344CB8AC3E}">
        <p14:creationId xmlns:p14="http://schemas.microsoft.com/office/powerpoint/2010/main" val="374521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6" name="TextBox 5">
            <a:extLst>
              <a:ext uri="{FF2B5EF4-FFF2-40B4-BE49-F238E27FC236}">
                <a16:creationId xmlns:a16="http://schemas.microsoft.com/office/drawing/2014/main" id="{124BD12A-A132-52C5-5ED9-0120E34EEBC1}"/>
              </a:ext>
            </a:extLst>
          </p:cNvPr>
          <p:cNvSpPr txBox="1"/>
          <p:nvPr/>
        </p:nvSpPr>
        <p:spPr>
          <a:xfrm>
            <a:off x="1687208" y="928850"/>
            <a:ext cx="5975746" cy="80737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u="sng" dirty="0">
                <a:latin typeface="Century Gothic"/>
                <a:ea typeface="Calibri"/>
                <a:cs typeface="Calibri"/>
              </a:rPr>
              <a:t>Types</a:t>
            </a:r>
            <a:r>
              <a:rPr lang="en-US" sz="2400" u="sng" dirty="0">
                <a:latin typeface="Century Gothic"/>
                <a:ea typeface="Calibri"/>
                <a:cs typeface="Calibri"/>
              </a:rPr>
              <a:t> </a:t>
            </a:r>
            <a:r>
              <a:rPr lang="en-US" sz="2400" u="sng">
                <a:latin typeface="Century Gothic"/>
                <a:ea typeface="+mn-lt"/>
                <a:cs typeface="+mn-lt"/>
              </a:rPr>
              <a:t>de </a:t>
            </a:r>
            <a:r>
              <a:rPr lang="en-US" sz="2400" b="1" u="sng" err="1">
                <a:latin typeface="Century Gothic"/>
                <a:ea typeface="+mn-lt"/>
                <a:cs typeface="+mn-lt"/>
              </a:rPr>
              <a:t>programmes</a:t>
            </a:r>
            <a:r>
              <a:rPr lang="en-US" sz="2400" b="1" u="sng" dirty="0">
                <a:latin typeface="Century Gothic"/>
                <a:ea typeface="+mn-lt"/>
                <a:cs typeface="+mn-lt"/>
              </a:rPr>
              <a:t> </a:t>
            </a:r>
            <a:r>
              <a:rPr lang="en-US" sz="2400" b="1" u="sng" err="1">
                <a:latin typeface="Century Gothic"/>
                <a:ea typeface="+mn-lt"/>
                <a:cs typeface="+mn-lt"/>
              </a:rPr>
              <a:t>d'exercices</a:t>
            </a:r>
            <a:r>
              <a:rPr lang="en-US" sz="2400" u="sng">
                <a:latin typeface="Century Gothic"/>
                <a:ea typeface="+mn-lt"/>
                <a:cs typeface="+mn-lt"/>
              </a:rPr>
              <a:t>:</a:t>
            </a:r>
            <a:endParaRPr lang="en-US" sz="2400" u="sng">
              <a:latin typeface="Century Gothic"/>
              <a:ea typeface="Calibri"/>
              <a:cs typeface="Calibri"/>
            </a:endParaRPr>
          </a:p>
          <a:p>
            <a:pPr>
              <a:lnSpc>
                <a:spcPct val="150000"/>
              </a:lnSpc>
            </a:pPr>
            <a:endParaRPr lang="en-US" u="sng" dirty="0">
              <a:latin typeface="Century Gothic"/>
              <a:ea typeface="Calibri"/>
              <a:cs typeface="Calibri"/>
            </a:endParaRPr>
          </a:p>
          <a:p>
            <a:pPr>
              <a:lnSpc>
                <a:spcPct val="150000"/>
              </a:lnSpc>
            </a:pPr>
            <a:endParaRPr lang="en-US" dirty="0">
              <a:latin typeface="Century Gothic"/>
              <a:cs typeface="Arial"/>
            </a:endParaRPr>
          </a:p>
          <a:p>
            <a:pPr marL="285750" indent="-285750">
              <a:lnSpc>
                <a:spcPct val="150000"/>
              </a:lnSpc>
              <a:buFont typeface="Arial"/>
              <a:buChar char="•"/>
            </a:pPr>
            <a:r>
              <a:rPr lang="en-US" err="1">
                <a:latin typeface="Century Gothic"/>
                <a:cs typeface="Arial"/>
              </a:rPr>
              <a:t>Programme</a:t>
            </a:r>
            <a:r>
              <a:rPr lang="en-US" dirty="0">
                <a:latin typeface="Century Gothic"/>
                <a:cs typeface="Arial"/>
              </a:rPr>
              <a:t> de </a:t>
            </a:r>
            <a:r>
              <a:rPr lang="en-US" b="1" err="1">
                <a:latin typeface="Century Gothic"/>
                <a:cs typeface="Arial"/>
              </a:rPr>
              <a:t>réadaptation</a:t>
            </a:r>
            <a:r>
              <a:rPr lang="en-US" b="1" dirty="0">
                <a:latin typeface="Century Gothic"/>
                <a:cs typeface="Arial"/>
              </a:rPr>
              <a:t> 1:1</a:t>
            </a:r>
            <a:endParaRPr lang="en-US" dirty="0">
              <a:latin typeface="Century Gothic"/>
              <a:cs typeface="Arial"/>
            </a:endParaRPr>
          </a:p>
          <a:p>
            <a:pPr marL="742950" lvl="1" indent="-285750">
              <a:lnSpc>
                <a:spcPct val="150000"/>
              </a:lnSpc>
              <a:buFont typeface="Courier New"/>
              <a:buChar char="o"/>
            </a:pPr>
            <a:r>
              <a:rPr lang="en-US" dirty="0">
                <a:latin typeface="Century Gothic"/>
              </a:rPr>
              <a:t>Avec un </a:t>
            </a:r>
            <a:r>
              <a:rPr lang="en-US" b="1" err="1">
                <a:latin typeface="Century Gothic"/>
              </a:rPr>
              <a:t>physiothérapeute</a:t>
            </a:r>
            <a:endParaRPr lang="en-US" b="1">
              <a:latin typeface="Century Gothic"/>
              <a:ea typeface="Calibri" panose="020F0502020204030204"/>
              <a:cs typeface="Calibri" panose="020F0502020204030204"/>
            </a:endParaRPr>
          </a:p>
          <a:p>
            <a:pPr marL="742950" lvl="1" indent="-285750">
              <a:lnSpc>
                <a:spcPct val="150000"/>
              </a:lnSpc>
              <a:buFont typeface="Courier New"/>
              <a:buChar char="o"/>
            </a:pPr>
            <a:r>
              <a:rPr lang="en-US" err="1">
                <a:latin typeface="Century Gothic"/>
              </a:rPr>
              <a:t>Peut</a:t>
            </a:r>
            <a:r>
              <a:rPr lang="en-US" dirty="0">
                <a:latin typeface="Century Gothic"/>
              </a:rPr>
              <a:t> </a:t>
            </a:r>
            <a:r>
              <a:rPr lang="en-US" err="1">
                <a:latin typeface="Century Gothic"/>
              </a:rPr>
              <a:t>être</a:t>
            </a:r>
            <a:r>
              <a:rPr lang="en-US" dirty="0">
                <a:latin typeface="Century Gothic"/>
              </a:rPr>
              <a:t> </a:t>
            </a:r>
            <a:r>
              <a:rPr lang="en-US" b="1" err="1">
                <a:latin typeface="Century Gothic"/>
              </a:rPr>
              <a:t>coûteux</a:t>
            </a:r>
            <a:endParaRPr lang="en-US" b="1">
              <a:latin typeface="Century Gothic"/>
              <a:ea typeface="Calibri" panose="020F0502020204030204"/>
              <a:cs typeface="Calibri" panose="020F0502020204030204"/>
            </a:endParaRPr>
          </a:p>
          <a:p>
            <a:pPr>
              <a:lnSpc>
                <a:spcPct val="150000"/>
              </a:lnSpc>
            </a:pPr>
            <a:endParaRPr lang="en-US" dirty="0">
              <a:latin typeface="Century Gothic"/>
            </a:endParaRPr>
          </a:p>
          <a:p>
            <a:pPr>
              <a:lnSpc>
                <a:spcPct val="150000"/>
              </a:lnSpc>
            </a:pPr>
            <a:endParaRPr lang="en-US" dirty="0">
              <a:latin typeface="Century Gothic"/>
            </a:endParaRPr>
          </a:p>
          <a:p>
            <a:pPr>
              <a:lnSpc>
                <a:spcPct val="150000"/>
              </a:lnSpc>
            </a:pPr>
            <a:endParaRPr lang="en-US" dirty="0">
              <a:latin typeface="Century Gothic"/>
            </a:endParaRPr>
          </a:p>
          <a:p>
            <a:pPr marL="285750" indent="-285750">
              <a:lnSpc>
                <a:spcPct val="150000"/>
              </a:lnSpc>
              <a:buFont typeface="Arial"/>
              <a:buChar char="•"/>
            </a:pPr>
            <a:r>
              <a:rPr lang="en-US" err="1">
                <a:latin typeface="Century Gothic"/>
              </a:rPr>
              <a:t>Programmes</a:t>
            </a:r>
            <a:r>
              <a:rPr lang="en-US" dirty="0">
                <a:latin typeface="Century Gothic"/>
              </a:rPr>
              <a:t> </a:t>
            </a:r>
            <a:r>
              <a:rPr lang="en-US" b="1" err="1">
                <a:latin typeface="Century Gothic"/>
              </a:rPr>
              <a:t>communautaires</a:t>
            </a:r>
            <a:r>
              <a:rPr lang="en-US" b="1" dirty="0">
                <a:latin typeface="Century Gothic"/>
              </a:rPr>
              <a:t> </a:t>
            </a:r>
            <a:endParaRPr lang="en-US" b="1">
              <a:latin typeface="Century Gothic"/>
              <a:cs typeface="Calibri"/>
            </a:endParaRPr>
          </a:p>
          <a:p>
            <a:pPr marL="742950" lvl="1" indent="-285750">
              <a:lnSpc>
                <a:spcPct val="150000"/>
              </a:lnSpc>
              <a:buFont typeface="Courier New"/>
              <a:buChar char="o"/>
            </a:pPr>
            <a:r>
              <a:rPr lang="en-US" dirty="0">
                <a:latin typeface="Century Gothic"/>
                <a:ea typeface="Calibri"/>
                <a:cs typeface="Calibri"/>
              </a:rPr>
              <a:t>Faire de</a:t>
            </a:r>
            <a:r>
              <a:rPr lang="en-US" dirty="0">
                <a:latin typeface="Century Gothic"/>
                <a:ea typeface="+mn-lt"/>
                <a:cs typeface="+mn-lt"/>
              </a:rPr>
              <a:t> </a:t>
            </a:r>
            <a:r>
              <a:rPr lang="en-US" dirty="0" err="1">
                <a:latin typeface="Century Gothic"/>
                <a:ea typeface="+mn-lt"/>
                <a:cs typeface="+mn-lt"/>
              </a:rPr>
              <a:t>l'exercice</a:t>
            </a:r>
            <a:r>
              <a:rPr lang="en-US" dirty="0">
                <a:latin typeface="Century Gothic"/>
                <a:ea typeface="+mn-lt"/>
                <a:cs typeface="+mn-lt"/>
              </a:rPr>
              <a:t> </a:t>
            </a:r>
            <a:r>
              <a:rPr lang="en-US" b="1" dirty="0">
                <a:latin typeface="Century Gothic"/>
                <a:ea typeface="+mn-lt"/>
                <a:cs typeface="+mn-lt"/>
              </a:rPr>
              <a:t>avec </a:t>
            </a:r>
            <a:r>
              <a:rPr lang="en-US" b="1" dirty="0" err="1">
                <a:latin typeface="Century Gothic"/>
                <a:ea typeface="+mn-lt"/>
                <a:cs typeface="+mn-lt"/>
              </a:rPr>
              <a:t>d'autres</a:t>
            </a:r>
            <a:r>
              <a:rPr lang="en-US" b="1" dirty="0">
                <a:latin typeface="Century Gothic"/>
                <a:ea typeface="+mn-lt"/>
                <a:cs typeface="+mn-lt"/>
              </a:rPr>
              <a:t> </a:t>
            </a:r>
            <a:r>
              <a:rPr lang="en-US" b="1" dirty="0" err="1">
                <a:latin typeface="Century Gothic"/>
                <a:ea typeface="+mn-lt"/>
                <a:cs typeface="+mn-lt"/>
              </a:rPr>
              <a:t>personnes</a:t>
            </a:r>
            <a:r>
              <a:rPr lang="en-US" dirty="0">
                <a:latin typeface="Century Gothic"/>
                <a:ea typeface="+mn-lt"/>
                <a:cs typeface="+mn-lt"/>
              </a:rPr>
              <a:t> </a:t>
            </a:r>
            <a:endParaRPr lang="en-US" b="1" dirty="0">
              <a:latin typeface="Century Gothic"/>
              <a:ea typeface="+mn-lt"/>
              <a:cs typeface="+mn-lt"/>
            </a:endParaRPr>
          </a:p>
          <a:p>
            <a:pPr lvl="1">
              <a:lnSpc>
                <a:spcPct val="150000"/>
              </a:lnSpc>
            </a:pPr>
            <a:r>
              <a:rPr lang="en-US" dirty="0">
                <a:latin typeface="Century Gothic"/>
                <a:ea typeface="+mn-lt"/>
                <a:cs typeface="+mn-lt"/>
              </a:rPr>
              <a:t> </a:t>
            </a:r>
            <a:r>
              <a:rPr lang="en-US" dirty="0" err="1">
                <a:latin typeface="Century Gothic"/>
                <a:ea typeface="+mn-lt"/>
                <a:cs typeface="+mn-lt"/>
              </a:rPr>
              <a:t>peut</a:t>
            </a:r>
            <a:r>
              <a:rPr lang="en-US" dirty="0">
                <a:latin typeface="Century Gothic"/>
                <a:ea typeface="+mn-lt"/>
                <a:cs typeface="+mn-lt"/>
              </a:rPr>
              <a:t> </a:t>
            </a:r>
            <a:r>
              <a:rPr lang="en-US" dirty="0" err="1">
                <a:latin typeface="Century Gothic"/>
                <a:ea typeface="+mn-lt"/>
                <a:cs typeface="+mn-lt"/>
              </a:rPr>
              <a:t>être</a:t>
            </a:r>
            <a:r>
              <a:rPr lang="en-US" dirty="0">
                <a:latin typeface="Century Gothic"/>
                <a:ea typeface="+mn-lt"/>
                <a:cs typeface="+mn-lt"/>
              </a:rPr>
              <a:t> </a:t>
            </a:r>
            <a:r>
              <a:rPr lang="en-US" b="1" dirty="0" err="1">
                <a:latin typeface="Century Gothic"/>
                <a:ea typeface="+mn-lt"/>
                <a:cs typeface="+mn-lt"/>
              </a:rPr>
              <a:t>amusant</a:t>
            </a:r>
            <a:endParaRPr lang="en-US" b="1" dirty="0" err="1">
              <a:latin typeface="Century Gothic"/>
              <a:cs typeface="Calibri"/>
            </a:endParaRPr>
          </a:p>
          <a:p>
            <a:pPr>
              <a:lnSpc>
                <a:spcPct val="150000"/>
              </a:lnSpc>
            </a:pPr>
            <a:endParaRPr lang="en-US" dirty="0">
              <a:latin typeface="Century Gothic"/>
              <a:cs typeface="Calibri"/>
            </a:endParaRPr>
          </a:p>
          <a:p>
            <a:pPr>
              <a:lnSpc>
                <a:spcPct val="150000"/>
              </a:lnSpc>
            </a:pPr>
            <a:endParaRPr lang="en-US" dirty="0">
              <a:latin typeface="Century Gothic"/>
              <a:cs typeface="Calibri"/>
            </a:endParaRPr>
          </a:p>
          <a:p>
            <a:pPr>
              <a:lnSpc>
                <a:spcPct val="150000"/>
              </a:lnSpc>
            </a:pPr>
            <a:endParaRPr lang="en-US" dirty="0">
              <a:latin typeface="Century Gothic"/>
              <a:cs typeface="Calibri"/>
            </a:endParaRPr>
          </a:p>
          <a:p>
            <a:pPr marL="285750" indent="-285750">
              <a:lnSpc>
                <a:spcPct val="150000"/>
              </a:lnSpc>
              <a:buFont typeface="Arial"/>
              <a:buChar char="•"/>
            </a:pPr>
            <a:r>
              <a:rPr lang="en-US" dirty="0" err="1">
                <a:latin typeface="Century Gothic"/>
                <a:ea typeface="+mn-lt"/>
                <a:cs typeface="+mn-lt"/>
              </a:rPr>
              <a:t>Programme</a:t>
            </a:r>
            <a:r>
              <a:rPr lang="en-US" dirty="0">
                <a:latin typeface="Century Gothic"/>
                <a:ea typeface="+mn-lt"/>
                <a:cs typeface="+mn-lt"/>
              </a:rPr>
              <a:t> </a:t>
            </a:r>
            <a:r>
              <a:rPr lang="en-US" dirty="0" err="1">
                <a:latin typeface="Century Gothic"/>
                <a:ea typeface="+mn-lt"/>
                <a:cs typeface="+mn-lt"/>
              </a:rPr>
              <a:t>d'</a:t>
            </a:r>
            <a:r>
              <a:rPr lang="en-US" b="1" dirty="0" err="1">
                <a:latin typeface="Century Gothic"/>
                <a:ea typeface="+mn-lt"/>
                <a:cs typeface="+mn-lt"/>
              </a:rPr>
              <a:t>exercices</a:t>
            </a:r>
            <a:r>
              <a:rPr lang="en-US" b="1" dirty="0">
                <a:latin typeface="Century Gothic"/>
                <a:ea typeface="+mn-lt"/>
                <a:cs typeface="+mn-lt"/>
              </a:rPr>
              <a:t> à domicile</a:t>
            </a:r>
            <a:endParaRPr lang="en-US" dirty="0">
              <a:latin typeface="Century Gothic"/>
              <a:ea typeface="+mn-lt"/>
              <a:cs typeface="Arial"/>
            </a:endParaRPr>
          </a:p>
          <a:p>
            <a:pPr marL="742950" lvl="1" indent="-285750">
              <a:lnSpc>
                <a:spcPct val="150000"/>
              </a:lnSpc>
              <a:buFont typeface="Courier New"/>
              <a:buChar char="o"/>
            </a:pPr>
            <a:r>
              <a:rPr lang="en-US" b="1" dirty="0">
                <a:latin typeface="Century Gothic"/>
                <a:ea typeface="+mn-lt"/>
                <a:cs typeface="Arial"/>
              </a:rPr>
              <a:t>Facile</a:t>
            </a:r>
            <a:r>
              <a:rPr lang="en-US" dirty="0">
                <a:latin typeface="Century Gothic"/>
                <a:cs typeface="Arial"/>
              </a:rPr>
              <a:t> à faire à la </a:t>
            </a:r>
            <a:r>
              <a:rPr lang="en-US" dirty="0" err="1">
                <a:latin typeface="Century Gothic"/>
                <a:cs typeface="Arial"/>
              </a:rPr>
              <a:t>maison</a:t>
            </a:r>
            <a:endParaRPr lang="en-US" dirty="0">
              <a:latin typeface="Century Gothic"/>
              <a:cs typeface="Arial"/>
            </a:endParaRPr>
          </a:p>
          <a:p>
            <a:pPr marL="742950" lvl="1" indent="-285750">
              <a:lnSpc>
                <a:spcPct val="150000"/>
              </a:lnSpc>
              <a:buFont typeface="Courier New,monospace"/>
              <a:buChar char="o"/>
            </a:pPr>
            <a:r>
              <a:rPr lang="en-US" b="1" dirty="0">
                <a:latin typeface="Century Gothic"/>
                <a:cs typeface="Arial"/>
              </a:rPr>
              <a:t>Supervision</a:t>
            </a:r>
            <a:r>
              <a:rPr lang="en-US" dirty="0">
                <a:latin typeface="Century Gothic"/>
                <a:cs typeface="Arial"/>
              </a:rPr>
              <a:t> par un </a:t>
            </a:r>
            <a:r>
              <a:rPr lang="en-US" dirty="0" err="1">
                <a:latin typeface="Century Gothic"/>
                <a:cs typeface="Arial"/>
              </a:rPr>
              <a:t>physiothérapeute</a:t>
            </a:r>
            <a:r>
              <a:rPr lang="en-US" dirty="0">
                <a:latin typeface="Century Gothic"/>
                <a:cs typeface="Arial"/>
              </a:rPr>
              <a:t> </a:t>
            </a:r>
            <a:r>
              <a:rPr lang="en-US" dirty="0" err="1">
                <a:latin typeface="Century Gothic"/>
                <a:cs typeface="Arial"/>
              </a:rPr>
              <a:t>ou</a:t>
            </a:r>
            <a:r>
              <a:rPr lang="en-US" dirty="0">
                <a:latin typeface="Century Gothic"/>
                <a:cs typeface="Arial"/>
              </a:rPr>
              <a:t> </a:t>
            </a:r>
          </a:p>
          <a:p>
            <a:pPr lvl="1">
              <a:lnSpc>
                <a:spcPct val="150000"/>
              </a:lnSpc>
            </a:pPr>
            <a:r>
              <a:rPr lang="en-US" dirty="0">
                <a:latin typeface="Century Gothic"/>
                <a:cs typeface="Arial"/>
              </a:rPr>
              <a:t> un </a:t>
            </a:r>
            <a:r>
              <a:rPr lang="en-US" dirty="0" err="1">
                <a:latin typeface="Century Gothic"/>
                <a:cs typeface="Arial"/>
              </a:rPr>
              <a:t>instructeur</a:t>
            </a:r>
            <a:endParaRPr lang="en-US">
              <a:latin typeface="Century Gothic"/>
              <a:cs typeface="Arial"/>
            </a:endParaRPr>
          </a:p>
        </p:txBody>
      </p:sp>
      <p:sp>
        <p:nvSpPr>
          <p:cNvPr id="8" name="TextBox 16">
            <a:extLst>
              <a:ext uri="{FF2B5EF4-FFF2-40B4-BE49-F238E27FC236}">
                <a16:creationId xmlns:a16="http://schemas.microsoft.com/office/drawing/2014/main" id="{89DAE7D6-2D90-A62E-C23B-97672751072F}"/>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t>Adapté</a:t>
            </a:r>
            <a:r>
              <a:rPr lang="en-US" sz="800" dirty="0"/>
              <a:t> de: Bruyere Continuing Care. (2020). Fitness and Exercise After a Stroke. </a:t>
            </a:r>
            <a:endParaRPr lang="en-US" dirty="0"/>
          </a:p>
        </p:txBody>
      </p:sp>
      <p:pic>
        <p:nvPicPr>
          <p:cNvPr id="12" name="Picture 11">
            <a:extLst>
              <a:ext uri="{FF2B5EF4-FFF2-40B4-BE49-F238E27FC236}">
                <a16:creationId xmlns:a16="http://schemas.microsoft.com/office/drawing/2014/main" id="{CD3EBD81-03C8-4C5F-8DB5-78D3A0119ED4}"/>
              </a:ext>
            </a:extLst>
          </p:cNvPr>
          <p:cNvPicPr>
            <a:picLocks noChangeAspect="1"/>
          </p:cNvPicPr>
          <p:nvPr/>
        </p:nvPicPr>
        <p:blipFill>
          <a:blip r:embed="rId3"/>
          <a:stretch>
            <a:fillRect/>
          </a:stretch>
        </p:blipFill>
        <p:spPr>
          <a:xfrm>
            <a:off x="885174" y="7560708"/>
            <a:ext cx="725887" cy="769371"/>
          </a:xfrm>
          <a:prstGeom prst="rect">
            <a:avLst/>
          </a:prstGeom>
        </p:spPr>
      </p:pic>
      <p:pic>
        <p:nvPicPr>
          <p:cNvPr id="14" name="Picture 13">
            <a:extLst>
              <a:ext uri="{FF2B5EF4-FFF2-40B4-BE49-F238E27FC236}">
                <a16:creationId xmlns:a16="http://schemas.microsoft.com/office/drawing/2014/main" id="{BA37F9A0-AD75-6557-062E-790C5A7A58B1}"/>
              </a:ext>
            </a:extLst>
          </p:cNvPr>
          <p:cNvPicPr>
            <a:picLocks noChangeAspect="1"/>
          </p:cNvPicPr>
          <p:nvPr/>
        </p:nvPicPr>
        <p:blipFill>
          <a:blip r:embed="rId4"/>
          <a:stretch>
            <a:fillRect/>
          </a:stretch>
        </p:blipFill>
        <p:spPr>
          <a:xfrm>
            <a:off x="690424" y="4727326"/>
            <a:ext cx="1086220" cy="1085850"/>
          </a:xfrm>
          <a:prstGeom prst="rect">
            <a:avLst/>
          </a:prstGeom>
        </p:spPr>
      </p:pic>
      <p:pic>
        <p:nvPicPr>
          <p:cNvPr id="16" name="Picture 15">
            <a:extLst>
              <a:ext uri="{FF2B5EF4-FFF2-40B4-BE49-F238E27FC236}">
                <a16:creationId xmlns:a16="http://schemas.microsoft.com/office/drawing/2014/main" id="{7947D389-6F9D-D065-D1DF-BDDA9D4453FD}"/>
              </a:ext>
            </a:extLst>
          </p:cNvPr>
          <p:cNvPicPr>
            <a:picLocks noChangeAspect="1"/>
          </p:cNvPicPr>
          <p:nvPr/>
        </p:nvPicPr>
        <p:blipFill>
          <a:blip r:embed="rId5"/>
          <a:stretch>
            <a:fillRect/>
          </a:stretch>
        </p:blipFill>
        <p:spPr>
          <a:xfrm>
            <a:off x="834816" y="5447522"/>
            <a:ext cx="1110911" cy="1081378"/>
          </a:xfrm>
          <a:prstGeom prst="rect">
            <a:avLst/>
          </a:prstGeom>
        </p:spPr>
      </p:pic>
      <p:pic>
        <p:nvPicPr>
          <p:cNvPr id="18" name="Picture 17">
            <a:extLst>
              <a:ext uri="{FF2B5EF4-FFF2-40B4-BE49-F238E27FC236}">
                <a16:creationId xmlns:a16="http://schemas.microsoft.com/office/drawing/2014/main" id="{A50B8583-1F1F-CB52-114D-008950A90DF1}"/>
              </a:ext>
            </a:extLst>
          </p:cNvPr>
          <p:cNvPicPr>
            <a:picLocks noChangeAspect="1"/>
          </p:cNvPicPr>
          <p:nvPr/>
        </p:nvPicPr>
        <p:blipFill>
          <a:blip r:embed="rId6"/>
          <a:stretch>
            <a:fillRect/>
          </a:stretch>
        </p:blipFill>
        <p:spPr>
          <a:xfrm>
            <a:off x="697995" y="2020217"/>
            <a:ext cx="1115140" cy="1136897"/>
          </a:xfrm>
          <a:prstGeom prst="rect">
            <a:avLst/>
          </a:prstGeom>
        </p:spPr>
      </p:pic>
    </p:spTree>
    <p:extLst>
      <p:ext uri="{BB962C8B-B14F-4D97-AF65-F5344CB8AC3E}">
        <p14:creationId xmlns:p14="http://schemas.microsoft.com/office/powerpoint/2010/main" val="189698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3" name="TextBox 2">
            <a:extLst>
              <a:ext uri="{FF2B5EF4-FFF2-40B4-BE49-F238E27FC236}">
                <a16:creationId xmlns:a16="http://schemas.microsoft.com/office/drawing/2014/main" id="{6758B9F3-FDD1-AE19-82EF-A55EE8387C99}"/>
              </a:ext>
            </a:extLst>
          </p:cNvPr>
          <p:cNvSpPr txBox="1"/>
          <p:nvPr/>
        </p:nvSpPr>
        <p:spPr>
          <a:xfrm>
            <a:off x="199559" y="161973"/>
            <a:ext cx="607485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Fitness and Exercise After a Stroke</a:t>
            </a:r>
          </a:p>
        </p:txBody>
      </p:sp>
      <p:sp>
        <p:nvSpPr>
          <p:cNvPr id="15" name="TextBox 6">
            <a:extLst>
              <a:ext uri="{FF2B5EF4-FFF2-40B4-BE49-F238E27FC236}">
                <a16:creationId xmlns:a16="http://schemas.microsoft.com/office/drawing/2014/main" id="{CD2D574D-49B6-66A3-0195-E5CAE45296ED}"/>
              </a:ext>
            </a:extLst>
          </p:cNvPr>
          <p:cNvSpPr txBox="1"/>
          <p:nvPr/>
        </p:nvSpPr>
        <p:spPr>
          <a:xfrm>
            <a:off x="361752" y="640597"/>
            <a:ext cx="7107716" cy="75312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spcBef>
                <a:spcPts val="1000"/>
              </a:spcBef>
            </a:pPr>
            <a:endParaRPr lang="en-CA" b="1" u="sng" dirty="0">
              <a:latin typeface="Century Gothic"/>
              <a:cs typeface="Calibri"/>
            </a:endParaRPr>
          </a:p>
          <a:p>
            <a:pPr>
              <a:lnSpc>
                <a:spcPct val="150000"/>
              </a:lnSpc>
              <a:spcBef>
                <a:spcPts val="1000"/>
              </a:spcBef>
            </a:pPr>
            <a:r>
              <a:rPr lang="en-CA" b="1" dirty="0">
                <a:latin typeface="Century Gothic"/>
                <a:cs typeface="Calibri"/>
              </a:rPr>
              <a:t>Every stroke</a:t>
            </a:r>
            <a:r>
              <a:rPr lang="en-CA" dirty="0">
                <a:latin typeface="Century Gothic"/>
                <a:cs typeface="Calibri"/>
              </a:rPr>
              <a:t> is </a:t>
            </a:r>
            <a:r>
              <a:rPr lang="en-CA" b="1" dirty="0">
                <a:latin typeface="Century Gothic"/>
                <a:cs typeface="Calibri"/>
              </a:rPr>
              <a:t>different</a:t>
            </a:r>
            <a:r>
              <a:rPr lang="en-CA" dirty="0">
                <a:latin typeface="Century Gothic"/>
                <a:cs typeface="Calibri"/>
              </a:rPr>
              <a:t>. </a:t>
            </a:r>
          </a:p>
          <a:p>
            <a:pPr>
              <a:lnSpc>
                <a:spcPct val="150000"/>
              </a:lnSpc>
              <a:spcBef>
                <a:spcPts val="1000"/>
              </a:spcBef>
            </a:pPr>
            <a:endParaRPr lang="en-CA" b="1">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r>
              <a:rPr lang="en-CA" b="1" dirty="0">
                <a:latin typeface="Century Gothic"/>
                <a:cs typeface="Calibri"/>
              </a:rPr>
              <a:t>Every recovery</a:t>
            </a:r>
            <a:r>
              <a:rPr lang="en-CA" dirty="0">
                <a:latin typeface="Century Gothic"/>
                <a:cs typeface="Calibri"/>
              </a:rPr>
              <a:t> story is </a:t>
            </a:r>
            <a:r>
              <a:rPr lang="en-CA" b="1" dirty="0">
                <a:latin typeface="Century Gothic"/>
                <a:cs typeface="Calibri"/>
              </a:rPr>
              <a:t>different</a:t>
            </a:r>
            <a:r>
              <a:rPr lang="en-CA" dirty="0">
                <a:latin typeface="Century Gothic"/>
                <a:cs typeface="Calibri"/>
              </a:rPr>
              <a:t>. </a:t>
            </a:r>
            <a:endParaRPr lang="en-CA" dirty="0">
              <a:latin typeface="Calibri" panose="020F0502020204030204"/>
              <a:ea typeface="+mn-lt"/>
              <a:cs typeface="+mn-lt"/>
            </a:endParaRPr>
          </a:p>
          <a:p>
            <a:pPr>
              <a:lnSpc>
                <a:spcPct val="150000"/>
              </a:lnSpc>
              <a:spcBef>
                <a:spcPts val="1000"/>
              </a:spcBef>
            </a:pPr>
            <a:endParaRPr lang="en-CA">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r>
              <a:rPr lang="en-CA" dirty="0">
                <a:latin typeface="Century Gothic"/>
                <a:ea typeface="+mn-lt"/>
                <a:cs typeface="+mn-lt"/>
              </a:rPr>
              <a:t>Stroke </a:t>
            </a:r>
            <a:r>
              <a:rPr lang="en-CA" b="1" dirty="0">
                <a:latin typeface="Century Gothic"/>
                <a:ea typeface="+mn-lt"/>
                <a:cs typeface="+mn-lt"/>
              </a:rPr>
              <a:t>recovery</a:t>
            </a:r>
            <a:r>
              <a:rPr lang="en-CA" dirty="0">
                <a:latin typeface="Century Gothic"/>
                <a:ea typeface="+mn-lt"/>
                <a:cs typeface="+mn-lt"/>
              </a:rPr>
              <a:t> can take </a:t>
            </a:r>
            <a:r>
              <a:rPr lang="en-CA" b="1" dirty="0">
                <a:latin typeface="Century Gothic"/>
                <a:ea typeface="+mn-lt"/>
                <a:cs typeface="+mn-lt"/>
              </a:rPr>
              <a:t>months or years</a:t>
            </a:r>
            <a:r>
              <a:rPr lang="en-CA" dirty="0">
                <a:latin typeface="Century Gothic"/>
                <a:ea typeface="+mn-lt"/>
                <a:cs typeface="+mn-lt"/>
              </a:rPr>
              <a:t>. </a:t>
            </a:r>
            <a:endParaRPr lang="en-CA">
              <a:ea typeface="Calibri"/>
              <a:cs typeface="Calibri" panose="020F0502020204030204"/>
            </a:endParaRPr>
          </a:p>
        </p:txBody>
      </p:sp>
      <p:pic>
        <p:nvPicPr>
          <p:cNvPr id="16" name="Picture 15">
            <a:extLst>
              <a:ext uri="{FF2B5EF4-FFF2-40B4-BE49-F238E27FC236}">
                <a16:creationId xmlns:a16="http://schemas.microsoft.com/office/drawing/2014/main" id="{B3B64E38-A8EF-2A92-F828-3E49389428F9}"/>
              </a:ext>
            </a:extLst>
          </p:cNvPr>
          <p:cNvPicPr>
            <a:picLocks noChangeAspect="1"/>
          </p:cNvPicPr>
          <p:nvPr/>
        </p:nvPicPr>
        <p:blipFill>
          <a:blip r:embed="rId3"/>
          <a:stretch>
            <a:fillRect/>
          </a:stretch>
        </p:blipFill>
        <p:spPr>
          <a:xfrm>
            <a:off x="5330135" y="7251271"/>
            <a:ext cx="918788" cy="929510"/>
          </a:xfrm>
          <a:prstGeom prst="rect">
            <a:avLst/>
          </a:prstGeom>
        </p:spPr>
      </p:pic>
      <p:pic>
        <p:nvPicPr>
          <p:cNvPr id="17" name="Picture 16">
            <a:extLst>
              <a:ext uri="{FF2B5EF4-FFF2-40B4-BE49-F238E27FC236}">
                <a16:creationId xmlns:a16="http://schemas.microsoft.com/office/drawing/2014/main" id="{1E5EBF76-2FBF-F0F7-610D-5D0641D054B6}"/>
              </a:ext>
            </a:extLst>
          </p:cNvPr>
          <p:cNvPicPr>
            <a:picLocks noChangeAspect="1"/>
          </p:cNvPicPr>
          <p:nvPr/>
        </p:nvPicPr>
        <p:blipFill>
          <a:blip r:embed="rId4"/>
          <a:stretch>
            <a:fillRect/>
          </a:stretch>
        </p:blipFill>
        <p:spPr>
          <a:xfrm>
            <a:off x="3572295" y="1723582"/>
            <a:ext cx="1079928" cy="1058192"/>
          </a:xfrm>
          <a:prstGeom prst="rect">
            <a:avLst/>
          </a:prstGeom>
        </p:spPr>
      </p:pic>
      <p:pic>
        <p:nvPicPr>
          <p:cNvPr id="18" name="Picture 17">
            <a:extLst>
              <a:ext uri="{FF2B5EF4-FFF2-40B4-BE49-F238E27FC236}">
                <a16:creationId xmlns:a16="http://schemas.microsoft.com/office/drawing/2014/main" id="{88EA5C4B-5B46-0E1C-E084-0B79708D97C1}"/>
              </a:ext>
            </a:extLst>
          </p:cNvPr>
          <p:cNvPicPr>
            <a:picLocks noChangeAspect="1"/>
          </p:cNvPicPr>
          <p:nvPr/>
        </p:nvPicPr>
        <p:blipFill>
          <a:blip r:embed="rId5"/>
          <a:stretch>
            <a:fillRect/>
          </a:stretch>
        </p:blipFill>
        <p:spPr>
          <a:xfrm>
            <a:off x="667702" y="1816896"/>
            <a:ext cx="895892" cy="961351"/>
          </a:xfrm>
          <a:prstGeom prst="rect">
            <a:avLst/>
          </a:prstGeom>
        </p:spPr>
      </p:pic>
      <p:pic>
        <p:nvPicPr>
          <p:cNvPr id="19" name="Picture 18">
            <a:extLst>
              <a:ext uri="{FF2B5EF4-FFF2-40B4-BE49-F238E27FC236}">
                <a16:creationId xmlns:a16="http://schemas.microsoft.com/office/drawing/2014/main" id="{012C4AAA-B6F9-651E-8D40-13B7FC558194}"/>
              </a:ext>
            </a:extLst>
          </p:cNvPr>
          <p:cNvPicPr>
            <a:picLocks noChangeAspect="1"/>
          </p:cNvPicPr>
          <p:nvPr/>
        </p:nvPicPr>
        <p:blipFill>
          <a:blip r:embed="rId6"/>
          <a:stretch>
            <a:fillRect/>
          </a:stretch>
        </p:blipFill>
        <p:spPr>
          <a:xfrm>
            <a:off x="358158" y="4978570"/>
            <a:ext cx="1115140" cy="1136897"/>
          </a:xfrm>
          <a:prstGeom prst="rect">
            <a:avLst/>
          </a:prstGeom>
        </p:spPr>
      </p:pic>
      <p:pic>
        <p:nvPicPr>
          <p:cNvPr id="20" name="Picture 19">
            <a:extLst>
              <a:ext uri="{FF2B5EF4-FFF2-40B4-BE49-F238E27FC236}">
                <a16:creationId xmlns:a16="http://schemas.microsoft.com/office/drawing/2014/main" id="{3A8DC8B2-4FDA-2242-EC75-B667A7C5611B}"/>
              </a:ext>
            </a:extLst>
          </p:cNvPr>
          <p:cNvPicPr>
            <a:picLocks noChangeAspect="1"/>
          </p:cNvPicPr>
          <p:nvPr/>
        </p:nvPicPr>
        <p:blipFill>
          <a:blip r:embed="rId7"/>
          <a:stretch>
            <a:fillRect/>
          </a:stretch>
        </p:blipFill>
        <p:spPr>
          <a:xfrm>
            <a:off x="3464079" y="4896307"/>
            <a:ext cx="1288705" cy="1266608"/>
          </a:xfrm>
          <a:prstGeom prst="rect">
            <a:avLst/>
          </a:prstGeom>
        </p:spPr>
      </p:pic>
      <p:pic>
        <p:nvPicPr>
          <p:cNvPr id="21" name="Picture 20">
            <a:extLst>
              <a:ext uri="{FF2B5EF4-FFF2-40B4-BE49-F238E27FC236}">
                <a16:creationId xmlns:a16="http://schemas.microsoft.com/office/drawing/2014/main" id="{DB797A43-86C0-300F-1EA6-FD6752565E97}"/>
              </a:ext>
            </a:extLst>
          </p:cNvPr>
          <p:cNvPicPr>
            <a:picLocks noChangeAspect="1"/>
          </p:cNvPicPr>
          <p:nvPr/>
        </p:nvPicPr>
        <p:blipFill>
          <a:blip r:embed="rId8"/>
          <a:stretch>
            <a:fillRect/>
          </a:stretch>
        </p:blipFill>
        <p:spPr>
          <a:xfrm>
            <a:off x="1757949" y="4938639"/>
            <a:ext cx="1199048" cy="1187785"/>
          </a:xfrm>
          <a:prstGeom prst="rect">
            <a:avLst/>
          </a:prstGeom>
        </p:spPr>
      </p:pic>
      <p:pic>
        <p:nvPicPr>
          <p:cNvPr id="22" name="Picture 21">
            <a:extLst>
              <a:ext uri="{FF2B5EF4-FFF2-40B4-BE49-F238E27FC236}">
                <a16:creationId xmlns:a16="http://schemas.microsoft.com/office/drawing/2014/main" id="{FD805570-736A-1E4D-274E-6C3C301B1DD9}"/>
              </a:ext>
            </a:extLst>
          </p:cNvPr>
          <p:cNvPicPr>
            <a:picLocks noChangeAspect="1"/>
          </p:cNvPicPr>
          <p:nvPr/>
        </p:nvPicPr>
        <p:blipFill>
          <a:blip r:embed="rId9"/>
          <a:stretch>
            <a:fillRect/>
          </a:stretch>
        </p:blipFill>
        <p:spPr>
          <a:xfrm>
            <a:off x="5322591" y="4983114"/>
            <a:ext cx="1147171" cy="1179897"/>
          </a:xfrm>
          <a:prstGeom prst="rect">
            <a:avLst/>
          </a:prstGeom>
        </p:spPr>
      </p:pic>
      <p:pic>
        <p:nvPicPr>
          <p:cNvPr id="23" name="Picture 22">
            <a:extLst>
              <a:ext uri="{FF2B5EF4-FFF2-40B4-BE49-F238E27FC236}">
                <a16:creationId xmlns:a16="http://schemas.microsoft.com/office/drawing/2014/main" id="{77DBA05F-E6D8-C45A-CBE7-C27B413A3FA3}"/>
              </a:ext>
            </a:extLst>
          </p:cNvPr>
          <p:cNvPicPr>
            <a:picLocks noChangeAspect="1"/>
          </p:cNvPicPr>
          <p:nvPr/>
        </p:nvPicPr>
        <p:blipFill>
          <a:blip r:embed="rId10"/>
          <a:stretch>
            <a:fillRect/>
          </a:stretch>
        </p:blipFill>
        <p:spPr>
          <a:xfrm>
            <a:off x="2084582" y="1718639"/>
            <a:ext cx="961054" cy="982911"/>
          </a:xfrm>
          <a:prstGeom prst="rect">
            <a:avLst/>
          </a:prstGeom>
        </p:spPr>
      </p:pic>
      <p:pic>
        <p:nvPicPr>
          <p:cNvPr id="24" name="Picture 23">
            <a:extLst>
              <a:ext uri="{FF2B5EF4-FFF2-40B4-BE49-F238E27FC236}">
                <a16:creationId xmlns:a16="http://schemas.microsoft.com/office/drawing/2014/main" id="{AF9F0FCC-E70A-89D6-9C6F-93E12FD7C423}"/>
              </a:ext>
            </a:extLst>
          </p:cNvPr>
          <p:cNvPicPr>
            <a:picLocks noChangeAspect="1"/>
          </p:cNvPicPr>
          <p:nvPr/>
        </p:nvPicPr>
        <p:blipFill>
          <a:blip r:embed="rId3"/>
          <a:stretch>
            <a:fillRect/>
          </a:stretch>
        </p:blipFill>
        <p:spPr>
          <a:xfrm>
            <a:off x="836915" y="8534080"/>
            <a:ext cx="918788" cy="929510"/>
          </a:xfrm>
          <a:prstGeom prst="rect">
            <a:avLst/>
          </a:prstGeom>
        </p:spPr>
      </p:pic>
      <p:pic>
        <p:nvPicPr>
          <p:cNvPr id="25" name="Picture 24">
            <a:extLst>
              <a:ext uri="{FF2B5EF4-FFF2-40B4-BE49-F238E27FC236}">
                <a16:creationId xmlns:a16="http://schemas.microsoft.com/office/drawing/2014/main" id="{41C56DFB-D704-9CD9-87CD-AAF5B1F7B714}"/>
              </a:ext>
            </a:extLst>
          </p:cNvPr>
          <p:cNvPicPr>
            <a:picLocks noChangeAspect="1"/>
          </p:cNvPicPr>
          <p:nvPr/>
        </p:nvPicPr>
        <p:blipFill>
          <a:blip r:embed="rId3"/>
          <a:stretch>
            <a:fillRect/>
          </a:stretch>
        </p:blipFill>
        <p:spPr>
          <a:xfrm>
            <a:off x="1945175" y="8534080"/>
            <a:ext cx="918788" cy="929510"/>
          </a:xfrm>
          <a:prstGeom prst="rect">
            <a:avLst/>
          </a:prstGeom>
        </p:spPr>
      </p:pic>
      <p:pic>
        <p:nvPicPr>
          <p:cNvPr id="26" name="Picture 25">
            <a:extLst>
              <a:ext uri="{FF2B5EF4-FFF2-40B4-BE49-F238E27FC236}">
                <a16:creationId xmlns:a16="http://schemas.microsoft.com/office/drawing/2014/main" id="{DB4D56C3-322A-F127-EC28-AE9ED112C796}"/>
              </a:ext>
            </a:extLst>
          </p:cNvPr>
          <p:cNvPicPr>
            <a:picLocks noChangeAspect="1"/>
          </p:cNvPicPr>
          <p:nvPr/>
        </p:nvPicPr>
        <p:blipFill>
          <a:blip r:embed="rId3"/>
          <a:stretch>
            <a:fillRect/>
          </a:stretch>
        </p:blipFill>
        <p:spPr>
          <a:xfrm>
            <a:off x="3053049" y="8534079"/>
            <a:ext cx="918788" cy="929510"/>
          </a:xfrm>
          <a:prstGeom prst="rect">
            <a:avLst/>
          </a:prstGeom>
        </p:spPr>
      </p:pic>
      <p:pic>
        <p:nvPicPr>
          <p:cNvPr id="27" name="Picture 26">
            <a:extLst>
              <a:ext uri="{FF2B5EF4-FFF2-40B4-BE49-F238E27FC236}">
                <a16:creationId xmlns:a16="http://schemas.microsoft.com/office/drawing/2014/main" id="{A51E78F6-2691-EB88-B6B9-4F526DED677E}"/>
              </a:ext>
            </a:extLst>
          </p:cNvPr>
          <p:cNvPicPr>
            <a:picLocks noChangeAspect="1"/>
          </p:cNvPicPr>
          <p:nvPr/>
        </p:nvPicPr>
        <p:blipFill>
          <a:blip r:embed="rId3"/>
          <a:stretch>
            <a:fillRect/>
          </a:stretch>
        </p:blipFill>
        <p:spPr>
          <a:xfrm>
            <a:off x="4190424" y="8534079"/>
            <a:ext cx="918788" cy="929510"/>
          </a:xfrm>
          <a:prstGeom prst="rect">
            <a:avLst/>
          </a:prstGeom>
        </p:spPr>
      </p:pic>
      <p:pic>
        <p:nvPicPr>
          <p:cNvPr id="28" name="Picture 27">
            <a:extLst>
              <a:ext uri="{FF2B5EF4-FFF2-40B4-BE49-F238E27FC236}">
                <a16:creationId xmlns:a16="http://schemas.microsoft.com/office/drawing/2014/main" id="{1FFCBA5C-CD66-EFEA-07D1-66058C915CB0}"/>
              </a:ext>
            </a:extLst>
          </p:cNvPr>
          <p:cNvPicPr>
            <a:picLocks noChangeAspect="1"/>
          </p:cNvPicPr>
          <p:nvPr/>
        </p:nvPicPr>
        <p:blipFill>
          <a:blip r:embed="rId3"/>
          <a:stretch>
            <a:fillRect/>
          </a:stretch>
        </p:blipFill>
        <p:spPr>
          <a:xfrm>
            <a:off x="6436527" y="7251270"/>
            <a:ext cx="918788" cy="929510"/>
          </a:xfrm>
          <a:prstGeom prst="rect">
            <a:avLst/>
          </a:prstGeom>
        </p:spPr>
      </p:pic>
      <p:pic>
        <p:nvPicPr>
          <p:cNvPr id="29" name="Picture 28">
            <a:extLst>
              <a:ext uri="{FF2B5EF4-FFF2-40B4-BE49-F238E27FC236}">
                <a16:creationId xmlns:a16="http://schemas.microsoft.com/office/drawing/2014/main" id="{27572CA4-9195-440E-1D61-F05BB985961F}"/>
              </a:ext>
            </a:extLst>
          </p:cNvPr>
          <p:cNvPicPr>
            <a:picLocks noChangeAspect="1"/>
          </p:cNvPicPr>
          <p:nvPr/>
        </p:nvPicPr>
        <p:blipFill>
          <a:blip r:embed="rId3"/>
          <a:stretch>
            <a:fillRect/>
          </a:stretch>
        </p:blipFill>
        <p:spPr>
          <a:xfrm>
            <a:off x="5326369" y="8534078"/>
            <a:ext cx="918788" cy="929510"/>
          </a:xfrm>
          <a:prstGeom prst="rect">
            <a:avLst/>
          </a:prstGeom>
        </p:spPr>
      </p:pic>
      <p:pic>
        <p:nvPicPr>
          <p:cNvPr id="30" name="Picture 29">
            <a:extLst>
              <a:ext uri="{FF2B5EF4-FFF2-40B4-BE49-F238E27FC236}">
                <a16:creationId xmlns:a16="http://schemas.microsoft.com/office/drawing/2014/main" id="{9079DB36-7C8B-3D43-8E51-5716A0A72474}"/>
              </a:ext>
            </a:extLst>
          </p:cNvPr>
          <p:cNvPicPr>
            <a:picLocks noChangeAspect="1"/>
          </p:cNvPicPr>
          <p:nvPr/>
        </p:nvPicPr>
        <p:blipFill>
          <a:blip r:embed="rId3"/>
          <a:stretch>
            <a:fillRect/>
          </a:stretch>
        </p:blipFill>
        <p:spPr>
          <a:xfrm>
            <a:off x="6434579" y="8534078"/>
            <a:ext cx="918788" cy="929510"/>
          </a:xfrm>
          <a:prstGeom prst="rect">
            <a:avLst/>
          </a:prstGeom>
        </p:spPr>
      </p:pic>
      <p:pic>
        <p:nvPicPr>
          <p:cNvPr id="31" name="Graphic 30">
            <a:extLst>
              <a:ext uri="{FF2B5EF4-FFF2-40B4-BE49-F238E27FC236}">
                <a16:creationId xmlns:a16="http://schemas.microsoft.com/office/drawing/2014/main" id="{AB8EC861-3BC0-3FC1-1A92-F992A93B8AA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201151" y="97734"/>
            <a:ext cx="692663" cy="664598"/>
          </a:xfrm>
          <a:prstGeom prst="rect">
            <a:avLst/>
          </a:prstGeom>
        </p:spPr>
      </p:pic>
      <p:sp>
        <p:nvSpPr>
          <p:cNvPr id="32" name="TextBox 16">
            <a:extLst>
              <a:ext uri="{FF2B5EF4-FFF2-40B4-BE49-F238E27FC236}">
                <a16:creationId xmlns:a16="http://schemas.microsoft.com/office/drawing/2014/main" id="{CD7A482A-7834-0FD2-606B-D5BF9A1914B8}"/>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t>Adapted from: Bruyere Continuing Care. (2020). Fitness and Exercise After a Stroke. </a:t>
            </a:r>
            <a:endParaRPr lang="en-US" dirty="0"/>
          </a:p>
        </p:txBody>
      </p:sp>
    </p:spTree>
    <p:extLst>
      <p:ext uri="{BB962C8B-B14F-4D97-AF65-F5344CB8AC3E}">
        <p14:creationId xmlns:p14="http://schemas.microsoft.com/office/powerpoint/2010/main" val="133174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4" name="TextBox 3">
            <a:extLst>
              <a:ext uri="{FF2B5EF4-FFF2-40B4-BE49-F238E27FC236}">
                <a16:creationId xmlns:a16="http://schemas.microsoft.com/office/drawing/2014/main" id="{90D02E72-3E9D-AAB4-1802-5CC76C55FBFB}"/>
              </a:ext>
            </a:extLst>
          </p:cNvPr>
          <p:cNvSpPr txBox="1"/>
          <p:nvPr/>
        </p:nvSpPr>
        <p:spPr>
          <a:xfrm>
            <a:off x="2160170" y="1179742"/>
            <a:ext cx="4119562" cy="83150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dirty="0">
                <a:latin typeface="Century Gothic"/>
              </a:rPr>
              <a:t>Muscle weakness </a:t>
            </a:r>
            <a:endParaRPr lang="en-US" dirty="0">
              <a:latin typeface="Century Gothic"/>
              <a:cs typeface="Calibri" panose="020F0502020204030204"/>
            </a:endParaRPr>
          </a:p>
          <a:p>
            <a:pPr>
              <a:lnSpc>
                <a:spcPct val="200000"/>
              </a:lnSpc>
            </a:pPr>
            <a:endParaRPr lang="en-US" dirty="0">
              <a:latin typeface="Century Gothic"/>
              <a:cs typeface="Calibri" panose="020F0502020204030204"/>
            </a:endParaRPr>
          </a:p>
          <a:p>
            <a:pPr>
              <a:lnSpc>
                <a:spcPct val="200000"/>
              </a:lnSpc>
            </a:pPr>
            <a:r>
              <a:rPr lang="en-US" dirty="0">
                <a:latin typeface="Century Gothic"/>
              </a:rPr>
              <a:t>Coordination challenges </a:t>
            </a:r>
            <a:endParaRPr lang="en-US">
              <a:latin typeface="Century Gothic"/>
              <a:cs typeface="Calibri"/>
            </a:endParaRPr>
          </a:p>
          <a:p>
            <a:pPr>
              <a:lnSpc>
                <a:spcPct val="200000"/>
              </a:lnSpc>
            </a:pPr>
            <a:endParaRPr lang="en-US" dirty="0">
              <a:latin typeface="Century Gothic"/>
              <a:cs typeface="Calibri"/>
            </a:endParaRPr>
          </a:p>
          <a:p>
            <a:pPr>
              <a:lnSpc>
                <a:spcPct val="200000"/>
              </a:lnSpc>
            </a:pPr>
            <a:r>
              <a:rPr lang="en-US" dirty="0">
                <a:latin typeface="Century Gothic"/>
              </a:rPr>
              <a:t>Changes in sensation </a:t>
            </a:r>
            <a:endParaRPr lang="en-US">
              <a:latin typeface="Century Gothic"/>
              <a:cs typeface="Calibri"/>
            </a:endParaRPr>
          </a:p>
          <a:p>
            <a:pPr>
              <a:lnSpc>
                <a:spcPct val="200000"/>
              </a:lnSpc>
            </a:pPr>
            <a:endParaRPr lang="en-US" dirty="0">
              <a:latin typeface="Century Gothic"/>
              <a:cs typeface="Calibri"/>
            </a:endParaRPr>
          </a:p>
          <a:p>
            <a:pPr>
              <a:lnSpc>
                <a:spcPct val="200000"/>
              </a:lnSpc>
            </a:pPr>
            <a:r>
              <a:rPr lang="en-US" dirty="0">
                <a:latin typeface="Century Gothic"/>
              </a:rPr>
              <a:t>Fatigue </a:t>
            </a:r>
            <a:endParaRPr lang="en-US">
              <a:latin typeface="Century Gothic"/>
              <a:cs typeface="Calibri"/>
            </a:endParaRPr>
          </a:p>
          <a:p>
            <a:pPr>
              <a:lnSpc>
                <a:spcPct val="200000"/>
              </a:lnSpc>
            </a:pPr>
            <a:endParaRPr lang="en-US" dirty="0">
              <a:latin typeface="Century Gothic"/>
              <a:cs typeface="Calibri"/>
            </a:endParaRPr>
          </a:p>
          <a:p>
            <a:pPr>
              <a:lnSpc>
                <a:spcPct val="200000"/>
              </a:lnSpc>
            </a:pPr>
            <a:r>
              <a:rPr lang="en-US" dirty="0">
                <a:latin typeface="Century Gothic"/>
              </a:rPr>
              <a:t>Pain </a:t>
            </a:r>
            <a:endParaRPr lang="en-US">
              <a:latin typeface="Century Gothic"/>
              <a:cs typeface="Calibri"/>
            </a:endParaRPr>
          </a:p>
          <a:p>
            <a:pPr>
              <a:lnSpc>
                <a:spcPct val="200000"/>
              </a:lnSpc>
            </a:pPr>
            <a:endParaRPr lang="en-US" dirty="0">
              <a:latin typeface="Century Gothic"/>
              <a:cs typeface="Calibri"/>
            </a:endParaRPr>
          </a:p>
          <a:p>
            <a:pPr>
              <a:lnSpc>
                <a:spcPct val="200000"/>
              </a:lnSpc>
            </a:pPr>
            <a:r>
              <a:rPr lang="en-US" dirty="0">
                <a:latin typeface="Century Gothic"/>
              </a:rPr>
              <a:t>Impaired balance  </a:t>
            </a:r>
            <a:endParaRPr lang="en-US">
              <a:latin typeface="Century Gothic"/>
              <a:cs typeface="Calibri"/>
            </a:endParaRPr>
          </a:p>
          <a:p>
            <a:pPr>
              <a:lnSpc>
                <a:spcPct val="200000"/>
              </a:lnSpc>
            </a:pPr>
            <a:endParaRPr lang="en-US" dirty="0">
              <a:latin typeface="Century Gothic"/>
              <a:cs typeface="Calibri"/>
            </a:endParaRPr>
          </a:p>
          <a:p>
            <a:pPr>
              <a:lnSpc>
                <a:spcPct val="200000"/>
              </a:lnSpc>
            </a:pPr>
            <a:r>
              <a:rPr lang="en-US" dirty="0">
                <a:latin typeface="Century Gothic"/>
              </a:rPr>
              <a:t>Swelling </a:t>
            </a:r>
            <a:endParaRPr lang="en-US">
              <a:latin typeface="Century Gothic"/>
            </a:endParaRPr>
          </a:p>
          <a:p>
            <a:pPr>
              <a:lnSpc>
                <a:spcPct val="200000"/>
              </a:lnSpc>
            </a:pPr>
            <a:endParaRPr lang="en-US" dirty="0">
              <a:latin typeface="Century Gothic"/>
            </a:endParaRPr>
          </a:p>
          <a:p>
            <a:pPr>
              <a:lnSpc>
                <a:spcPct val="200000"/>
              </a:lnSpc>
            </a:pPr>
            <a:r>
              <a:rPr lang="en-US" dirty="0">
                <a:latin typeface="Century Gothic"/>
              </a:rPr>
              <a:t>Muscle tone or spasticity</a:t>
            </a:r>
            <a:endParaRPr lang="en-US">
              <a:latin typeface="Century Gothic"/>
              <a:cs typeface="Calibri"/>
            </a:endParaRPr>
          </a:p>
        </p:txBody>
      </p:sp>
      <p:pic>
        <p:nvPicPr>
          <p:cNvPr id="2" name="Picture 1">
            <a:extLst>
              <a:ext uri="{FF2B5EF4-FFF2-40B4-BE49-F238E27FC236}">
                <a16:creationId xmlns:a16="http://schemas.microsoft.com/office/drawing/2014/main" id="{39584854-54A0-9EA7-001C-A84D6E8115B9}"/>
              </a:ext>
            </a:extLst>
          </p:cNvPr>
          <p:cNvPicPr>
            <a:picLocks noChangeAspect="1"/>
          </p:cNvPicPr>
          <p:nvPr/>
        </p:nvPicPr>
        <p:blipFill>
          <a:blip r:embed="rId3"/>
          <a:stretch>
            <a:fillRect/>
          </a:stretch>
        </p:blipFill>
        <p:spPr>
          <a:xfrm>
            <a:off x="1264347" y="2292109"/>
            <a:ext cx="886127" cy="866775"/>
          </a:xfrm>
          <a:prstGeom prst="rect">
            <a:avLst/>
          </a:prstGeom>
        </p:spPr>
      </p:pic>
      <p:pic>
        <p:nvPicPr>
          <p:cNvPr id="8" name="Picture 7">
            <a:extLst>
              <a:ext uri="{FF2B5EF4-FFF2-40B4-BE49-F238E27FC236}">
                <a16:creationId xmlns:a16="http://schemas.microsoft.com/office/drawing/2014/main" id="{7803AB22-0F0A-1E68-FBA7-C4BA52E94178}"/>
              </a:ext>
            </a:extLst>
          </p:cNvPr>
          <p:cNvPicPr>
            <a:picLocks noChangeAspect="1"/>
          </p:cNvPicPr>
          <p:nvPr/>
        </p:nvPicPr>
        <p:blipFill>
          <a:blip r:embed="rId4"/>
          <a:stretch>
            <a:fillRect/>
          </a:stretch>
        </p:blipFill>
        <p:spPr>
          <a:xfrm>
            <a:off x="1355891" y="6757842"/>
            <a:ext cx="857542" cy="885825"/>
          </a:xfrm>
          <a:prstGeom prst="rect">
            <a:avLst/>
          </a:prstGeom>
        </p:spPr>
      </p:pic>
      <p:pic>
        <p:nvPicPr>
          <p:cNvPr id="9" name="Picture 8">
            <a:extLst>
              <a:ext uri="{FF2B5EF4-FFF2-40B4-BE49-F238E27FC236}">
                <a16:creationId xmlns:a16="http://schemas.microsoft.com/office/drawing/2014/main" id="{393EBACC-480D-2D49-F276-5329E0066E1E}"/>
              </a:ext>
            </a:extLst>
          </p:cNvPr>
          <p:cNvPicPr>
            <a:picLocks noChangeAspect="1"/>
          </p:cNvPicPr>
          <p:nvPr/>
        </p:nvPicPr>
        <p:blipFill>
          <a:blip r:embed="rId5"/>
          <a:stretch>
            <a:fillRect/>
          </a:stretch>
        </p:blipFill>
        <p:spPr>
          <a:xfrm>
            <a:off x="1408021" y="8929035"/>
            <a:ext cx="726815" cy="690946"/>
          </a:xfrm>
          <a:prstGeom prst="rect">
            <a:avLst/>
          </a:prstGeom>
        </p:spPr>
      </p:pic>
      <p:pic>
        <p:nvPicPr>
          <p:cNvPr id="11" name="Picture 10">
            <a:extLst>
              <a:ext uri="{FF2B5EF4-FFF2-40B4-BE49-F238E27FC236}">
                <a16:creationId xmlns:a16="http://schemas.microsoft.com/office/drawing/2014/main" id="{40EED777-1D07-A81C-D678-A956C15C3AA7}"/>
              </a:ext>
            </a:extLst>
          </p:cNvPr>
          <p:cNvPicPr>
            <a:picLocks noChangeAspect="1"/>
          </p:cNvPicPr>
          <p:nvPr/>
        </p:nvPicPr>
        <p:blipFill>
          <a:blip r:embed="rId6"/>
          <a:stretch>
            <a:fillRect/>
          </a:stretch>
        </p:blipFill>
        <p:spPr>
          <a:xfrm>
            <a:off x="1423116" y="1312205"/>
            <a:ext cx="759292" cy="778125"/>
          </a:xfrm>
          <a:prstGeom prst="rect">
            <a:avLst/>
          </a:prstGeom>
        </p:spPr>
      </p:pic>
      <p:pic>
        <p:nvPicPr>
          <p:cNvPr id="12" name="Picture 11">
            <a:extLst>
              <a:ext uri="{FF2B5EF4-FFF2-40B4-BE49-F238E27FC236}">
                <a16:creationId xmlns:a16="http://schemas.microsoft.com/office/drawing/2014/main" id="{0B3AB970-17DE-234D-9E29-1E1F43189755}"/>
              </a:ext>
            </a:extLst>
          </p:cNvPr>
          <p:cNvPicPr>
            <a:picLocks noChangeAspect="1"/>
          </p:cNvPicPr>
          <p:nvPr/>
        </p:nvPicPr>
        <p:blipFill>
          <a:blip r:embed="rId7"/>
          <a:stretch>
            <a:fillRect/>
          </a:stretch>
        </p:blipFill>
        <p:spPr>
          <a:xfrm>
            <a:off x="1360356" y="4486671"/>
            <a:ext cx="856263" cy="854585"/>
          </a:xfrm>
          <a:prstGeom prst="rect">
            <a:avLst/>
          </a:prstGeom>
        </p:spPr>
      </p:pic>
      <p:pic>
        <p:nvPicPr>
          <p:cNvPr id="13" name="Picture 12">
            <a:extLst>
              <a:ext uri="{FF2B5EF4-FFF2-40B4-BE49-F238E27FC236}">
                <a16:creationId xmlns:a16="http://schemas.microsoft.com/office/drawing/2014/main" id="{D398409C-9234-5E02-6D84-E0EC9F39DE6A}"/>
              </a:ext>
            </a:extLst>
          </p:cNvPr>
          <p:cNvPicPr>
            <a:picLocks noChangeAspect="1"/>
          </p:cNvPicPr>
          <p:nvPr/>
        </p:nvPicPr>
        <p:blipFill>
          <a:blip r:embed="rId8"/>
          <a:stretch>
            <a:fillRect/>
          </a:stretch>
        </p:blipFill>
        <p:spPr>
          <a:xfrm>
            <a:off x="1380991" y="3402915"/>
            <a:ext cx="862569" cy="860924"/>
          </a:xfrm>
          <a:prstGeom prst="rect">
            <a:avLst/>
          </a:prstGeom>
        </p:spPr>
      </p:pic>
      <p:pic>
        <p:nvPicPr>
          <p:cNvPr id="6" name="Graphic 5">
            <a:extLst>
              <a:ext uri="{FF2B5EF4-FFF2-40B4-BE49-F238E27FC236}">
                <a16:creationId xmlns:a16="http://schemas.microsoft.com/office/drawing/2014/main" id="{777AB9DD-4FD4-AA7B-063E-98D21B4D3E7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400651" y="5676968"/>
            <a:ext cx="757720" cy="835429"/>
          </a:xfrm>
          <a:prstGeom prst="rect">
            <a:avLst/>
          </a:prstGeom>
        </p:spPr>
      </p:pic>
      <p:pic>
        <p:nvPicPr>
          <p:cNvPr id="7" name="Picture 6">
            <a:extLst>
              <a:ext uri="{FF2B5EF4-FFF2-40B4-BE49-F238E27FC236}">
                <a16:creationId xmlns:a16="http://schemas.microsoft.com/office/drawing/2014/main" id="{46C702EC-2156-8DBA-7B27-436369B6C93E}"/>
              </a:ext>
            </a:extLst>
          </p:cNvPr>
          <p:cNvPicPr>
            <a:picLocks noChangeAspect="1"/>
          </p:cNvPicPr>
          <p:nvPr/>
        </p:nvPicPr>
        <p:blipFill>
          <a:blip r:embed="rId11"/>
          <a:stretch>
            <a:fillRect/>
          </a:stretch>
        </p:blipFill>
        <p:spPr>
          <a:xfrm>
            <a:off x="1469920" y="7975793"/>
            <a:ext cx="640142" cy="610806"/>
          </a:xfrm>
          <a:prstGeom prst="rect">
            <a:avLst/>
          </a:prstGeom>
        </p:spPr>
      </p:pic>
      <p:sp>
        <p:nvSpPr>
          <p:cNvPr id="15" name="TextBox 16">
            <a:extLst>
              <a:ext uri="{FF2B5EF4-FFF2-40B4-BE49-F238E27FC236}">
                <a16:creationId xmlns:a16="http://schemas.microsoft.com/office/drawing/2014/main" id="{D35D7496-2AA3-F324-67C4-63B56E806005}"/>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t>Adapted from: Bruyere Continuing Care. (2020). Fitness and Exercise After a Stroke. </a:t>
            </a:r>
            <a:endParaRPr lang="en-US" dirty="0"/>
          </a:p>
        </p:txBody>
      </p:sp>
      <p:pic>
        <p:nvPicPr>
          <p:cNvPr id="17" name="Graphic 16">
            <a:extLst>
              <a:ext uri="{FF2B5EF4-FFF2-40B4-BE49-F238E27FC236}">
                <a16:creationId xmlns:a16="http://schemas.microsoft.com/office/drawing/2014/main" id="{131D5FB6-2587-5851-378F-0F19E8F5E982}"/>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19452" y="169369"/>
            <a:ext cx="692663" cy="664598"/>
          </a:xfrm>
          <a:prstGeom prst="rect">
            <a:avLst/>
          </a:prstGeom>
        </p:spPr>
      </p:pic>
      <p:sp>
        <p:nvSpPr>
          <p:cNvPr id="18" name="TextBox 17">
            <a:extLst>
              <a:ext uri="{FF2B5EF4-FFF2-40B4-BE49-F238E27FC236}">
                <a16:creationId xmlns:a16="http://schemas.microsoft.com/office/drawing/2014/main" id="{B4952D0E-8EF4-B38B-E26E-08230620329F}"/>
              </a:ext>
            </a:extLst>
          </p:cNvPr>
          <p:cNvSpPr txBox="1"/>
          <p:nvPr/>
        </p:nvSpPr>
        <p:spPr>
          <a:xfrm>
            <a:off x="1708917" y="198050"/>
            <a:ext cx="32446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u="sng" dirty="0">
                <a:latin typeface="Century Gothic"/>
              </a:rPr>
              <a:t>Stroke</a:t>
            </a:r>
            <a:r>
              <a:rPr lang="en-US" sz="2400" u="sng" dirty="0">
                <a:latin typeface="Century Gothic"/>
              </a:rPr>
              <a:t> can </a:t>
            </a:r>
            <a:r>
              <a:rPr lang="en-US" sz="2400" b="1" u="sng" dirty="0">
                <a:latin typeface="Century Gothic"/>
              </a:rPr>
              <a:t>cause</a:t>
            </a:r>
            <a:r>
              <a:rPr lang="en-US" sz="2400" u="sng" dirty="0">
                <a:latin typeface="Century Gothic"/>
              </a:rPr>
              <a:t>:</a:t>
            </a:r>
            <a:r>
              <a:rPr lang="en-US" sz="2400" dirty="0">
                <a:latin typeface="Century Gothic"/>
              </a:rPr>
              <a:t>  </a:t>
            </a:r>
            <a:endParaRPr lang="en-US" sz="2400" dirty="0"/>
          </a:p>
        </p:txBody>
      </p:sp>
    </p:spTree>
    <p:extLst>
      <p:ext uri="{BB962C8B-B14F-4D97-AF65-F5344CB8AC3E}">
        <p14:creationId xmlns:p14="http://schemas.microsoft.com/office/powerpoint/2010/main" val="2516383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4" name="TextBox 3">
            <a:extLst>
              <a:ext uri="{FF2B5EF4-FFF2-40B4-BE49-F238E27FC236}">
                <a16:creationId xmlns:a16="http://schemas.microsoft.com/office/drawing/2014/main" id="{90D02E72-3E9D-AAB4-1802-5CC76C55FBFB}"/>
              </a:ext>
            </a:extLst>
          </p:cNvPr>
          <p:cNvSpPr txBox="1"/>
          <p:nvPr/>
        </p:nvSpPr>
        <p:spPr>
          <a:xfrm>
            <a:off x="1278219" y="2040741"/>
            <a:ext cx="5219502" cy="75186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u="sng" dirty="0">
                <a:latin typeface="Century Gothic"/>
                <a:ea typeface="+mn-lt"/>
                <a:cs typeface="+mn-lt"/>
              </a:rPr>
              <a:t>Exercise helps:</a:t>
            </a:r>
            <a:endParaRPr lang="en-US" u="sng" dirty="0">
              <a:latin typeface="Century Gothic"/>
              <a:ea typeface="+mn-lt"/>
              <a:cs typeface="+mn-lt"/>
            </a:endParaRPr>
          </a:p>
          <a:p>
            <a:pPr>
              <a:lnSpc>
                <a:spcPct val="150000"/>
              </a:lnSpc>
            </a:pPr>
            <a:endParaRPr lang="en-US" b="1"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Decrease weight</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Lower blood pressure and cholesterol </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Improve mood</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Improve physical health</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Improve walking</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dirty="0">
                <a:latin typeface="Century Gothic"/>
                <a:ea typeface="+mn-lt"/>
                <a:cs typeface="+mn-lt"/>
              </a:rPr>
              <a:t>Improve balance</a:t>
            </a:r>
            <a:endParaRPr lang="en-US" dirty="0">
              <a:latin typeface="Century Gothic"/>
              <a:cs typeface="Calibri"/>
            </a:endParaRPr>
          </a:p>
        </p:txBody>
      </p:sp>
      <p:pic>
        <p:nvPicPr>
          <p:cNvPr id="2" name="Picture 1">
            <a:extLst>
              <a:ext uri="{FF2B5EF4-FFF2-40B4-BE49-F238E27FC236}">
                <a16:creationId xmlns:a16="http://schemas.microsoft.com/office/drawing/2014/main" id="{FC92850E-948A-9F63-F64A-28634AC17BCD}"/>
              </a:ext>
            </a:extLst>
          </p:cNvPr>
          <p:cNvPicPr>
            <a:picLocks noChangeAspect="1"/>
          </p:cNvPicPr>
          <p:nvPr/>
        </p:nvPicPr>
        <p:blipFill>
          <a:blip r:embed="rId3"/>
          <a:stretch>
            <a:fillRect/>
          </a:stretch>
        </p:blipFill>
        <p:spPr>
          <a:xfrm>
            <a:off x="492900" y="5207484"/>
            <a:ext cx="781316" cy="809625"/>
          </a:xfrm>
          <a:prstGeom prst="rect">
            <a:avLst/>
          </a:prstGeom>
        </p:spPr>
      </p:pic>
      <p:pic>
        <p:nvPicPr>
          <p:cNvPr id="6" name="Picture 5">
            <a:extLst>
              <a:ext uri="{FF2B5EF4-FFF2-40B4-BE49-F238E27FC236}">
                <a16:creationId xmlns:a16="http://schemas.microsoft.com/office/drawing/2014/main" id="{D4A63E73-D663-959B-87F7-412398E58E6C}"/>
              </a:ext>
            </a:extLst>
          </p:cNvPr>
          <p:cNvPicPr>
            <a:picLocks noChangeAspect="1"/>
          </p:cNvPicPr>
          <p:nvPr/>
        </p:nvPicPr>
        <p:blipFill>
          <a:blip r:embed="rId4"/>
          <a:stretch>
            <a:fillRect/>
          </a:stretch>
        </p:blipFill>
        <p:spPr>
          <a:xfrm>
            <a:off x="504459" y="3950514"/>
            <a:ext cx="962353" cy="962025"/>
          </a:xfrm>
          <a:prstGeom prst="rect">
            <a:avLst/>
          </a:prstGeom>
        </p:spPr>
      </p:pic>
      <p:pic>
        <p:nvPicPr>
          <p:cNvPr id="7" name="Picture 6">
            <a:extLst>
              <a:ext uri="{FF2B5EF4-FFF2-40B4-BE49-F238E27FC236}">
                <a16:creationId xmlns:a16="http://schemas.microsoft.com/office/drawing/2014/main" id="{51A00D22-B706-C3AF-3632-76FAA0E41F46}"/>
              </a:ext>
            </a:extLst>
          </p:cNvPr>
          <p:cNvPicPr>
            <a:picLocks noChangeAspect="1"/>
          </p:cNvPicPr>
          <p:nvPr/>
        </p:nvPicPr>
        <p:blipFill>
          <a:blip r:embed="rId5"/>
          <a:stretch>
            <a:fillRect/>
          </a:stretch>
        </p:blipFill>
        <p:spPr>
          <a:xfrm>
            <a:off x="441076" y="6336154"/>
            <a:ext cx="943297" cy="942975"/>
          </a:xfrm>
          <a:prstGeom prst="rect">
            <a:avLst/>
          </a:prstGeom>
        </p:spPr>
      </p:pic>
      <p:pic>
        <p:nvPicPr>
          <p:cNvPr id="14" name="Picture 13" descr="Weight Loss Icon 6029929">
            <a:extLst>
              <a:ext uri="{FF2B5EF4-FFF2-40B4-BE49-F238E27FC236}">
                <a16:creationId xmlns:a16="http://schemas.microsoft.com/office/drawing/2014/main" id="{5204054F-35FB-EB60-CF5E-BD9A417C4742}"/>
              </a:ext>
            </a:extLst>
          </p:cNvPr>
          <p:cNvPicPr>
            <a:picLocks noChangeAspect="1"/>
          </p:cNvPicPr>
          <p:nvPr/>
        </p:nvPicPr>
        <p:blipFill>
          <a:blip r:embed="rId6"/>
          <a:stretch>
            <a:fillRect/>
          </a:stretch>
        </p:blipFill>
        <p:spPr>
          <a:xfrm>
            <a:off x="-81061" y="2258170"/>
            <a:ext cx="1722435" cy="1693629"/>
          </a:xfrm>
          <a:prstGeom prst="rect">
            <a:avLst/>
          </a:prstGeom>
        </p:spPr>
      </p:pic>
      <p:pic>
        <p:nvPicPr>
          <p:cNvPr id="15" name="Graphic 14">
            <a:extLst>
              <a:ext uri="{FF2B5EF4-FFF2-40B4-BE49-F238E27FC236}">
                <a16:creationId xmlns:a16="http://schemas.microsoft.com/office/drawing/2014/main" id="{9C1A0151-05E9-F2E5-385C-55D9854A5D2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1951" y="7532203"/>
            <a:ext cx="925983" cy="926991"/>
          </a:xfrm>
          <a:prstGeom prst="rect">
            <a:avLst/>
          </a:prstGeom>
        </p:spPr>
      </p:pic>
      <p:pic>
        <p:nvPicPr>
          <p:cNvPr id="17" name="Picture 16">
            <a:extLst>
              <a:ext uri="{FF2B5EF4-FFF2-40B4-BE49-F238E27FC236}">
                <a16:creationId xmlns:a16="http://schemas.microsoft.com/office/drawing/2014/main" id="{47857779-34C0-4264-89D0-F0FB12D0AB6A}"/>
              </a:ext>
            </a:extLst>
          </p:cNvPr>
          <p:cNvPicPr>
            <a:picLocks noChangeAspect="1"/>
          </p:cNvPicPr>
          <p:nvPr/>
        </p:nvPicPr>
        <p:blipFill>
          <a:blip r:embed="rId9"/>
          <a:stretch>
            <a:fillRect/>
          </a:stretch>
        </p:blipFill>
        <p:spPr>
          <a:xfrm>
            <a:off x="483952" y="8799152"/>
            <a:ext cx="857542" cy="885825"/>
          </a:xfrm>
          <a:prstGeom prst="rect">
            <a:avLst/>
          </a:prstGeom>
        </p:spPr>
      </p:pic>
      <p:sp>
        <p:nvSpPr>
          <p:cNvPr id="19" name="TextBox 16">
            <a:extLst>
              <a:ext uri="{FF2B5EF4-FFF2-40B4-BE49-F238E27FC236}">
                <a16:creationId xmlns:a16="http://schemas.microsoft.com/office/drawing/2014/main" id="{54C9BA9E-3E69-F3F9-E64E-F4DAB8E4080B}"/>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t>Adapted from: Bruyere Continuing Care. (2020). Fitness and Exercise After a Stroke. </a:t>
            </a:r>
            <a:endParaRPr lang="en-US" dirty="0"/>
          </a:p>
        </p:txBody>
      </p:sp>
      <p:sp>
        <p:nvSpPr>
          <p:cNvPr id="20" name="TextBox 19">
            <a:extLst>
              <a:ext uri="{FF2B5EF4-FFF2-40B4-BE49-F238E27FC236}">
                <a16:creationId xmlns:a16="http://schemas.microsoft.com/office/drawing/2014/main" id="{335D7166-93DB-DDE4-C07F-1807478AEEA8}"/>
              </a:ext>
            </a:extLst>
          </p:cNvPr>
          <p:cNvSpPr txBox="1"/>
          <p:nvPr/>
        </p:nvSpPr>
        <p:spPr>
          <a:xfrm>
            <a:off x="178120" y="233868"/>
            <a:ext cx="7847194"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Century Gothic"/>
              </a:rPr>
              <a:t>Physical inactivity</a:t>
            </a:r>
            <a:r>
              <a:rPr lang="en-US" sz="2400" dirty="0">
                <a:latin typeface="Century Gothic"/>
              </a:rPr>
              <a:t> increases </a:t>
            </a:r>
            <a:r>
              <a:rPr lang="en-US" sz="2400" b="1" dirty="0">
                <a:latin typeface="Century Gothic"/>
              </a:rPr>
              <a:t>risk </a:t>
            </a:r>
            <a:endParaRPr lang="en-US" dirty="0">
              <a:latin typeface="Calibri" panose="020F0502020204030204"/>
              <a:ea typeface="Calibri" panose="020F0502020204030204"/>
              <a:cs typeface="Calibri" panose="020F0502020204030204"/>
            </a:endParaRPr>
          </a:p>
          <a:p>
            <a:endParaRPr lang="en-US" sz="2400" dirty="0">
              <a:latin typeface="Century Gothic"/>
            </a:endParaRPr>
          </a:p>
          <a:p>
            <a:r>
              <a:rPr lang="en-US" sz="2400" dirty="0">
                <a:latin typeface="Century Gothic"/>
              </a:rPr>
              <a:t>of another </a:t>
            </a:r>
            <a:r>
              <a:rPr lang="en-US" sz="2400" b="1" dirty="0">
                <a:latin typeface="Century Gothic"/>
              </a:rPr>
              <a:t>stroke</a:t>
            </a:r>
            <a:r>
              <a:rPr lang="en-US" sz="2400" dirty="0">
                <a:latin typeface="Century Gothic"/>
              </a:rPr>
              <a:t>! </a:t>
            </a:r>
            <a:endParaRPr lang="en-US">
              <a:ea typeface="Calibri"/>
              <a:cs typeface="Calibri"/>
            </a:endParaRPr>
          </a:p>
        </p:txBody>
      </p:sp>
      <p:pic>
        <p:nvPicPr>
          <p:cNvPr id="22" name="Graphic 21">
            <a:extLst>
              <a:ext uri="{FF2B5EF4-FFF2-40B4-BE49-F238E27FC236}">
                <a16:creationId xmlns:a16="http://schemas.microsoft.com/office/drawing/2014/main" id="{4446BC6E-C258-A37E-05BA-A6A2FF444E1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3193269" y="921537"/>
            <a:ext cx="692663" cy="664598"/>
          </a:xfrm>
          <a:prstGeom prst="rect">
            <a:avLst/>
          </a:prstGeom>
        </p:spPr>
      </p:pic>
    </p:spTree>
    <p:extLst>
      <p:ext uri="{BB962C8B-B14F-4D97-AF65-F5344CB8AC3E}">
        <p14:creationId xmlns:p14="http://schemas.microsoft.com/office/powerpoint/2010/main" val="4211999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4" name="TextBox 3">
            <a:extLst>
              <a:ext uri="{FF2B5EF4-FFF2-40B4-BE49-F238E27FC236}">
                <a16:creationId xmlns:a16="http://schemas.microsoft.com/office/drawing/2014/main" id="{90D02E72-3E9D-AAB4-1802-5CC76C55FBFB}"/>
              </a:ext>
            </a:extLst>
          </p:cNvPr>
          <p:cNvSpPr txBox="1"/>
          <p:nvPr/>
        </p:nvSpPr>
        <p:spPr>
          <a:xfrm>
            <a:off x="1933659" y="80694"/>
            <a:ext cx="5145335" cy="94574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u="sng" dirty="0">
                <a:latin typeface="Century Gothic"/>
                <a:ea typeface="+mn-lt"/>
                <a:cs typeface="+mn-lt"/>
              </a:rPr>
              <a:t>Types </a:t>
            </a:r>
            <a:r>
              <a:rPr lang="en-US" sz="2400" u="sng" dirty="0">
                <a:latin typeface="Century Gothic"/>
                <a:ea typeface="+mn-lt"/>
                <a:cs typeface="+mn-lt"/>
              </a:rPr>
              <a:t>of </a:t>
            </a:r>
            <a:r>
              <a:rPr lang="en-US" sz="2400" b="1" u="sng" dirty="0">
                <a:latin typeface="Century Gothic"/>
                <a:ea typeface="+mn-lt"/>
                <a:cs typeface="+mn-lt"/>
              </a:rPr>
              <a:t>exercise</a:t>
            </a:r>
            <a:r>
              <a:rPr lang="en-US" sz="2400" u="sng" dirty="0">
                <a:latin typeface="Century Gothic"/>
                <a:ea typeface="+mn-lt"/>
                <a:cs typeface="+mn-lt"/>
              </a:rPr>
              <a:t>:</a:t>
            </a:r>
            <a:endParaRPr lang="en-US" sz="2400" u="sng" dirty="0">
              <a:latin typeface="Century Gothic"/>
              <a:cs typeface="Calibri"/>
            </a:endParaRPr>
          </a:p>
          <a:p>
            <a:pPr>
              <a:lnSpc>
                <a:spcPct val="150000"/>
              </a:lnSpc>
            </a:pPr>
            <a:endParaRPr lang="en-US" sz="2400" u="sng" dirty="0">
              <a:latin typeface="Century Gothic"/>
              <a:ea typeface="+mn-lt"/>
              <a:cs typeface="+mn-lt"/>
            </a:endParaRPr>
          </a:p>
          <a:p>
            <a:pPr>
              <a:lnSpc>
                <a:spcPct val="150000"/>
              </a:lnSpc>
            </a:pPr>
            <a:endParaRPr lang="en-US" u="sng" dirty="0">
              <a:latin typeface="Century Gothic"/>
              <a:ea typeface="+mn-lt"/>
              <a:cs typeface="+mn-lt"/>
            </a:endParaRPr>
          </a:p>
          <a:p>
            <a:pPr>
              <a:lnSpc>
                <a:spcPct val="150000"/>
              </a:lnSpc>
            </a:pPr>
            <a:r>
              <a:rPr lang="en-US" b="1" dirty="0">
                <a:latin typeface="Century Gothic"/>
                <a:ea typeface="+mn-lt"/>
                <a:cs typeface="+mn-lt"/>
              </a:rPr>
              <a:t>1. Endurance/ Aerobic</a:t>
            </a:r>
            <a:endParaRPr lang="en-US" b="1">
              <a:latin typeface="Calibri"/>
              <a:ea typeface="+mn-lt"/>
              <a:cs typeface="+mn-lt"/>
            </a:endParaRPr>
          </a:p>
          <a:p>
            <a:pPr marL="742950" lvl="1" indent="-285750">
              <a:lnSpc>
                <a:spcPct val="150000"/>
              </a:lnSpc>
              <a:buFont typeface="Courier New"/>
              <a:buChar char="o"/>
            </a:pPr>
            <a:r>
              <a:rPr lang="en-US" b="1" dirty="0">
                <a:latin typeface="Century Gothic"/>
                <a:ea typeface="+mn-lt"/>
                <a:cs typeface="+mn-lt"/>
              </a:rPr>
              <a:t>Long</a:t>
            </a:r>
            <a:r>
              <a:rPr lang="en-US" dirty="0">
                <a:latin typeface="Century Gothic"/>
                <a:ea typeface="+mn-lt"/>
                <a:cs typeface="+mn-lt"/>
              </a:rPr>
              <a:t> exercises </a:t>
            </a:r>
          </a:p>
          <a:p>
            <a:pPr marL="742950" lvl="1" indent="-285750">
              <a:lnSpc>
                <a:spcPct val="150000"/>
              </a:lnSpc>
              <a:buFont typeface="Courier New"/>
              <a:buChar char="o"/>
            </a:pPr>
            <a:endParaRPr lang="en-US" dirty="0">
              <a:latin typeface="Century Gothic"/>
              <a:ea typeface="+mn-lt"/>
              <a:cs typeface="+mn-lt"/>
            </a:endParaRPr>
          </a:p>
          <a:p>
            <a:pPr marL="742950" lvl="1" indent="-285750">
              <a:lnSpc>
                <a:spcPct val="150000"/>
              </a:lnSpc>
              <a:buFont typeface="Courier New"/>
              <a:buChar char="o"/>
            </a:pPr>
            <a:r>
              <a:rPr lang="en-US" dirty="0">
                <a:latin typeface="Century Gothic"/>
                <a:ea typeface="+mn-lt"/>
                <a:cs typeface="+mn-lt"/>
              </a:rPr>
              <a:t>Increases </a:t>
            </a:r>
            <a:r>
              <a:rPr lang="en-US" b="1" dirty="0">
                <a:latin typeface="Century Gothic"/>
                <a:ea typeface="+mn-lt"/>
                <a:cs typeface="+mn-lt"/>
              </a:rPr>
              <a:t>heart rate</a:t>
            </a:r>
            <a:endParaRPr lang="en-US" b="1">
              <a:latin typeface="Century Gothic"/>
              <a:ea typeface="Calibri"/>
              <a:cs typeface="Calibri"/>
            </a:endParaRPr>
          </a:p>
          <a:p>
            <a:pPr lvl="1">
              <a:lnSpc>
                <a:spcPct val="150000"/>
              </a:lnSpc>
            </a:pPr>
            <a:endParaRPr lang="en-US" dirty="0">
              <a:latin typeface="Century Gothic"/>
              <a:ea typeface="+mn-lt"/>
              <a:cs typeface="+mn-lt"/>
            </a:endParaRPr>
          </a:p>
          <a:p>
            <a:pPr>
              <a:lnSpc>
                <a:spcPct val="150000"/>
              </a:lnSpc>
            </a:pPr>
            <a:r>
              <a:rPr lang="en-US" b="1" dirty="0">
                <a:latin typeface="Century Gothic"/>
                <a:ea typeface="+mn-lt"/>
                <a:cs typeface="+mn-lt"/>
              </a:rPr>
              <a:t>2. Strength Training</a:t>
            </a:r>
          </a:p>
          <a:p>
            <a:pPr marL="742950" lvl="1" indent="-285750">
              <a:lnSpc>
                <a:spcPct val="150000"/>
              </a:lnSpc>
              <a:buFont typeface="Courier New"/>
              <a:buChar char="o"/>
            </a:pPr>
            <a:r>
              <a:rPr lang="en-US" dirty="0">
                <a:latin typeface="Century Gothic"/>
                <a:ea typeface="+mn-lt"/>
                <a:cs typeface="+mn-lt"/>
              </a:rPr>
              <a:t>Improves </a:t>
            </a:r>
            <a:r>
              <a:rPr lang="en-US" b="1" dirty="0">
                <a:latin typeface="Century Gothic"/>
                <a:ea typeface="+mn-lt"/>
                <a:cs typeface="+mn-lt"/>
              </a:rPr>
              <a:t>muscle strength</a:t>
            </a:r>
            <a:r>
              <a:rPr lang="en-US" dirty="0">
                <a:latin typeface="Century Gothic"/>
                <a:ea typeface="+mn-lt"/>
                <a:cs typeface="+mn-lt"/>
              </a:rPr>
              <a:t> </a:t>
            </a:r>
            <a:endParaRPr lang="en-US">
              <a:latin typeface="Century Gothic"/>
              <a:ea typeface="+mn-lt"/>
              <a:cs typeface="+mn-lt"/>
            </a:endParaRPr>
          </a:p>
          <a:p>
            <a:pPr marL="742950" lvl="1" indent="-285750">
              <a:lnSpc>
                <a:spcPct val="150000"/>
              </a:lnSpc>
              <a:buFont typeface="Courier New"/>
              <a:buChar char="o"/>
            </a:pPr>
            <a:endParaRPr lang="en-US" dirty="0">
              <a:latin typeface="Century Gothic"/>
              <a:ea typeface="+mn-lt"/>
              <a:cs typeface="+mn-lt"/>
            </a:endParaRPr>
          </a:p>
          <a:p>
            <a:pPr marL="742950" lvl="1" indent="-285750">
              <a:lnSpc>
                <a:spcPct val="150000"/>
              </a:lnSpc>
              <a:buFont typeface="Courier New"/>
              <a:buChar char="o"/>
            </a:pPr>
            <a:r>
              <a:rPr lang="en-US" b="1" dirty="0">
                <a:latin typeface="Century Gothic"/>
                <a:ea typeface="+mn-lt"/>
                <a:cs typeface="+mn-lt"/>
              </a:rPr>
              <a:t>Reduces </a:t>
            </a:r>
            <a:r>
              <a:rPr lang="en-US" dirty="0">
                <a:latin typeface="Century Gothic"/>
                <a:ea typeface="+mn-lt"/>
                <a:cs typeface="+mn-lt"/>
              </a:rPr>
              <a:t>risk of </a:t>
            </a:r>
            <a:r>
              <a:rPr lang="en-US" b="1" dirty="0">
                <a:latin typeface="Century Gothic"/>
                <a:ea typeface="+mn-lt"/>
                <a:cs typeface="+mn-lt"/>
              </a:rPr>
              <a:t>fall</a:t>
            </a:r>
            <a:r>
              <a:rPr lang="en-US" dirty="0">
                <a:latin typeface="Century Gothic"/>
                <a:ea typeface="+mn-lt"/>
                <a:cs typeface="+mn-lt"/>
              </a:rPr>
              <a:t> or injury</a:t>
            </a:r>
            <a:endParaRPr lang="en-US" dirty="0">
              <a:latin typeface="Century Gothic"/>
            </a:endParaRPr>
          </a:p>
          <a:p>
            <a:pPr lvl="1">
              <a:lnSpc>
                <a:spcPct val="150000"/>
              </a:lnSpc>
            </a:pPr>
            <a:endParaRPr lang="en-US" dirty="0">
              <a:latin typeface="Century Gothic"/>
              <a:ea typeface="+mn-lt"/>
              <a:cs typeface="+mn-lt"/>
            </a:endParaRPr>
          </a:p>
          <a:p>
            <a:pPr>
              <a:lnSpc>
                <a:spcPct val="150000"/>
              </a:lnSpc>
            </a:pPr>
            <a:r>
              <a:rPr lang="en-US" b="1" dirty="0">
                <a:latin typeface="Century Gothic"/>
                <a:ea typeface="+mn-lt"/>
                <a:cs typeface="+mn-lt"/>
              </a:rPr>
              <a:t>3. Balance Training</a:t>
            </a:r>
            <a:endParaRPr lang="en-US" b="1">
              <a:latin typeface="Century Gothic"/>
              <a:cs typeface="Calibri" panose="020F0502020204030204"/>
            </a:endParaRPr>
          </a:p>
          <a:p>
            <a:pPr lvl="1">
              <a:lnSpc>
                <a:spcPct val="150000"/>
              </a:lnSpc>
              <a:buFont typeface="Courier New"/>
              <a:buChar char="o"/>
            </a:pPr>
            <a:r>
              <a:rPr lang="en-US" dirty="0">
                <a:latin typeface="Century Gothic"/>
                <a:ea typeface="+mn-lt"/>
                <a:cs typeface="+mn-lt"/>
              </a:rPr>
              <a:t> Improves </a:t>
            </a:r>
            <a:r>
              <a:rPr lang="en-US" b="1" dirty="0">
                <a:latin typeface="Century Gothic"/>
                <a:ea typeface="+mn-lt"/>
                <a:cs typeface="+mn-lt"/>
              </a:rPr>
              <a:t>safety </a:t>
            </a:r>
            <a:r>
              <a:rPr lang="en-US" dirty="0">
                <a:latin typeface="Century Gothic"/>
                <a:ea typeface="+mn-lt"/>
                <a:cs typeface="+mn-lt"/>
              </a:rPr>
              <a:t>and </a:t>
            </a:r>
            <a:r>
              <a:rPr lang="en-US" b="1" dirty="0">
                <a:latin typeface="Century Gothic"/>
                <a:ea typeface="+mn-lt"/>
                <a:cs typeface="+mn-lt"/>
              </a:rPr>
              <a:t>confidence </a:t>
            </a:r>
          </a:p>
          <a:p>
            <a:pPr lvl="1">
              <a:lnSpc>
                <a:spcPct val="150000"/>
              </a:lnSpc>
              <a:buFont typeface="Courier New"/>
              <a:buChar char="o"/>
            </a:pPr>
            <a:endParaRPr lang="en-US" dirty="0">
              <a:latin typeface="Century Gothic"/>
              <a:ea typeface="+mn-lt"/>
              <a:cs typeface="+mn-lt"/>
            </a:endParaRPr>
          </a:p>
          <a:p>
            <a:pPr lvl="1">
              <a:lnSpc>
                <a:spcPct val="150000"/>
              </a:lnSpc>
              <a:buFont typeface="Courier New"/>
              <a:buChar char="o"/>
            </a:pPr>
            <a:r>
              <a:rPr lang="en-US" dirty="0">
                <a:latin typeface="Century Gothic"/>
                <a:ea typeface="+mn-lt"/>
                <a:cs typeface="+mn-lt"/>
              </a:rPr>
              <a:t> </a:t>
            </a:r>
            <a:r>
              <a:rPr lang="en-US" b="1" dirty="0">
                <a:latin typeface="Century Gothic"/>
                <a:ea typeface="+mn-lt"/>
                <a:cs typeface="+mn-lt"/>
              </a:rPr>
              <a:t>Reduces</a:t>
            </a:r>
            <a:r>
              <a:rPr lang="en-US" dirty="0">
                <a:latin typeface="Century Gothic"/>
                <a:ea typeface="+mn-lt"/>
                <a:cs typeface="+mn-lt"/>
              </a:rPr>
              <a:t> risk of </a:t>
            </a:r>
            <a:r>
              <a:rPr lang="en-US" b="1" dirty="0">
                <a:latin typeface="Century Gothic"/>
                <a:ea typeface="+mn-lt"/>
                <a:cs typeface="+mn-lt"/>
              </a:rPr>
              <a:t>falls</a:t>
            </a:r>
            <a:endParaRPr lang="en-US" b="1">
              <a:latin typeface="Century Gothic"/>
            </a:endParaRPr>
          </a:p>
          <a:p>
            <a:pPr lvl="1">
              <a:lnSpc>
                <a:spcPct val="150000"/>
              </a:lnSpc>
              <a:buFont typeface="Courier New"/>
              <a:buChar char="o"/>
            </a:pPr>
            <a:endParaRPr lang="en-US" dirty="0">
              <a:latin typeface="Century Gothic"/>
              <a:ea typeface="+mn-lt"/>
              <a:cs typeface="+mn-lt"/>
            </a:endParaRPr>
          </a:p>
          <a:p>
            <a:pPr>
              <a:lnSpc>
                <a:spcPct val="150000"/>
              </a:lnSpc>
            </a:pPr>
            <a:r>
              <a:rPr lang="en-US" b="1" dirty="0">
                <a:latin typeface="Century Gothic"/>
                <a:ea typeface="+mn-lt"/>
                <a:cs typeface="+mn-lt"/>
              </a:rPr>
              <a:t>4. Stretching</a:t>
            </a:r>
            <a:endParaRPr lang="en-US" b="1">
              <a:latin typeface="Century Gothic"/>
              <a:cs typeface="Calibri" panose="020F0502020204030204"/>
            </a:endParaRPr>
          </a:p>
          <a:p>
            <a:pPr marL="742950" lvl="1" indent="-285750">
              <a:lnSpc>
                <a:spcPct val="150000"/>
              </a:lnSpc>
              <a:buFont typeface="Courier New"/>
              <a:buChar char="o"/>
            </a:pPr>
            <a:r>
              <a:rPr lang="en-US" dirty="0">
                <a:latin typeface="Century Gothic"/>
                <a:ea typeface="+mn-lt"/>
                <a:cs typeface="+mn-lt"/>
              </a:rPr>
              <a:t>Helps to </a:t>
            </a:r>
            <a:r>
              <a:rPr lang="en-US" b="1" dirty="0">
                <a:latin typeface="Century Gothic"/>
                <a:ea typeface="+mn-lt"/>
                <a:cs typeface="+mn-lt"/>
              </a:rPr>
              <a:t>relax muscles</a:t>
            </a:r>
          </a:p>
          <a:p>
            <a:pPr marL="742950" lvl="1" indent="-285750">
              <a:lnSpc>
                <a:spcPct val="150000"/>
              </a:lnSpc>
              <a:buFont typeface="Courier New"/>
              <a:buChar char="o"/>
            </a:pPr>
            <a:endParaRPr lang="en-US" dirty="0">
              <a:latin typeface="Century Gothic"/>
              <a:ea typeface="+mn-lt"/>
              <a:cs typeface="+mn-lt"/>
            </a:endParaRPr>
          </a:p>
          <a:p>
            <a:pPr marL="742950" lvl="1" indent="-285750">
              <a:lnSpc>
                <a:spcPct val="150000"/>
              </a:lnSpc>
              <a:buFont typeface="Courier New"/>
              <a:buChar char="o"/>
            </a:pPr>
            <a:r>
              <a:rPr lang="en-US" dirty="0">
                <a:latin typeface="Century Gothic"/>
                <a:ea typeface="+mn-lt"/>
                <a:cs typeface="+mn-lt"/>
              </a:rPr>
              <a:t>Keeps </a:t>
            </a:r>
            <a:r>
              <a:rPr lang="en-US" b="1" dirty="0">
                <a:latin typeface="Century Gothic"/>
                <a:ea typeface="+mn-lt"/>
                <a:cs typeface="+mn-lt"/>
              </a:rPr>
              <a:t>body flexible </a:t>
            </a:r>
            <a:endParaRPr lang="en-US" b="1" dirty="0">
              <a:latin typeface="Century Gothic"/>
              <a:ea typeface="Calibri" panose="020F0502020204030204"/>
              <a:cs typeface="Calibri" panose="020F0502020204030204"/>
            </a:endParaRPr>
          </a:p>
        </p:txBody>
      </p:sp>
      <p:pic>
        <p:nvPicPr>
          <p:cNvPr id="2" name="Picture 1">
            <a:extLst>
              <a:ext uri="{FF2B5EF4-FFF2-40B4-BE49-F238E27FC236}">
                <a16:creationId xmlns:a16="http://schemas.microsoft.com/office/drawing/2014/main" id="{D171B73B-5AC6-5F07-9B52-2F22132F32E7}"/>
              </a:ext>
            </a:extLst>
          </p:cNvPr>
          <p:cNvPicPr>
            <a:picLocks noChangeAspect="1"/>
          </p:cNvPicPr>
          <p:nvPr/>
        </p:nvPicPr>
        <p:blipFill>
          <a:blip r:embed="rId3"/>
          <a:stretch>
            <a:fillRect/>
          </a:stretch>
        </p:blipFill>
        <p:spPr>
          <a:xfrm>
            <a:off x="4958460" y="2693709"/>
            <a:ext cx="687112" cy="735083"/>
          </a:xfrm>
          <a:prstGeom prst="rect">
            <a:avLst/>
          </a:prstGeom>
        </p:spPr>
      </p:pic>
      <p:pic>
        <p:nvPicPr>
          <p:cNvPr id="6" name="Graphic 5">
            <a:extLst>
              <a:ext uri="{FF2B5EF4-FFF2-40B4-BE49-F238E27FC236}">
                <a16:creationId xmlns:a16="http://schemas.microsoft.com/office/drawing/2014/main" id="{59A43C8C-DE62-E246-B386-6B80BF50C2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6534" y="1453432"/>
            <a:ext cx="1509275" cy="1524663"/>
          </a:xfrm>
          <a:prstGeom prst="rect">
            <a:avLst/>
          </a:prstGeom>
        </p:spPr>
      </p:pic>
      <p:pic>
        <p:nvPicPr>
          <p:cNvPr id="7" name="Graphic 6">
            <a:extLst>
              <a:ext uri="{FF2B5EF4-FFF2-40B4-BE49-F238E27FC236}">
                <a16:creationId xmlns:a16="http://schemas.microsoft.com/office/drawing/2014/main" id="{E685C2E4-B94A-3BE1-19FF-F9064F91A50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18181" y="3669195"/>
            <a:ext cx="1217628" cy="1233115"/>
          </a:xfrm>
          <a:prstGeom prst="rect">
            <a:avLst/>
          </a:prstGeom>
        </p:spPr>
      </p:pic>
      <p:pic>
        <p:nvPicPr>
          <p:cNvPr id="10" name="Picture 9">
            <a:extLst>
              <a:ext uri="{FF2B5EF4-FFF2-40B4-BE49-F238E27FC236}">
                <a16:creationId xmlns:a16="http://schemas.microsoft.com/office/drawing/2014/main" id="{C0665258-54E9-3D9C-88CC-9B145BE71654}"/>
              </a:ext>
            </a:extLst>
          </p:cNvPr>
          <p:cNvPicPr>
            <a:picLocks noChangeAspect="1"/>
          </p:cNvPicPr>
          <p:nvPr/>
        </p:nvPicPr>
        <p:blipFill>
          <a:blip r:embed="rId8"/>
          <a:stretch>
            <a:fillRect/>
          </a:stretch>
        </p:blipFill>
        <p:spPr>
          <a:xfrm>
            <a:off x="613900" y="5683238"/>
            <a:ext cx="1429109" cy="1428378"/>
          </a:xfrm>
          <a:prstGeom prst="rect">
            <a:avLst/>
          </a:prstGeom>
        </p:spPr>
      </p:pic>
      <p:pic>
        <p:nvPicPr>
          <p:cNvPr id="11" name="Graphic 10">
            <a:extLst>
              <a:ext uri="{FF2B5EF4-FFF2-40B4-BE49-F238E27FC236}">
                <a16:creationId xmlns:a16="http://schemas.microsoft.com/office/drawing/2014/main" id="{A251147E-9562-902C-A538-713399AD80B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957782" y="6910044"/>
            <a:ext cx="663232" cy="697754"/>
          </a:xfrm>
          <a:prstGeom prst="rect">
            <a:avLst/>
          </a:prstGeom>
        </p:spPr>
      </p:pic>
      <p:pic>
        <p:nvPicPr>
          <p:cNvPr id="12" name="Graphic 11">
            <a:extLst>
              <a:ext uri="{FF2B5EF4-FFF2-40B4-BE49-F238E27FC236}">
                <a16:creationId xmlns:a16="http://schemas.microsoft.com/office/drawing/2014/main" id="{5536F28D-5C47-6832-A667-40AEB06B1E7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54090" y="4806326"/>
            <a:ext cx="663232" cy="697754"/>
          </a:xfrm>
          <a:prstGeom prst="rect">
            <a:avLst/>
          </a:prstGeom>
        </p:spPr>
      </p:pic>
      <p:pic>
        <p:nvPicPr>
          <p:cNvPr id="15" name="Picture 14">
            <a:extLst>
              <a:ext uri="{FF2B5EF4-FFF2-40B4-BE49-F238E27FC236}">
                <a16:creationId xmlns:a16="http://schemas.microsoft.com/office/drawing/2014/main" id="{D9470D07-8362-DF6D-3C49-B339F599097C}"/>
              </a:ext>
            </a:extLst>
          </p:cNvPr>
          <p:cNvPicPr>
            <a:picLocks noChangeAspect="1"/>
          </p:cNvPicPr>
          <p:nvPr/>
        </p:nvPicPr>
        <p:blipFill>
          <a:blip r:embed="rId11"/>
          <a:stretch>
            <a:fillRect/>
          </a:stretch>
        </p:blipFill>
        <p:spPr>
          <a:xfrm>
            <a:off x="619959" y="8036077"/>
            <a:ext cx="1256320" cy="1289519"/>
          </a:xfrm>
          <a:prstGeom prst="rect">
            <a:avLst/>
          </a:prstGeom>
        </p:spPr>
      </p:pic>
      <p:sp>
        <p:nvSpPr>
          <p:cNvPr id="17" name="TextBox 16">
            <a:extLst>
              <a:ext uri="{FF2B5EF4-FFF2-40B4-BE49-F238E27FC236}">
                <a16:creationId xmlns:a16="http://schemas.microsoft.com/office/drawing/2014/main" id="{14204693-8E02-62CF-C0DC-377787DDFB2A}"/>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t>Adapted from: Bruyere Continuing Care. (2020). Fitness and Exercise After a Stroke. </a:t>
            </a:r>
            <a:endParaRPr lang="en-US" dirty="0"/>
          </a:p>
        </p:txBody>
      </p:sp>
    </p:spTree>
    <p:extLst>
      <p:ext uri="{BB962C8B-B14F-4D97-AF65-F5344CB8AC3E}">
        <p14:creationId xmlns:p14="http://schemas.microsoft.com/office/powerpoint/2010/main" val="3194390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2" name="TextBox 1">
            <a:extLst>
              <a:ext uri="{FF2B5EF4-FFF2-40B4-BE49-F238E27FC236}">
                <a16:creationId xmlns:a16="http://schemas.microsoft.com/office/drawing/2014/main" id="{FFF5512C-0783-D4A1-CD06-04BD68839867}"/>
              </a:ext>
            </a:extLst>
          </p:cNvPr>
          <p:cNvSpPr txBox="1"/>
          <p:nvPr/>
        </p:nvSpPr>
        <p:spPr>
          <a:xfrm>
            <a:off x="1878753" y="648973"/>
            <a:ext cx="5322865" cy="90421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u="sng" dirty="0">
                <a:latin typeface="Century Gothic"/>
              </a:rPr>
              <a:t>Types</a:t>
            </a:r>
            <a:r>
              <a:rPr lang="en-US" sz="2400" u="sng" dirty="0">
                <a:latin typeface="Century Gothic"/>
              </a:rPr>
              <a:t> of </a:t>
            </a:r>
            <a:r>
              <a:rPr lang="en-US" sz="2400" b="1" u="sng" dirty="0">
                <a:latin typeface="Century Gothic"/>
              </a:rPr>
              <a:t>Exercise Programs</a:t>
            </a:r>
            <a:r>
              <a:rPr lang="en-US" sz="2400" u="sng" dirty="0">
                <a:latin typeface="Century Gothic"/>
              </a:rPr>
              <a:t>:</a:t>
            </a:r>
            <a:endParaRPr lang="en-US" sz="2400" u="sng" dirty="0">
              <a:ea typeface="Calibri"/>
              <a:cs typeface="Calibri"/>
            </a:endParaRPr>
          </a:p>
          <a:p>
            <a:pPr>
              <a:lnSpc>
                <a:spcPct val="150000"/>
              </a:lnSpc>
            </a:pPr>
            <a:endParaRPr lang="en-US" sz="2400" u="sng" dirty="0">
              <a:latin typeface="Century Gothic"/>
            </a:endParaRPr>
          </a:p>
          <a:p>
            <a:pPr>
              <a:lnSpc>
                <a:spcPct val="150000"/>
              </a:lnSpc>
            </a:pPr>
            <a:endParaRPr lang="en-US" dirty="0">
              <a:latin typeface="Century Gothic"/>
            </a:endParaRPr>
          </a:p>
          <a:p>
            <a:pPr marL="285750" indent="-285750">
              <a:lnSpc>
                <a:spcPct val="150000"/>
              </a:lnSpc>
              <a:buFont typeface="Arial"/>
              <a:buChar char="•"/>
            </a:pPr>
            <a:r>
              <a:rPr lang="en-US" b="1" dirty="0">
                <a:latin typeface="Century Gothic"/>
              </a:rPr>
              <a:t>1:1 Rehab </a:t>
            </a:r>
            <a:r>
              <a:rPr lang="en-US" dirty="0">
                <a:latin typeface="Century Gothic"/>
              </a:rPr>
              <a:t>Program </a:t>
            </a:r>
            <a:endParaRPr lang="en-US" dirty="0">
              <a:latin typeface="Calibri" panose="020F0502020204030204"/>
              <a:ea typeface="Calibri" panose="020F0502020204030204"/>
              <a:cs typeface="Calibri" panose="020F0502020204030204"/>
            </a:endParaRPr>
          </a:p>
          <a:p>
            <a:pPr marL="742950" lvl="1" indent="-285750">
              <a:lnSpc>
                <a:spcPct val="150000"/>
              </a:lnSpc>
              <a:buFont typeface="Courier New"/>
              <a:buChar char="o"/>
            </a:pPr>
            <a:r>
              <a:rPr lang="en-US" dirty="0">
                <a:latin typeface="Century Gothic"/>
              </a:rPr>
              <a:t>With a </a:t>
            </a:r>
            <a:r>
              <a:rPr lang="en-US" b="1" dirty="0">
                <a:latin typeface="Century Gothic"/>
              </a:rPr>
              <a:t>Physiotherapist</a:t>
            </a:r>
            <a:endParaRPr lang="en-US" b="1" dirty="0">
              <a:latin typeface="Century Gothic"/>
              <a:ea typeface="Calibri" panose="020F0502020204030204"/>
              <a:cs typeface="Calibri" panose="020F0502020204030204"/>
            </a:endParaRPr>
          </a:p>
          <a:p>
            <a:pPr marL="742950" lvl="1" indent="-285750">
              <a:lnSpc>
                <a:spcPct val="150000"/>
              </a:lnSpc>
              <a:buFont typeface="Courier New"/>
              <a:buChar char="o"/>
            </a:pPr>
            <a:r>
              <a:rPr lang="en-US" dirty="0">
                <a:latin typeface="Century Gothic"/>
              </a:rPr>
              <a:t>Can be </a:t>
            </a:r>
            <a:r>
              <a:rPr lang="en-US" b="1" dirty="0">
                <a:latin typeface="Century Gothic"/>
              </a:rPr>
              <a:t>expensive</a:t>
            </a:r>
            <a:endParaRPr lang="en-US" b="1">
              <a:latin typeface="Calibri" panose="020F0502020204030204"/>
              <a:ea typeface="Calibri" panose="020F0502020204030204"/>
              <a:cs typeface="Calibri" panose="020F0502020204030204"/>
            </a:endParaRPr>
          </a:p>
          <a:p>
            <a:pPr>
              <a:lnSpc>
                <a:spcPct val="150000"/>
              </a:lnSpc>
            </a:pPr>
            <a:endParaRPr lang="en-US" dirty="0">
              <a:latin typeface="Century Gothic"/>
            </a:endParaRPr>
          </a:p>
          <a:p>
            <a:pPr>
              <a:lnSpc>
                <a:spcPct val="150000"/>
              </a:lnSpc>
            </a:pPr>
            <a:endParaRPr lang="en-US" dirty="0">
              <a:latin typeface="Century Gothic"/>
            </a:endParaRPr>
          </a:p>
          <a:p>
            <a:pPr>
              <a:lnSpc>
                <a:spcPct val="150000"/>
              </a:lnSpc>
            </a:pPr>
            <a:endParaRPr lang="en-US" dirty="0">
              <a:latin typeface="Century Gothic"/>
            </a:endParaRPr>
          </a:p>
          <a:p>
            <a:pPr>
              <a:lnSpc>
                <a:spcPct val="150000"/>
              </a:lnSpc>
            </a:pPr>
            <a:endParaRPr lang="en-US" dirty="0">
              <a:latin typeface="Century Gothic"/>
            </a:endParaRPr>
          </a:p>
          <a:p>
            <a:pPr marL="285750" indent="-285750">
              <a:lnSpc>
                <a:spcPct val="150000"/>
              </a:lnSpc>
              <a:buFont typeface="Arial"/>
              <a:buChar char="•"/>
            </a:pPr>
            <a:r>
              <a:rPr lang="en-US" b="1" dirty="0">
                <a:latin typeface="Century Gothic"/>
              </a:rPr>
              <a:t>Community</a:t>
            </a:r>
            <a:r>
              <a:rPr lang="en-US" dirty="0">
                <a:latin typeface="Century Gothic"/>
              </a:rPr>
              <a:t> Programs </a:t>
            </a:r>
            <a:endParaRPr lang="en-US" dirty="0">
              <a:latin typeface="Century Gothic"/>
              <a:cs typeface="Calibri"/>
            </a:endParaRPr>
          </a:p>
          <a:p>
            <a:pPr marL="742950" lvl="1" indent="-285750">
              <a:lnSpc>
                <a:spcPct val="150000"/>
              </a:lnSpc>
              <a:buFont typeface="Courier New"/>
              <a:buChar char="o"/>
            </a:pPr>
            <a:r>
              <a:rPr lang="en-US" dirty="0">
                <a:latin typeface="Century Gothic"/>
              </a:rPr>
              <a:t>Exercising</a:t>
            </a:r>
            <a:r>
              <a:rPr lang="en-US" b="1" dirty="0">
                <a:latin typeface="Century Gothic"/>
              </a:rPr>
              <a:t> with other people</a:t>
            </a:r>
            <a:r>
              <a:rPr lang="en-US" dirty="0">
                <a:latin typeface="Century Gothic"/>
              </a:rPr>
              <a:t> can be</a:t>
            </a:r>
            <a:r>
              <a:rPr lang="en-US" b="1" dirty="0">
                <a:latin typeface="Century Gothic"/>
              </a:rPr>
              <a:t> fun</a:t>
            </a:r>
            <a:endParaRPr lang="en-US" b="1">
              <a:latin typeface="Century Gothic"/>
              <a:cs typeface="Calibri"/>
            </a:endParaRPr>
          </a:p>
          <a:p>
            <a:pPr>
              <a:lnSpc>
                <a:spcPct val="150000"/>
              </a:lnSpc>
            </a:pPr>
            <a:endParaRPr lang="en-US" dirty="0">
              <a:latin typeface="Century Gothic"/>
              <a:cs typeface="Calibri"/>
            </a:endParaRPr>
          </a:p>
          <a:p>
            <a:pPr>
              <a:lnSpc>
                <a:spcPct val="150000"/>
              </a:lnSpc>
            </a:pPr>
            <a:endParaRPr lang="en-US" dirty="0">
              <a:latin typeface="Century Gothic"/>
              <a:cs typeface="Calibri"/>
            </a:endParaRPr>
          </a:p>
          <a:p>
            <a:pPr>
              <a:lnSpc>
                <a:spcPct val="150000"/>
              </a:lnSpc>
            </a:pPr>
            <a:endParaRPr lang="en-US" dirty="0">
              <a:latin typeface="Century Gothic"/>
              <a:cs typeface="Calibri"/>
            </a:endParaRPr>
          </a:p>
          <a:p>
            <a:pPr>
              <a:lnSpc>
                <a:spcPct val="150000"/>
              </a:lnSpc>
            </a:pPr>
            <a:endParaRPr lang="en-US" dirty="0">
              <a:latin typeface="Century Gothic"/>
              <a:cs typeface="Calibri"/>
            </a:endParaRPr>
          </a:p>
          <a:p>
            <a:pPr marL="285750" indent="-285750">
              <a:lnSpc>
                <a:spcPct val="150000"/>
              </a:lnSpc>
              <a:buFont typeface="Arial"/>
              <a:buChar char="•"/>
            </a:pPr>
            <a:r>
              <a:rPr lang="en-US" b="1" dirty="0">
                <a:latin typeface="Century Gothic"/>
              </a:rPr>
              <a:t>Home Exercise</a:t>
            </a:r>
            <a:r>
              <a:rPr lang="en-US" dirty="0">
                <a:latin typeface="Century Gothic"/>
              </a:rPr>
              <a:t> Program </a:t>
            </a:r>
          </a:p>
          <a:p>
            <a:pPr marL="742950" lvl="1" indent="-285750">
              <a:lnSpc>
                <a:spcPct val="150000"/>
              </a:lnSpc>
              <a:buFont typeface="Courier New"/>
              <a:buChar char="o"/>
            </a:pPr>
            <a:r>
              <a:rPr lang="en-US" b="1" dirty="0">
                <a:latin typeface="Century Gothic"/>
              </a:rPr>
              <a:t>Easy </a:t>
            </a:r>
            <a:r>
              <a:rPr lang="en-US" dirty="0">
                <a:latin typeface="Century Gothic"/>
              </a:rPr>
              <a:t>to do at home</a:t>
            </a:r>
            <a:endParaRPr lang="en-US" dirty="0">
              <a:latin typeface="Calibri" panose="020F0502020204030204"/>
              <a:ea typeface="Calibri" panose="020F0502020204030204"/>
              <a:cs typeface="Calibri" panose="020F0502020204030204"/>
            </a:endParaRPr>
          </a:p>
          <a:p>
            <a:pPr marL="742950" lvl="1" indent="-285750">
              <a:lnSpc>
                <a:spcPct val="150000"/>
              </a:lnSpc>
              <a:buFont typeface="Courier New"/>
              <a:buChar char="o"/>
            </a:pPr>
            <a:r>
              <a:rPr lang="en-US" b="1" dirty="0">
                <a:latin typeface="Century Gothic"/>
              </a:rPr>
              <a:t>Supervision </a:t>
            </a:r>
            <a:r>
              <a:rPr lang="en-US" dirty="0">
                <a:latin typeface="Century Gothic"/>
              </a:rPr>
              <a:t>from Physiotherapist or instructor</a:t>
            </a:r>
            <a:endParaRPr lang="en-US" dirty="0">
              <a:latin typeface="Calibri" panose="020F0502020204030204"/>
              <a:ea typeface="Calibri" panose="020F0502020204030204"/>
              <a:cs typeface="Calibri" panose="020F0502020204030204"/>
            </a:endParaRPr>
          </a:p>
          <a:p>
            <a:pPr>
              <a:lnSpc>
                <a:spcPct val="150000"/>
              </a:lnSpc>
            </a:pPr>
            <a:endParaRPr lang="en-US" dirty="0">
              <a:latin typeface="Century Gothic"/>
              <a:ea typeface="Calibri" panose="020F0502020204030204"/>
              <a:cs typeface="Calibri" panose="020F0502020204030204"/>
            </a:endParaRPr>
          </a:p>
        </p:txBody>
      </p:sp>
      <p:pic>
        <p:nvPicPr>
          <p:cNvPr id="4" name="Picture 3">
            <a:extLst>
              <a:ext uri="{FF2B5EF4-FFF2-40B4-BE49-F238E27FC236}">
                <a16:creationId xmlns:a16="http://schemas.microsoft.com/office/drawing/2014/main" id="{CD8BEAB3-B8FD-9C99-F9D9-D9FD462781C5}"/>
              </a:ext>
            </a:extLst>
          </p:cNvPr>
          <p:cNvPicPr>
            <a:picLocks noChangeAspect="1"/>
          </p:cNvPicPr>
          <p:nvPr/>
        </p:nvPicPr>
        <p:blipFill>
          <a:blip r:embed="rId3"/>
          <a:stretch>
            <a:fillRect/>
          </a:stretch>
        </p:blipFill>
        <p:spPr>
          <a:xfrm>
            <a:off x="885174" y="7560708"/>
            <a:ext cx="725887" cy="769371"/>
          </a:xfrm>
          <a:prstGeom prst="rect">
            <a:avLst/>
          </a:prstGeom>
        </p:spPr>
      </p:pic>
      <p:pic>
        <p:nvPicPr>
          <p:cNvPr id="6" name="Picture 5">
            <a:extLst>
              <a:ext uri="{FF2B5EF4-FFF2-40B4-BE49-F238E27FC236}">
                <a16:creationId xmlns:a16="http://schemas.microsoft.com/office/drawing/2014/main" id="{ACE05AE8-5351-0604-77E5-5F86E37A28DB}"/>
              </a:ext>
            </a:extLst>
          </p:cNvPr>
          <p:cNvPicPr>
            <a:picLocks noChangeAspect="1"/>
          </p:cNvPicPr>
          <p:nvPr/>
        </p:nvPicPr>
        <p:blipFill>
          <a:blip r:embed="rId4"/>
          <a:stretch>
            <a:fillRect/>
          </a:stretch>
        </p:blipFill>
        <p:spPr>
          <a:xfrm>
            <a:off x="690424" y="4727326"/>
            <a:ext cx="1086220" cy="1085850"/>
          </a:xfrm>
          <a:prstGeom prst="rect">
            <a:avLst/>
          </a:prstGeom>
        </p:spPr>
      </p:pic>
      <p:pic>
        <p:nvPicPr>
          <p:cNvPr id="9" name="Picture 8">
            <a:extLst>
              <a:ext uri="{FF2B5EF4-FFF2-40B4-BE49-F238E27FC236}">
                <a16:creationId xmlns:a16="http://schemas.microsoft.com/office/drawing/2014/main" id="{0DAACD61-7404-6161-A21F-A29AA20DA8DC}"/>
              </a:ext>
            </a:extLst>
          </p:cNvPr>
          <p:cNvPicPr>
            <a:picLocks noChangeAspect="1"/>
          </p:cNvPicPr>
          <p:nvPr/>
        </p:nvPicPr>
        <p:blipFill>
          <a:blip r:embed="rId5"/>
          <a:stretch>
            <a:fillRect/>
          </a:stretch>
        </p:blipFill>
        <p:spPr>
          <a:xfrm>
            <a:off x="834816" y="5447522"/>
            <a:ext cx="1110911" cy="1081378"/>
          </a:xfrm>
          <a:prstGeom prst="rect">
            <a:avLst/>
          </a:prstGeom>
        </p:spPr>
      </p:pic>
      <p:pic>
        <p:nvPicPr>
          <p:cNvPr id="12" name="Picture 11">
            <a:extLst>
              <a:ext uri="{FF2B5EF4-FFF2-40B4-BE49-F238E27FC236}">
                <a16:creationId xmlns:a16="http://schemas.microsoft.com/office/drawing/2014/main" id="{252AB650-091F-561A-9C7A-C44894B1E8AF}"/>
              </a:ext>
            </a:extLst>
          </p:cNvPr>
          <p:cNvPicPr>
            <a:picLocks noChangeAspect="1"/>
          </p:cNvPicPr>
          <p:nvPr/>
        </p:nvPicPr>
        <p:blipFill>
          <a:blip r:embed="rId6"/>
          <a:stretch>
            <a:fillRect/>
          </a:stretch>
        </p:blipFill>
        <p:spPr>
          <a:xfrm>
            <a:off x="697995" y="2020217"/>
            <a:ext cx="1115140" cy="1136897"/>
          </a:xfrm>
          <a:prstGeom prst="rect">
            <a:avLst/>
          </a:prstGeom>
        </p:spPr>
      </p:pic>
      <p:sp>
        <p:nvSpPr>
          <p:cNvPr id="14" name="TextBox 16">
            <a:extLst>
              <a:ext uri="{FF2B5EF4-FFF2-40B4-BE49-F238E27FC236}">
                <a16:creationId xmlns:a16="http://schemas.microsoft.com/office/drawing/2014/main" id="{D302730E-BD6C-E5B6-DD42-FEBE3401F7C4}"/>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a:t>Adapted from: Bruyere Continuing Care. (2020). Fitness and Exercise After a Stroke. </a:t>
            </a:r>
            <a:endParaRPr lang="en-US" dirty="0"/>
          </a:p>
        </p:txBody>
      </p:sp>
    </p:spTree>
    <p:extLst>
      <p:ext uri="{BB962C8B-B14F-4D97-AF65-F5344CB8AC3E}">
        <p14:creationId xmlns:p14="http://schemas.microsoft.com/office/powerpoint/2010/main" val="418305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3" name="TextBox 2">
            <a:extLst>
              <a:ext uri="{FF2B5EF4-FFF2-40B4-BE49-F238E27FC236}">
                <a16:creationId xmlns:a16="http://schemas.microsoft.com/office/drawing/2014/main" id="{6758B9F3-FDD1-AE19-82EF-A55EE8387C99}"/>
              </a:ext>
            </a:extLst>
          </p:cNvPr>
          <p:cNvSpPr txBox="1"/>
          <p:nvPr/>
        </p:nvSpPr>
        <p:spPr>
          <a:xfrm>
            <a:off x="199559" y="161973"/>
            <a:ext cx="607485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err="1">
                <a:latin typeface="Century Gothic"/>
                <a:ea typeface="Calibri"/>
                <a:cs typeface="Calibri"/>
              </a:rPr>
              <a:t>L'exercice</a:t>
            </a:r>
            <a:r>
              <a:rPr lang="en-CA" sz="2800" b="1" dirty="0">
                <a:latin typeface="Century Gothic"/>
                <a:ea typeface="+mn-lt"/>
                <a:cs typeface="+mn-lt"/>
              </a:rPr>
              <a:t> après un AVC</a:t>
            </a:r>
            <a:endParaRPr lang="en-CA" sz="2800" b="1" dirty="0">
              <a:latin typeface="Century Gothic"/>
            </a:endParaRPr>
          </a:p>
        </p:txBody>
      </p:sp>
      <p:sp>
        <p:nvSpPr>
          <p:cNvPr id="15" name="TextBox 6">
            <a:extLst>
              <a:ext uri="{FF2B5EF4-FFF2-40B4-BE49-F238E27FC236}">
                <a16:creationId xmlns:a16="http://schemas.microsoft.com/office/drawing/2014/main" id="{CD2D574D-49B6-66A3-0195-E5CAE45296ED}"/>
              </a:ext>
            </a:extLst>
          </p:cNvPr>
          <p:cNvSpPr txBox="1"/>
          <p:nvPr/>
        </p:nvSpPr>
        <p:spPr>
          <a:xfrm>
            <a:off x="361752" y="640597"/>
            <a:ext cx="6516728" cy="78829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spcBef>
                <a:spcPts val="1000"/>
              </a:spcBef>
            </a:pPr>
            <a:endParaRPr lang="en-CA" b="1" u="sng" dirty="0">
              <a:latin typeface="Century Gothic"/>
              <a:cs typeface="Calibri"/>
            </a:endParaRPr>
          </a:p>
          <a:p>
            <a:pPr>
              <a:lnSpc>
                <a:spcPct val="150000"/>
              </a:lnSpc>
              <a:spcBef>
                <a:spcPts val="1000"/>
              </a:spcBef>
            </a:pPr>
            <a:r>
              <a:rPr lang="en-CA" b="1" dirty="0" err="1">
                <a:latin typeface="Century Gothic"/>
                <a:ea typeface="+mn-lt"/>
                <a:cs typeface="+mn-lt"/>
              </a:rPr>
              <a:t>Chaque</a:t>
            </a:r>
            <a:r>
              <a:rPr lang="en-CA" b="1" dirty="0">
                <a:latin typeface="Century Gothic"/>
                <a:ea typeface="+mn-lt"/>
                <a:cs typeface="+mn-lt"/>
              </a:rPr>
              <a:t> AVC</a:t>
            </a:r>
            <a:r>
              <a:rPr lang="en-CA" dirty="0">
                <a:latin typeface="Century Gothic"/>
                <a:ea typeface="+mn-lt"/>
                <a:cs typeface="+mn-lt"/>
              </a:rPr>
              <a:t> </a:t>
            </a:r>
            <a:r>
              <a:rPr lang="en-CA" dirty="0" err="1">
                <a:latin typeface="Century Gothic"/>
                <a:ea typeface="+mn-lt"/>
                <a:cs typeface="+mn-lt"/>
              </a:rPr>
              <a:t>est</a:t>
            </a:r>
            <a:r>
              <a:rPr lang="en-CA" dirty="0">
                <a:latin typeface="Century Gothic"/>
                <a:ea typeface="+mn-lt"/>
                <a:cs typeface="+mn-lt"/>
              </a:rPr>
              <a:t> </a:t>
            </a:r>
            <a:r>
              <a:rPr lang="en-CA" b="1" dirty="0" err="1">
                <a:latin typeface="Century Gothic"/>
                <a:ea typeface="+mn-lt"/>
                <a:cs typeface="+mn-lt"/>
              </a:rPr>
              <a:t>différent</a:t>
            </a:r>
            <a:r>
              <a:rPr lang="en-CA" b="1" dirty="0">
                <a:latin typeface="Century Gothic"/>
                <a:ea typeface="+mn-lt"/>
                <a:cs typeface="+mn-lt"/>
              </a:rPr>
              <a:t>.</a:t>
            </a:r>
            <a:r>
              <a:rPr lang="en-CA" dirty="0">
                <a:latin typeface="Century Gothic"/>
                <a:ea typeface="+mn-lt"/>
                <a:cs typeface="+mn-lt"/>
              </a:rPr>
              <a:t> </a:t>
            </a:r>
          </a:p>
          <a:p>
            <a:pPr>
              <a:lnSpc>
                <a:spcPct val="150000"/>
              </a:lnSpc>
              <a:spcBef>
                <a:spcPts val="1000"/>
              </a:spcBef>
            </a:pPr>
            <a:endParaRPr lang="en-CA"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pPr>
              <a:lnSpc>
                <a:spcPct val="150000"/>
              </a:lnSpc>
              <a:spcBef>
                <a:spcPts val="1000"/>
              </a:spcBef>
            </a:pPr>
            <a:endParaRPr lang="en-CA" b="1" dirty="0">
              <a:latin typeface="Century Gothic"/>
              <a:cs typeface="Calibri"/>
            </a:endParaRPr>
          </a:p>
          <a:p>
            <a:r>
              <a:rPr lang="en-CA" b="1" err="1">
                <a:latin typeface="Century Gothic"/>
                <a:ea typeface="+mn-lt"/>
                <a:cs typeface="+mn-lt"/>
              </a:rPr>
              <a:t>Chaque</a:t>
            </a:r>
            <a:r>
              <a:rPr lang="en-CA" b="1" dirty="0">
                <a:latin typeface="Century Gothic"/>
                <a:ea typeface="+mn-lt"/>
                <a:cs typeface="+mn-lt"/>
              </a:rPr>
              <a:t> </a:t>
            </a:r>
            <a:r>
              <a:rPr lang="en-CA" b="1" err="1">
                <a:latin typeface="Century Gothic"/>
                <a:ea typeface="+mn-lt"/>
                <a:cs typeface="+mn-lt"/>
              </a:rPr>
              <a:t>récupération</a:t>
            </a:r>
            <a:r>
              <a:rPr lang="en-CA" dirty="0">
                <a:latin typeface="Century Gothic"/>
                <a:ea typeface="+mn-lt"/>
                <a:cs typeface="+mn-lt"/>
              </a:rPr>
              <a:t> </a:t>
            </a:r>
            <a:r>
              <a:rPr lang="en-CA" err="1">
                <a:latin typeface="Century Gothic"/>
                <a:ea typeface="+mn-lt"/>
                <a:cs typeface="+mn-lt"/>
              </a:rPr>
              <a:t>est</a:t>
            </a:r>
            <a:r>
              <a:rPr lang="en-CA" dirty="0">
                <a:latin typeface="Century Gothic"/>
                <a:ea typeface="+mn-lt"/>
                <a:cs typeface="+mn-lt"/>
              </a:rPr>
              <a:t> </a:t>
            </a:r>
            <a:r>
              <a:rPr lang="en-CA" b="1" err="1">
                <a:latin typeface="Century Gothic"/>
                <a:ea typeface="+mn-lt"/>
                <a:cs typeface="+mn-lt"/>
              </a:rPr>
              <a:t>différente</a:t>
            </a:r>
            <a:r>
              <a:rPr lang="en-CA" b="1" dirty="0">
                <a:latin typeface="Century Gothic"/>
                <a:ea typeface="+mn-lt"/>
                <a:cs typeface="+mn-lt"/>
              </a:rPr>
              <a:t>.</a:t>
            </a:r>
            <a:r>
              <a:rPr lang="en-CA" dirty="0">
                <a:latin typeface="Century Gothic"/>
                <a:ea typeface="+mn-lt"/>
                <a:cs typeface="+mn-lt"/>
              </a:rPr>
              <a:t> </a:t>
            </a:r>
            <a:endParaRPr lang="en-CA" dirty="0">
              <a:latin typeface="Century Gothic"/>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pPr>
              <a:lnSpc>
                <a:spcPct val="150000"/>
              </a:lnSpc>
              <a:spcBef>
                <a:spcPts val="1000"/>
              </a:spcBef>
            </a:pPr>
            <a:endParaRPr lang="en-CA" dirty="0">
              <a:latin typeface="Century Gothic"/>
              <a:ea typeface="+mn-lt"/>
              <a:cs typeface="+mn-lt"/>
            </a:endParaRPr>
          </a:p>
          <a:p>
            <a:endParaRPr lang="en-CA" dirty="0">
              <a:latin typeface="Century Gothic"/>
            </a:endParaRPr>
          </a:p>
          <a:p>
            <a:endParaRPr lang="en-CA" dirty="0">
              <a:latin typeface="Century Gothic"/>
            </a:endParaRPr>
          </a:p>
          <a:p>
            <a:r>
              <a:rPr lang="en-CA" dirty="0">
                <a:latin typeface="Century Gothic"/>
                <a:ea typeface="+mn-lt"/>
                <a:cs typeface="+mn-lt"/>
              </a:rPr>
              <a:t>La </a:t>
            </a:r>
            <a:r>
              <a:rPr lang="en-CA" b="1" err="1">
                <a:latin typeface="Century Gothic"/>
                <a:ea typeface="+mn-lt"/>
                <a:cs typeface="+mn-lt"/>
              </a:rPr>
              <a:t>récupération</a:t>
            </a:r>
            <a:r>
              <a:rPr lang="en-CA" dirty="0">
                <a:latin typeface="Century Gothic"/>
                <a:ea typeface="+mn-lt"/>
                <a:cs typeface="+mn-lt"/>
              </a:rPr>
              <a:t> après un AVC</a:t>
            </a:r>
            <a:r>
              <a:rPr lang="en-CA" b="1" dirty="0">
                <a:latin typeface="Century Gothic"/>
                <a:ea typeface="+mn-lt"/>
                <a:cs typeface="+mn-lt"/>
              </a:rPr>
              <a:t> </a:t>
            </a:r>
            <a:r>
              <a:rPr lang="en-CA" b="1" err="1">
                <a:latin typeface="Century Gothic"/>
                <a:ea typeface="+mn-lt"/>
                <a:cs typeface="+mn-lt"/>
              </a:rPr>
              <a:t>peut</a:t>
            </a:r>
            <a:r>
              <a:rPr lang="en-CA" b="1" dirty="0">
                <a:latin typeface="Century Gothic"/>
                <a:ea typeface="+mn-lt"/>
                <a:cs typeface="+mn-lt"/>
              </a:rPr>
              <a:t> prendre</a:t>
            </a:r>
            <a:r>
              <a:rPr lang="en-CA" dirty="0">
                <a:latin typeface="Century Gothic"/>
                <a:ea typeface="+mn-lt"/>
                <a:cs typeface="+mn-lt"/>
              </a:rPr>
              <a:t> des </a:t>
            </a:r>
            <a:r>
              <a:rPr lang="en-CA" b="1" err="1">
                <a:latin typeface="Century Gothic"/>
                <a:ea typeface="+mn-lt"/>
                <a:cs typeface="+mn-lt"/>
              </a:rPr>
              <a:t>mois</a:t>
            </a:r>
            <a:r>
              <a:rPr lang="en-CA" b="1" dirty="0">
                <a:latin typeface="Century Gothic"/>
                <a:ea typeface="+mn-lt"/>
                <a:cs typeface="+mn-lt"/>
              </a:rPr>
              <a:t> </a:t>
            </a:r>
            <a:r>
              <a:rPr lang="en-CA" err="1">
                <a:latin typeface="Century Gothic"/>
                <a:ea typeface="+mn-lt"/>
                <a:cs typeface="+mn-lt"/>
              </a:rPr>
              <a:t>ou</a:t>
            </a:r>
            <a:r>
              <a:rPr lang="en-CA" dirty="0">
                <a:latin typeface="Century Gothic"/>
                <a:ea typeface="+mn-lt"/>
                <a:cs typeface="+mn-lt"/>
              </a:rPr>
              <a:t> des </a:t>
            </a:r>
            <a:r>
              <a:rPr lang="en-CA" b="1" err="1">
                <a:latin typeface="Century Gothic"/>
                <a:ea typeface="+mn-lt"/>
                <a:cs typeface="+mn-lt"/>
              </a:rPr>
              <a:t>années</a:t>
            </a:r>
            <a:r>
              <a:rPr lang="en-CA" dirty="0">
                <a:latin typeface="Century Gothic"/>
                <a:ea typeface="+mn-lt"/>
                <a:cs typeface="+mn-lt"/>
              </a:rPr>
              <a:t>. </a:t>
            </a:r>
            <a:endParaRPr lang="en-CA">
              <a:latin typeface="Century Gothic"/>
            </a:endParaRPr>
          </a:p>
        </p:txBody>
      </p:sp>
      <p:pic>
        <p:nvPicPr>
          <p:cNvPr id="16" name="Picture 15">
            <a:extLst>
              <a:ext uri="{FF2B5EF4-FFF2-40B4-BE49-F238E27FC236}">
                <a16:creationId xmlns:a16="http://schemas.microsoft.com/office/drawing/2014/main" id="{B3B64E38-A8EF-2A92-F828-3E49389428F9}"/>
              </a:ext>
            </a:extLst>
          </p:cNvPr>
          <p:cNvPicPr>
            <a:picLocks noChangeAspect="1"/>
          </p:cNvPicPr>
          <p:nvPr/>
        </p:nvPicPr>
        <p:blipFill>
          <a:blip r:embed="rId3"/>
          <a:stretch>
            <a:fillRect/>
          </a:stretch>
        </p:blipFill>
        <p:spPr>
          <a:xfrm>
            <a:off x="5356991" y="6928913"/>
            <a:ext cx="918788" cy="929510"/>
          </a:xfrm>
          <a:prstGeom prst="rect">
            <a:avLst/>
          </a:prstGeom>
        </p:spPr>
      </p:pic>
      <p:pic>
        <p:nvPicPr>
          <p:cNvPr id="17" name="Picture 16">
            <a:extLst>
              <a:ext uri="{FF2B5EF4-FFF2-40B4-BE49-F238E27FC236}">
                <a16:creationId xmlns:a16="http://schemas.microsoft.com/office/drawing/2014/main" id="{1E5EBF76-2FBF-F0F7-610D-5D0641D054B6}"/>
              </a:ext>
            </a:extLst>
          </p:cNvPr>
          <p:cNvPicPr>
            <a:picLocks noChangeAspect="1"/>
          </p:cNvPicPr>
          <p:nvPr/>
        </p:nvPicPr>
        <p:blipFill>
          <a:blip r:embed="rId4"/>
          <a:stretch>
            <a:fillRect/>
          </a:stretch>
        </p:blipFill>
        <p:spPr>
          <a:xfrm>
            <a:off x="3572295" y="1723582"/>
            <a:ext cx="1079928" cy="1058192"/>
          </a:xfrm>
          <a:prstGeom prst="rect">
            <a:avLst/>
          </a:prstGeom>
        </p:spPr>
      </p:pic>
      <p:pic>
        <p:nvPicPr>
          <p:cNvPr id="18" name="Picture 17">
            <a:extLst>
              <a:ext uri="{FF2B5EF4-FFF2-40B4-BE49-F238E27FC236}">
                <a16:creationId xmlns:a16="http://schemas.microsoft.com/office/drawing/2014/main" id="{88EA5C4B-5B46-0E1C-E084-0B79708D97C1}"/>
              </a:ext>
            </a:extLst>
          </p:cNvPr>
          <p:cNvPicPr>
            <a:picLocks noChangeAspect="1"/>
          </p:cNvPicPr>
          <p:nvPr/>
        </p:nvPicPr>
        <p:blipFill>
          <a:blip r:embed="rId5"/>
          <a:stretch>
            <a:fillRect/>
          </a:stretch>
        </p:blipFill>
        <p:spPr>
          <a:xfrm>
            <a:off x="667702" y="1816896"/>
            <a:ext cx="895892" cy="961351"/>
          </a:xfrm>
          <a:prstGeom prst="rect">
            <a:avLst/>
          </a:prstGeom>
        </p:spPr>
      </p:pic>
      <p:pic>
        <p:nvPicPr>
          <p:cNvPr id="19" name="Picture 18">
            <a:extLst>
              <a:ext uri="{FF2B5EF4-FFF2-40B4-BE49-F238E27FC236}">
                <a16:creationId xmlns:a16="http://schemas.microsoft.com/office/drawing/2014/main" id="{012C4AAA-B6F9-651E-8D40-13B7FC558194}"/>
              </a:ext>
            </a:extLst>
          </p:cNvPr>
          <p:cNvPicPr>
            <a:picLocks noChangeAspect="1"/>
          </p:cNvPicPr>
          <p:nvPr/>
        </p:nvPicPr>
        <p:blipFill>
          <a:blip r:embed="rId6"/>
          <a:stretch>
            <a:fillRect/>
          </a:stretch>
        </p:blipFill>
        <p:spPr>
          <a:xfrm>
            <a:off x="358158" y="4817391"/>
            <a:ext cx="1115140" cy="1136897"/>
          </a:xfrm>
          <a:prstGeom prst="rect">
            <a:avLst/>
          </a:prstGeom>
        </p:spPr>
      </p:pic>
      <p:pic>
        <p:nvPicPr>
          <p:cNvPr id="20" name="Picture 19">
            <a:extLst>
              <a:ext uri="{FF2B5EF4-FFF2-40B4-BE49-F238E27FC236}">
                <a16:creationId xmlns:a16="http://schemas.microsoft.com/office/drawing/2014/main" id="{3A8DC8B2-4FDA-2242-EC75-B667A7C5611B}"/>
              </a:ext>
            </a:extLst>
          </p:cNvPr>
          <p:cNvPicPr>
            <a:picLocks noChangeAspect="1"/>
          </p:cNvPicPr>
          <p:nvPr/>
        </p:nvPicPr>
        <p:blipFill>
          <a:blip r:embed="rId7"/>
          <a:stretch>
            <a:fillRect/>
          </a:stretch>
        </p:blipFill>
        <p:spPr>
          <a:xfrm>
            <a:off x="3473031" y="4788855"/>
            <a:ext cx="1288705" cy="1266608"/>
          </a:xfrm>
          <a:prstGeom prst="rect">
            <a:avLst/>
          </a:prstGeom>
        </p:spPr>
      </p:pic>
      <p:pic>
        <p:nvPicPr>
          <p:cNvPr id="21" name="Picture 20">
            <a:extLst>
              <a:ext uri="{FF2B5EF4-FFF2-40B4-BE49-F238E27FC236}">
                <a16:creationId xmlns:a16="http://schemas.microsoft.com/office/drawing/2014/main" id="{DB797A43-86C0-300F-1EA6-FD6752565E97}"/>
              </a:ext>
            </a:extLst>
          </p:cNvPr>
          <p:cNvPicPr>
            <a:picLocks noChangeAspect="1"/>
          </p:cNvPicPr>
          <p:nvPr/>
        </p:nvPicPr>
        <p:blipFill>
          <a:blip r:embed="rId8"/>
          <a:stretch>
            <a:fillRect/>
          </a:stretch>
        </p:blipFill>
        <p:spPr>
          <a:xfrm>
            <a:off x="1757949" y="4786415"/>
            <a:ext cx="1199048" cy="1187785"/>
          </a:xfrm>
          <a:prstGeom prst="rect">
            <a:avLst/>
          </a:prstGeom>
        </p:spPr>
      </p:pic>
      <p:pic>
        <p:nvPicPr>
          <p:cNvPr id="22" name="Picture 21">
            <a:extLst>
              <a:ext uri="{FF2B5EF4-FFF2-40B4-BE49-F238E27FC236}">
                <a16:creationId xmlns:a16="http://schemas.microsoft.com/office/drawing/2014/main" id="{FD805570-736A-1E4D-274E-6C3C301B1DD9}"/>
              </a:ext>
            </a:extLst>
          </p:cNvPr>
          <p:cNvPicPr>
            <a:picLocks noChangeAspect="1"/>
          </p:cNvPicPr>
          <p:nvPr/>
        </p:nvPicPr>
        <p:blipFill>
          <a:blip r:embed="rId9"/>
          <a:stretch>
            <a:fillRect/>
          </a:stretch>
        </p:blipFill>
        <p:spPr>
          <a:xfrm>
            <a:off x="5358399" y="4795072"/>
            <a:ext cx="1147171" cy="1179897"/>
          </a:xfrm>
          <a:prstGeom prst="rect">
            <a:avLst/>
          </a:prstGeom>
        </p:spPr>
      </p:pic>
      <p:pic>
        <p:nvPicPr>
          <p:cNvPr id="23" name="Picture 22">
            <a:extLst>
              <a:ext uri="{FF2B5EF4-FFF2-40B4-BE49-F238E27FC236}">
                <a16:creationId xmlns:a16="http://schemas.microsoft.com/office/drawing/2014/main" id="{77DBA05F-E6D8-C45A-CBE7-C27B413A3FA3}"/>
              </a:ext>
            </a:extLst>
          </p:cNvPr>
          <p:cNvPicPr>
            <a:picLocks noChangeAspect="1"/>
          </p:cNvPicPr>
          <p:nvPr/>
        </p:nvPicPr>
        <p:blipFill>
          <a:blip r:embed="rId10"/>
          <a:stretch>
            <a:fillRect/>
          </a:stretch>
        </p:blipFill>
        <p:spPr>
          <a:xfrm>
            <a:off x="2084582" y="1718639"/>
            <a:ext cx="961054" cy="982911"/>
          </a:xfrm>
          <a:prstGeom prst="rect">
            <a:avLst/>
          </a:prstGeom>
        </p:spPr>
      </p:pic>
      <p:pic>
        <p:nvPicPr>
          <p:cNvPr id="24" name="Picture 23">
            <a:extLst>
              <a:ext uri="{FF2B5EF4-FFF2-40B4-BE49-F238E27FC236}">
                <a16:creationId xmlns:a16="http://schemas.microsoft.com/office/drawing/2014/main" id="{AF9F0FCC-E70A-89D6-9C6F-93E12FD7C423}"/>
              </a:ext>
            </a:extLst>
          </p:cNvPr>
          <p:cNvPicPr>
            <a:picLocks noChangeAspect="1"/>
          </p:cNvPicPr>
          <p:nvPr/>
        </p:nvPicPr>
        <p:blipFill>
          <a:blip r:embed="rId3"/>
          <a:stretch>
            <a:fillRect/>
          </a:stretch>
        </p:blipFill>
        <p:spPr>
          <a:xfrm>
            <a:off x="836915" y="8534080"/>
            <a:ext cx="918788" cy="929510"/>
          </a:xfrm>
          <a:prstGeom prst="rect">
            <a:avLst/>
          </a:prstGeom>
        </p:spPr>
      </p:pic>
      <p:pic>
        <p:nvPicPr>
          <p:cNvPr id="25" name="Picture 24">
            <a:extLst>
              <a:ext uri="{FF2B5EF4-FFF2-40B4-BE49-F238E27FC236}">
                <a16:creationId xmlns:a16="http://schemas.microsoft.com/office/drawing/2014/main" id="{41C56DFB-D704-9CD9-87CD-AAF5B1F7B714}"/>
              </a:ext>
            </a:extLst>
          </p:cNvPr>
          <p:cNvPicPr>
            <a:picLocks noChangeAspect="1"/>
          </p:cNvPicPr>
          <p:nvPr/>
        </p:nvPicPr>
        <p:blipFill>
          <a:blip r:embed="rId3"/>
          <a:stretch>
            <a:fillRect/>
          </a:stretch>
        </p:blipFill>
        <p:spPr>
          <a:xfrm>
            <a:off x="1945175" y="8534080"/>
            <a:ext cx="918788" cy="929510"/>
          </a:xfrm>
          <a:prstGeom prst="rect">
            <a:avLst/>
          </a:prstGeom>
        </p:spPr>
      </p:pic>
      <p:pic>
        <p:nvPicPr>
          <p:cNvPr id="26" name="Picture 25">
            <a:extLst>
              <a:ext uri="{FF2B5EF4-FFF2-40B4-BE49-F238E27FC236}">
                <a16:creationId xmlns:a16="http://schemas.microsoft.com/office/drawing/2014/main" id="{DB4D56C3-322A-F127-EC28-AE9ED112C796}"/>
              </a:ext>
            </a:extLst>
          </p:cNvPr>
          <p:cNvPicPr>
            <a:picLocks noChangeAspect="1"/>
          </p:cNvPicPr>
          <p:nvPr/>
        </p:nvPicPr>
        <p:blipFill>
          <a:blip r:embed="rId3"/>
          <a:stretch>
            <a:fillRect/>
          </a:stretch>
        </p:blipFill>
        <p:spPr>
          <a:xfrm>
            <a:off x="3053049" y="8534079"/>
            <a:ext cx="918788" cy="929510"/>
          </a:xfrm>
          <a:prstGeom prst="rect">
            <a:avLst/>
          </a:prstGeom>
        </p:spPr>
      </p:pic>
      <p:pic>
        <p:nvPicPr>
          <p:cNvPr id="27" name="Picture 26">
            <a:extLst>
              <a:ext uri="{FF2B5EF4-FFF2-40B4-BE49-F238E27FC236}">
                <a16:creationId xmlns:a16="http://schemas.microsoft.com/office/drawing/2014/main" id="{A51E78F6-2691-EB88-B6B9-4F526DED677E}"/>
              </a:ext>
            </a:extLst>
          </p:cNvPr>
          <p:cNvPicPr>
            <a:picLocks noChangeAspect="1"/>
          </p:cNvPicPr>
          <p:nvPr/>
        </p:nvPicPr>
        <p:blipFill>
          <a:blip r:embed="rId3"/>
          <a:stretch>
            <a:fillRect/>
          </a:stretch>
        </p:blipFill>
        <p:spPr>
          <a:xfrm>
            <a:off x="4190424" y="8534079"/>
            <a:ext cx="918788" cy="929510"/>
          </a:xfrm>
          <a:prstGeom prst="rect">
            <a:avLst/>
          </a:prstGeom>
        </p:spPr>
      </p:pic>
      <p:pic>
        <p:nvPicPr>
          <p:cNvPr id="28" name="Picture 27">
            <a:extLst>
              <a:ext uri="{FF2B5EF4-FFF2-40B4-BE49-F238E27FC236}">
                <a16:creationId xmlns:a16="http://schemas.microsoft.com/office/drawing/2014/main" id="{1FFCBA5C-CD66-EFEA-07D1-66058C915CB0}"/>
              </a:ext>
            </a:extLst>
          </p:cNvPr>
          <p:cNvPicPr>
            <a:picLocks noChangeAspect="1"/>
          </p:cNvPicPr>
          <p:nvPr/>
        </p:nvPicPr>
        <p:blipFill>
          <a:blip r:embed="rId3"/>
          <a:stretch>
            <a:fillRect/>
          </a:stretch>
        </p:blipFill>
        <p:spPr>
          <a:xfrm>
            <a:off x="6436527" y="6928912"/>
            <a:ext cx="918788" cy="929510"/>
          </a:xfrm>
          <a:prstGeom prst="rect">
            <a:avLst/>
          </a:prstGeom>
        </p:spPr>
      </p:pic>
      <p:pic>
        <p:nvPicPr>
          <p:cNvPr id="29" name="Picture 28">
            <a:extLst>
              <a:ext uri="{FF2B5EF4-FFF2-40B4-BE49-F238E27FC236}">
                <a16:creationId xmlns:a16="http://schemas.microsoft.com/office/drawing/2014/main" id="{27572CA4-9195-440E-1D61-F05BB985961F}"/>
              </a:ext>
            </a:extLst>
          </p:cNvPr>
          <p:cNvPicPr>
            <a:picLocks noChangeAspect="1"/>
          </p:cNvPicPr>
          <p:nvPr/>
        </p:nvPicPr>
        <p:blipFill>
          <a:blip r:embed="rId3"/>
          <a:stretch>
            <a:fillRect/>
          </a:stretch>
        </p:blipFill>
        <p:spPr>
          <a:xfrm>
            <a:off x="5326369" y="8534078"/>
            <a:ext cx="918788" cy="929510"/>
          </a:xfrm>
          <a:prstGeom prst="rect">
            <a:avLst/>
          </a:prstGeom>
        </p:spPr>
      </p:pic>
      <p:pic>
        <p:nvPicPr>
          <p:cNvPr id="30" name="Picture 29">
            <a:extLst>
              <a:ext uri="{FF2B5EF4-FFF2-40B4-BE49-F238E27FC236}">
                <a16:creationId xmlns:a16="http://schemas.microsoft.com/office/drawing/2014/main" id="{9079DB36-7C8B-3D43-8E51-5716A0A72474}"/>
              </a:ext>
            </a:extLst>
          </p:cNvPr>
          <p:cNvPicPr>
            <a:picLocks noChangeAspect="1"/>
          </p:cNvPicPr>
          <p:nvPr/>
        </p:nvPicPr>
        <p:blipFill>
          <a:blip r:embed="rId3"/>
          <a:stretch>
            <a:fillRect/>
          </a:stretch>
        </p:blipFill>
        <p:spPr>
          <a:xfrm>
            <a:off x="6434579" y="8534078"/>
            <a:ext cx="918788" cy="929510"/>
          </a:xfrm>
          <a:prstGeom prst="rect">
            <a:avLst/>
          </a:prstGeom>
        </p:spPr>
      </p:pic>
      <p:pic>
        <p:nvPicPr>
          <p:cNvPr id="31" name="Graphic 30">
            <a:extLst>
              <a:ext uri="{FF2B5EF4-FFF2-40B4-BE49-F238E27FC236}">
                <a16:creationId xmlns:a16="http://schemas.microsoft.com/office/drawing/2014/main" id="{AB8EC861-3BC0-3FC1-1A92-F992A93B8AA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652449" y="169369"/>
            <a:ext cx="692663" cy="664598"/>
          </a:xfrm>
          <a:prstGeom prst="rect">
            <a:avLst/>
          </a:prstGeom>
        </p:spPr>
      </p:pic>
      <p:sp>
        <p:nvSpPr>
          <p:cNvPr id="32" name="TextBox 16">
            <a:extLst>
              <a:ext uri="{FF2B5EF4-FFF2-40B4-BE49-F238E27FC236}">
                <a16:creationId xmlns:a16="http://schemas.microsoft.com/office/drawing/2014/main" id="{CD7A482A-7834-0FD2-606B-D5BF9A1914B8}"/>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t>Adapté</a:t>
            </a:r>
            <a:r>
              <a:rPr lang="en-US" sz="800" dirty="0"/>
              <a:t> de: Bruyere Continuing Care. (2020). Fitness and Exercise After a Stroke. </a:t>
            </a:r>
            <a:endParaRPr lang="en-US" dirty="0"/>
          </a:p>
        </p:txBody>
      </p:sp>
    </p:spTree>
    <p:extLst>
      <p:ext uri="{BB962C8B-B14F-4D97-AF65-F5344CB8AC3E}">
        <p14:creationId xmlns:p14="http://schemas.microsoft.com/office/powerpoint/2010/main" val="3709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4" name="TextBox 3">
            <a:extLst>
              <a:ext uri="{FF2B5EF4-FFF2-40B4-BE49-F238E27FC236}">
                <a16:creationId xmlns:a16="http://schemas.microsoft.com/office/drawing/2014/main" id="{90D02E72-3E9D-AAB4-1802-5CC76C55FBFB}"/>
              </a:ext>
            </a:extLst>
          </p:cNvPr>
          <p:cNvSpPr txBox="1"/>
          <p:nvPr/>
        </p:nvSpPr>
        <p:spPr>
          <a:xfrm>
            <a:off x="1488942" y="587444"/>
            <a:ext cx="5651264" cy="86843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400" dirty="0">
              <a:latin typeface="Century Gothic"/>
              <a:ea typeface="Calibri"/>
              <a:cs typeface="Calibri"/>
            </a:endParaRPr>
          </a:p>
          <a:p>
            <a:pPr>
              <a:lnSpc>
                <a:spcPct val="200000"/>
              </a:lnSpc>
            </a:pPr>
            <a:r>
              <a:rPr lang="en-US" dirty="0">
                <a:latin typeface="Century Gothic"/>
                <a:ea typeface="+mn-lt"/>
                <a:cs typeface="+mn-lt"/>
              </a:rPr>
              <a:t>Faiblesse </a:t>
            </a:r>
            <a:r>
              <a:rPr lang="en-US" dirty="0" err="1">
                <a:latin typeface="Century Gothic"/>
                <a:ea typeface="+mn-lt"/>
                <a:cs typeface="+mn-lt"/>
              </a:rPr>
              <a:t>musculaire</a:t>
            </a:r>
            <a:endParaRPr lang="en-US" dirty="0">
              <a:latin typeface="Century Gothic"/>
            </a:endParaRPr>
          </a:p>
          <a:p>
            <a:pPr>
              <a:lnSpc>
                <a:spcPct val="200000"/>
              </a:lnSpc>
            </a:pPr>
            <a:endParaRPr lang="en-US" dirty="0">
              <a:latin typeface="Century Gothic"/>
              <a:ea typeface="+mn-lt"/>
              <a:cs typeface="+mn-lt"/>
            </a:endParaRPr>
          </a:p>
          <a:p>
            <a:pPr>
              <a:lnSpc>
                <a:spcPct val="200000"/>
              </a:lnSpc>
            </a:pPr>
            <a:r>
              <a:rPr lang="en-US" dirty="0" err="1">
                <a:latin typeface="Century Gothic"/>
                <a:ea typeface="+mn-lt"/>
                <a:cs typeface="+mn-lt"/>
              </a:rPr>
              <a:t>Difficultés</a:t>
            </a:r>
            <a:r>
              <a:rPr lang="en-US" dirty="0">
                <a:latin typeface="Century Gothic"/>
                <a:ea typeface="+mn-lt"/>
                <a:cs typeface="+mn-lt"/>
              </a:rPr>
              <a:t> de coordination</a:t>
            </a:r>
            <a:endParaRPr lang="en-US" dirty="0">
              <a:latin typeface="Century Gothic"/>
            </a:endParaRPr>
          </a:p>
          <a:p>
            <a:pPr>
              <a:lnSpc>
                <a:spcPct val="200000"/>
              </a:lnSpc>
            </a:pPr>
            <a:endParaRPr lang="en-US" dirty="0">
              <a:latin typeface="Century Gothic"/>
              <a:ea typeface="Calibri" panose="020F0502020204030204"/>
              <a:cs typeface="Calibri" panose="020F0502020204030204"/>
            </a:endParaRPr>
          </a:p>
          <a:p>
            <a:pPr>
              <a:lnSpc>
                <a:spcPct val="200000"/>
              </a:lnSpc>
            </a:pPr>
            <a:r>
              <a:rPr lang="en-US" dirty="0" err="1">
                <a:latin typeface="Century Gothic"/>
                <a:ea typeface="+mn-lt"/>
                <a:cs typeface="+mn-lt"/>
              </a:rPr>
              <a:t>Changements</a:t>
            </a:r>
            <a:r>
              <a:rPr lang="en-US" dirty="0">
                <a:latin typeface="Century Gothic"/>
                <a:ea typeface="+mn-lt"/>
                <a:cs typeface="+mn-lt"/>
              </a:rPr>
              <a:t> de sensation</a:t>
            </a:r>
          </a:p>
          <a:p>
            <a:pPr>
              <a:lnSpc>
                <a:spcPct val="200000"/>
              </a:lnSpc>
            </a:pPr>
            <a:endParaRPr lang="en-US" dirty="0">
              <a:latin typeface="Century Gothic"/>
              <a:ea typeface="+mn-lt"/>
              <a:cs typeface="+mn-lt"/>
            </a:endParaRPr>
          </a:p>
          <a:p>
            <a:pPr>
              <a:lnSpc>
                <a:spcPct val="200000"/>
              </a:lnSpc>
            </a:pPr>
            <a:r>
              <a:rPr lang="en-US" dirty="0">
                <a:latin typeface="Century Gothic"/>
                <a:ea typeface="+mn-lt"/>
                <a:cs typeface="+mn-lt"/>
              </a:rPr>
              <a:t>Fatigue</a:t>
            </a:r>
          </a:p>
          <a:p>
            <a:pPr>
              <a:lnSpc>
                <a:spcPct val="200000"/>
              </a:lnSpc>
            </a:pPr>
            <a:endParaRPr lang="en-US" dirty="0">
              <a:latin typeface="Century Gothic"/>
            </a:endParaRPr>
          </a:p>
          <a:p>
            <a:pPr>
              <a:lnSpc>
                <a:spcPct val="200000"/>
              </a:lnSpc>
            </a:pPr>
            <a:r>
              <a:rPr lang="en-US" dirty="0" err="1">
                <a:latin typeface="Century Gothic"/>
                <a:ea typeface="+mn-lt"/>
                <a:cs typeface="+mn-lt"/>
              </a:rPr>
              <a:t>Douleur</a:t>
            </a:r>
            <a:endParaRPr lang="en-US" dirty="0" err="1">
              <a:latin typeface="Century Gothic"/>
            </a:endParaRPr>
          </a:p>
          <a:p>
            <a:pPr>
              <a:lnSpc>
                <a:spcPct val="200000"/>
              </a:lnSpc>
            </a:pPr>
            <a:endParaRPr lang="en-US" dirty="0">
              <a:latin typeface="Century Gothic"/>
              <a:ea typeface="+mn-lt"/>
              <a:cs typeface="+mn-lt"/>
            </a:endParaRPr>
          </a:p>
          <a:p>
            <a:pPr>
              <a:lnSpc>
                <a:spcPct val="200000"/>
              </a:lnSpc>
            </a:pPr>
            <a:r>
              <a:rPr lang="en-US" dirty="0">
                <a:latin typeface="Century Gothic"/>
                <a:ea typeface="+mn-lt"/>
                <a:cs typeface="+mn-lt"/>
              </a:rPr>
              <a:t>Troubles de </a:t>
            </a:r>
            <a:r>
              <a:rPr lang="en-US" err="1">
                <a:latin typeface="Century Gothic"/>
                <a:ea typeface="+mn-lt"/>
                <a:cs typeface="+mn-lt"/>
              </a:rPr>
              <a:t>l'équilibre</a:t>
            </a:r>
            <a:endParaRPr lang="en-US">
              <a:latin typeface="Century Gothic"/>
            </a:endParaRPr>
          </a:p>
          <a:p>
            <a:pPr>
              <a:lnSpc>
                <a:spcPct val="200000"/>
              </a:lnSpc>
            </a:pPr>
            <a:endParaRPr lang="en-US" dirty="0">
              <a:latin typeface="Century Gothic"/>
            </a:endParaRPr>
          </a:p>
          <a:p>
            <a:pPr>
              <a:lnSpc>
                <a:spcPct val="200000"/>
              </a:lnSpc>
            </a:pPr>
            <a:r>
              <a:rPr lang="en-US" dirty="0" err="1">
                <a:latin typeface="Century Gothic"/>
                <a:ea typeface="+mn-lt"/>
                <a:cs typeface="+mn-lt"/>
              </a:rPr>
              <a:t>Gonflement</a:t>
            </a:r>
            <a:endParaRPr lang="en-US" dirty="0" err="1">
              <a:latin typeface="Century Gothic"/>
              <a:ea typeface="Calibri"/>
              <a:cs typeface="Calibri"/>
            </a:endParaRPr>
          </a:p>
          <a:p>
            <a:pPr>
              <a:lnSpc>
                <a:spcPct val="200000"/>
              </a:lnSpc>
            </a:pPr>
            <a:endParaRPr lang="en-US" dirty="0">
              <a:latin typeface="Century Gothic"/>
              <a:ea typeface="Calibri"/>
              <a:cs typeface="Calibri"/>
            </a:endParaRPr>
          </a:p>
          <a:p>
            <a:pPr>
              <a:lnSpc>
                <a:spcPct val="200000"/>
              </a:lnSpc>
            </a:pPr>
            <a:r>
              <a:rPr lang="en-US" dirty="0">
                <a:latin typeface="Century Gothic"/>
                <a:ea typeface="+mn-lt"/>
                <a:cs typeface="+mn-lt"/>
              </a:rPr>
              <a:t>Tonus </a:t>
            </a:r>
            <a:r>
              <a:rPr lang="en-US" err="1">
                <a:latin typeface="Century Gothic"/>
                <a:ea typeface="+mn-lt"/>
                <a:cs typeface="+mn-lt"/>
              </a:rPr>
              <a:t>musculaire</a:t>
            </a:r>
            <a:r>
              <a:rPr lang="en-US" dirty="0">
                <a:latin typeface="Century Gothic"/>
                <a:ea typeface="+mn-lt"/>
                <a:cs typeface="+mn-lt"/>
              </a:rPr>
              <a:t> </a:t>
            </a:r>
            <a:r>
              <a:rPr lang="en-US" err="1">
                <a:latin typeface="Century Gothic"/>
                <a:ea typeface="+mn-lt"/>
                <a:cs typeface="+mn-lt"/>
              </a:rPr>
              <a:t>ou</a:t>
            </a:r>
            <a:r>
              <a:rPr lang="en-US" dirty="0">
                <a:latin typeface="Century Gothic"/>
                <a:ea typeface="+mn-lt"/>
                <a:cs typeface="+mn-lt"/>
              </a:rPr>
              <a:t> </a:t>
            </a:r>
            <a:r>
              <a:rPr lang="en-US" err="1">
                <a:latin typeface="Century Gothic"/>
                <a:ea typeface="+mn-lt"/>
                <a:cs typeface="+mn-lt"/>
              </a:rPr>
              <a:t>spasticité</a:t>
            </a:r>
            <a:endParaRPr lang="en-US" err="1">
              <a:latin typeface="Century Gothic"/>
            </a:endParaRPr>
          </a:p>
        </p:txBody>
      </p:sp>
      <p:pic>
        <p:nvPicPr>
          <p:cNvPr id="6" name="Picture 5">
            <a:extLst>
              <a:ext uri="{FF2B5EF4-FFF2-40B4-BE49-F238E27FC236}">
                <a16:creationId xmlns:a16="http://schemas.microsoft.com/office/drawing/2014/main" id="{1006C9A8-C645-ECB8-0DE2-A9BC64C650B1}"/>
              </a:ext>
            </a:extLst>
          </p:cNvPr>
          <p:cNvPicPr>
            <a:picLocks noChangeAspect="1"/>
          </p:cNvPicPr>
          <p:nvPr/>
        </p:nvPicPr>
        <p:blipFill>
          <a:blip r:embed="rId3"/>
          <a:stretch>
            <a:fillRect/>
          </a:stretch>
        </p:blipFill>
        <p:spPr>
          <a:xfrm>
            <a:off x="562748" y="2160627"/>
            <a:ext cx="886127" cy="866775"/>
          </a:xfrm>
          <a:prstGeom prst="rect">
            <a:avLst/>
          </a:prstGeom>
        </p:spPr>
      </p:pic>
      <p:pic>
        <p:nvPicPr>
          <p:cNvPr id="8" name="Picture 7">
            <a:extLst>
              <a:ext uri="{FF2B5EF4-FFF2-40B4-BE49-F238E27FC236}">
                <a16:creationId xmlns:a16="http://schemas.microsoft.com/office/drawing/2014/main" id="{4FACE0E4-1EE5-6BE5-56BF-CD6327F0D302}"/>
              </a:ext>
            </a:extLst>
          </p:cNvPr>
          <p:cNvPicPr>
            <a:picLocks noChangeAspect="1"/>
          </p:cNvPicPr>
          <p:nvPr/>
        </p:nvPicPr>
        <p:blipFill>
          <a:blip r:embed="rId4"/>
          <a:stretch>
            <a:fillRect/>
          </a:stretch>
        </p:blipFill>
        <p:spPr>
          <a:xfrm>
            <a:off x="654292" y="6626360"/>
            <a:ext cx="857542" cy="885825"/>
          </a:xfrm>
          <a:prstGeom prst="rect">
            <a:avLst/>
          </a:prstGeom>
        </p:spPr>
      </p:pic>
      <p:pic>
        <p:nvPicPr>
          <p:cNvPr id="10" name="Picture 9">
            <a:extLst>
              <a:ext uri="{FF2B5EF4-FFF2-40B4-BE49-F238E27FC236}">
                <a16:creationId xmlns:a16="http://schemas.microsoft.com/office/drawing/2014/main" id="{54193513-B711-3F30-78E8-2163BB316A0F}"/>
              </a:ext>
            </a:extLst>
          </p:cNvPr>
          <p:cNvPicPr>
            <a:picLocks noChangeAspect="1"/>
          </p:cNvPicPr>
          <p:nvPr/>
        </p:nvPicPr>
        <p:blipFill>
          <a:blip r:embed="rId5"/>
          <a:stretch>
            <a:fillRect/>
          </a:stretch>
        </p:blipFill>
        <p:spPr>
          <a:xfrm>
            <a:off x="706422" y="8797553"/>
            <a:ext cx="726815" cy="690946"/>
          </a:xfrm>
          <a:prstGeom prst="rect">
            <a:avLst/>
          </a:prstGeom>
        </p:spPr>
      </p:pic>
      <p:pic>
        <p:nvPicPr>
          <p:cNvPr id="12" name="Picture 11">
            <a:extLst>
              <a:ext uri="{FF2B5EF4-FFF2-40B4-BE49-F238E27FC236}">
                <a16:creationId xmlns:a16="http://schemas.microsoft.com/office/drawing/2014/main" id="{2E761FD0-4581-C133-28A2-9D2293AEB2A9}"/>
              </a:ext>
            </a:extLst>
          </p:cNvPr>
          <p:cNvPicPr>
            <a:picLocks noChangeAspect="1"/>
          </p:cNvPicPr>
          <p:nvPr/>
        </p:nvPicPr>
        <p:blipFill>
          <a:blip r:embed="rId6"/>
          <a:stretch>
            <a:fillRect/>
          </a:stretch>
        </p:blipFill>
        <p:spPr>
          <a:xfrm>
            <a:off x="721517" y="1180723"/>
            <a:ext cx="759292" cy="778125"/>
          </a:xfrm>
          <a:prstGeom prst="rect">
            <a:avLst/>
          </a:prstGeom>
        </p:spPr>
      </p:pic>
      <p:pic>
        <p:nvPicPr>
          <p:cNvPr id="14" name="Picture 13">
            <a:extLst>
              <a:ext uri="{FF2B5EF4-FFF2-40B4-BE49-F238E27FC236}">
                <a16:creationId xmlns:a16="http://schemas.microsoft.com/office/drawing/2014/main" id="{F2875105-8AF7-942D-FC20-1675D06AB522}"/>
              </a:ext>
            </a:extLst>
          </p:cNvPr>
          <p:cNvPicPr>
            <a:picLocks noChangeAspect="1"/>
          </p:cNvPicPr>
          <p:nvPr/>
        </p:nvPicPr>
        <p:blipFill>
          <a:blip r:embed="rId7"/>
          <a:stretch>
            <a:fillRect/>
          </a:stretch>
        </p:blipFill>
        <p:spPr>
          <a:xfrm>
            <a:off x="658757" y="4355189"/>
            <a:ext cx="856263" cy="854585"/>
          </a:xfrm>
          <a:prstGeom prst="rect">
            <a:avLst/>
          </a:prstGeom>
        </p:spPr>
      </p:pic>
      <p:pic>
        <p:nvPicPr>
          <p:cNvPr id="16" name="Picture 15">
            <a:extLst>
              <a:ext uri="{FF2B5EF4-FFF2-40B4-BE49-F238E27FC236}">
                <a16:creationId xmlns:a16="http://schemas.microsoft.com/office/drawing/2014/main" id="{9F436BF8-EC79-30DB-352E-AA016319DBA6}"/>
              </a:ext>
            </a:extLst>
          </p:cNvPr>
          <p:cNvPicPr>
            <a:picLocks noChangeAspect="1"/>
          </p:cNvPicPr>
          <p:nvPr/>
        </p:nvPicPr>
        <p:blipFill>
          <a:blip r:embed="rId8"/>
          <a:stretch>
            <a:fillRect/>
          </a:stretch>
        </p:blipFill>
        <p:spPr>
          <a:xfrm>
            <a:off x="679392" y="3271433"/>
            <a:ext cx="862569" cy="860924"/>
          </a:xfrm>
          <a:prstGeom prst="rect">
            <a:avLst/>
          </a:prstGeom>
        </p:spPr>
      </p:pic>
      <p:pic>
        <p:nvPicPr>
          <p:cNvPr id="18" name="Graphic 17">
            <a:extLst>
              <a:ext uri="{FF2B5EF4-FFF2-40B4-BE49-F238E27FC236}">
                <a16:creationId xmlns:a16="http://schemas.microsoft.com/office/drawing/2014/main" id="{24B31A63-68F8-1BD3-9659-6F2D572B34F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99052" y="5545486"/>
            <a:ext cx="757720" cy="835429"/>
          </a:xfrm>
          <a:prstGeom prst="rect">
            <a:avLst/>
          </a:prstGeom>
        </p:spPr>
      </p:pic>
      <p:pic>
        <p:nvPicPr>
          <p:cNvPr id="20" name="Picture 19">
            <a:extLst>
              <a:ext uri="{FF2B5EF4-FFF2-40B4-BE49-F238E27FC236}">
                <a16:creationId xmlns:a16="http://schemas.microsoft.com/office/drawing/2014/main" id="{AAECC6D1-BC73-84B0-003C-13952000A28A}"/>
              </a:ext>
            </a:extLst>
          </p:cNvPr>
          <p:cNvPicPr>
            <a:picLocks noChangeAspect="1"/>
          </p:cNvPicPr>
          <p:nvPr/>
        </p:nvPicPr>
        <p:blipFill>
          <a:blip r:embed="rId11"/>
          <a:stretch>
            <a:fillRect/>
          </a:stretch>
        </p:blipFill>
        <p:spPr>
          <a:xfrm>
            <a:off x="768321" y="7844311"/>
            <a:ext cx="640142" cy="610806"/>
          </a:xfrm>
          <a:prstGeom prst="rect">
            <a:avLst/>
          </a:prstGeom>
        </p:spPr>
      </p:pic>
      <p:sp>
        <p:nvSpPr>
          <p:cNvPr id="24" name="TextBox 16">
            <a:extLst>
              <a:ext uri="{FF2B5EF4-FFF2-40B4-BE49-F238E27FC236}">
                <a16:creationId xmlns:a16="http://schemas.microsoft.com/office/drawing/2014/main" id="{CC9715E8-6E0A-73D8-DC14-53A97D147126}"/>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t>Adapté</a:t>
            </a:r>
            <a:r>
              <a:rPr lang="en-US" sz="800" dirty="0"/>
              <a:t> de: Bruyere Continuing Care. (2020). Fitness and Exercise After a Stroke. </a:t>
            </a:r>
            <a:endParaRPr lang="en-US" dirty="0"/>
          </a:p>
        </p:txBody>
      </p:sp>
      <p:sp>
        <p:nvSpPr>
          <p:cNvPr id="25" name="TextBox 24">
            <a:extLst>
              <a:ext uri="{FF2B5EF4-FFF2-40B4-BE49-F238E27FC236}">
                <a16:creationId xmlns:a16="http://schemas.microsoft.com/office/drawing/2014/main" id="{073F032F-04F0-188E-0399-2B399F60D8F7}"/>
              </a:ext>
            </a:extLst>
          </p:cNvPr>
          <p:cNvSpPr txBox="1"/>
          <p:nvPr/>
        </p:nvSpPr>
        <p:spPr>
          <a:xfrm>
            <a:off x="169168" y="421908"/>
            <a:ext cx="770392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err="1">
                <a:latin typeface="Century Gothic"/>
              </a:rPr>
              <a:t>L'accident</a:t>
            </a:r>
            <a:r>
              <a:rPr lang="en-US" sz="2200" b="1" dirty="0">
                <a:latin typeface="Century Gothic"/>
              </a:rPr>
              <a:t> </a:t>
            </a:r>
            <a:r>
              <a:rPr lang="en-US" sz="2200" b="1" dirty="0" err="1">
                <a:latin typeface="Century Gothic"/>
              </a:rPr>
              <a:t>vasculaire</a:t>
            </a:r>
            <a:r>
              <a:rPr lang="en-US" sz="2200" b="1" dirty="0">
                <a:latin typeface="Century Gothic"/>
              </a:rPr>
              <a:t> </a:t>
            </a:r>
            <a:r>
              <a:rPr lang="en-US" sz="2200" b="1" dirty="0" err="1">
                <a:latin typeface="Century Gothic"/>
              </a:rPr>
              <a:t>cérébral</a:t>
            </a:r>
            <a:r>
              <a:rPr lang="en-US" sz="2200" dirty="0">
                <a:latin typeface="Century Gothic"/>
              </a:rPr>
              <a:t> </a:t>
            </a:r>
            <a:r>
              <a:rPr lang="en-US" sz="2200" dirty="0" err="1">
                <a:latin typeface="Century Gothic"/>
              </a:rPr>
              <a:t>peut</a:t>
            </a:r>
            <a:r>
              <a:rPr lang="en-US" sz="2200" dirty="0">
                <a:latin typeface="Century Gothic"/>
              </a:rPr>
              <a:t> </a:t>
            </a:r>
            <a:r>
              <a:rPr lang="en-US" sz="2200" b="1" dirty="0" err="1">
                <a:latin typeface="Century Gothic"/>
              </a:rPr>
              <a:t>provoquer</a:t>
            </a:r>
            <a:r>
              <a:rPr lang="en-US" sz="2200" dirty="0">
                <a:latin typeface="Century Gothic"/>
              </a:rPr>
              <a:t> :  </a:t>
            </a:r>
            <a:endParaRPr lang="en-US" sz="2200" dirty="0">
              <a:ea typeface="Calibri"/>
              <a:cs typeface="Calibri"/>
            </a:endParaRPr>
          </a:p>
        </p:txBody>
      </p:sp>
      <p:pic>
        <p:nvPicPr>
          <p:cNvPr id="27" name="Graphic 26">
            <a:extLst>
              <a:ext uri="{FF2B5EF4-FFF2-40B4-BE49-F238E27FC236}">
                <a16:creationId xmlns:a16="http://schemas.microsoft.com/office/drawing/2014/main" id="{052E6C7B-5D61-BDFF-2FB7-EF621D3B965C}"/>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307016" y="97780"/>
            <a:ext cx="504622" cy="494420"/>
          </a:xfrm>
          <a:prstGeom prst="rect">
            <a:avLst/>
          </a:prstGeom>
        </p:spPr>
      </p:pic>
    </p:spTree>
    <p:extLst>
      <p:ext uri="{BB962C8B-B14F-4D97-AF65-F5344CB8AC3E}">
        <p14:creationId xmlns:p14="http://schemas.microsoft.com/office/powerpoint/2010/main" val="158710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7" name="TextBox 16">
            <a:extLst>
              <a:ext uri="{FF2B5EF4-FFF2-40B4-BE49-F238E27FC236}">
                <a16:creationId xmlns:a16="http://schemas.microsoft.com/office/drawing/2014/main" id="{1A71C5F9-4A43-AECA-5FEF-3B56E9139744}"/>
              </a:ext>
            </a:extLst>
          </p:cNvPr>
          <p:cNvSpPr txBox="1"/>
          <p:nvPr/>
        </p:nvSpPr>
        <p:spPr>
          <a:xfrm>
            <a:off x="4192" y="9818843"/>
            <a:ext cx="4826071"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t>Adapté</a:t>
            </a:r>
            <a:r>
              <a:rPr lang="en-US" sz="800" dirty="0"/>
              <a:t> de: Bruyere Continuing Care. (2020). Fitness and Exercise After a Stroke. </a:t>
            </a:r>
            <a:endParaRPr lang="en-US" dirty="0"/>
          </a:p>
        </p:txBody>
      </p:sp>
      <p:sp>
        <p:nvSpPr>
          <p:cNvPr id="9" name="TextBox 8">
            <a:extLst>
              <a:ext uri="{FF2B5EF4-FFF2-40B4-BE49-F238E27FC236}">
                <a16:creationId xmlns:a16="http://schemas.microsoft.com/office/drawing/2014/main" id="{16CC8C00-AD8E-06BC-363E-4A8ED4B0BFC1}"/>
              </a:ext>
            </a:extLst>
          </p:cNvPr>
          <p:cNvSpPr txBox="1"/>
          <p:nvPr/>
        </p:nvSpPr>
        <p:spPr>
          <a:xfrm>
            <a:off x="178120" y="198051"/>
            <a:ext cx="662939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Le </a:t>
            </a:r>
            <a:r>
              <a:rPr lang="en-US" sz="2400" b="1" dirty="0">
                <a:latin typeface="Century Gothic"/>
                <a:ea typeface="+mn-lt"/>
                <a:cs typeface="+mn-lt"/>
              </a:rPr>
              <a:t>manque </a:t>
            </a:r>
            <a:r>
              <a:rPr lang="en-US" sz="2400" b="1" err="1">
                <a:latin typeface="Century Gothic"/>
                <a:ea typeface="+mn-lt"/>
                <a:cs typeface="+mn-lt"/>
              </a:rPr>
              <a:t>d'activité</a:t>
            </a:r>
            <a:r>
              <a:rPr lang="en-US" sz="2400" b="1" dirty="0">
                <a:latin typeface="Century Gothic"/>
                <a:ea typeface="+mn-lt"/>
                <a:cs typeface="+mn-lt"/>
              </a:rPr>
              <a:t> physique</a:t>
            </a:r>
            <a:r>
              <a:rPr lang="en-US" sz="2400" dirty="0">
                <a:latin typeface="Century Gothic"/>
                <a:ea typeface="+mn-lt"/>
                <a:cs typeface="+mn-lt"/>
              </a:rPr>
              <a:t> </a:t>
            </a:r>
            <a:r>
              <a:rPr lang="en-US" sz="2400" err="1">
                <a:latin typeface="Century Gothic"/>
                <a:ea typeface="+mn-lt"/>
                <a:cs typeface="+mn-lt"/>
              </a:rPr>
              <a:t>augmente</a:t>
            </a:r>
            <a:endParaRPr lang="en-US" err="1">
              <a:latin typeface="Century Gothic"/>
              <a:ea typeface="+mn-lt"/>
              <a:cs typeface="+mn-lt"/>
            </a:endParaRPr>
          </a:p>
          <a:p>
            <a:endParaRPr lang="en-US" sz="2400" dirty="0">
              <a:latin typeface="Century Gothic"/>
              <a:ea typeface="+mn-lt"/>
              <a:cs typeface="+mn-lt"/>
            </a:endParaRPr>
          </a:p>
          <a:p>
            <a:r>
              <a:rPr lang="en-US" sz="2400" dirty="0">
                <a:latin typeface="Century Gothic"/>
                <a:ea typeface="+mn-lt"/>
                <a:cs typeface="+mn-lt"/>
              </a:rPr>
              <a:t> le </a:t>
            </a:r>
            <a:r>
              <a:rPr lang="en-US" sz="2400" b="1" dirty="0" err="1">
                <a:latin typeface="Century Gothic"/>
                <a:ea typeface="+mn-lt"/>
                <a:cs typeface="+mn-lt"/>
              </a:rPr>
              <a:t>risque</a:t>
            </a:r>
            <a:r>
              <a:rPr lang="en-US" sz="2400" dirty="0">
                <a:latin typeface="Century Gothic"/>
                <a:ea typeface="+mn-lt"/>
                <a:cs typeface="+mn-lt"/>
              </a:rPr>
              <a:t> d'un nouveau </a:t>
            </a:r>
            <a:r>
              <a:rPr lang="en-US" sz="2400" b="1" dirty="0">
                <a:latin typeface="Century Gothic"/>
                <a:ea typeface="+mn-lt"/>
                <a:cs typeface="+mn-lt"/>
              </a:rPr>
              <a:t>AVC</a:t>
            </a:r>
            <a:r>
              <a:rPr lang="en-US" sz="2400" dirty="0">
                <a:latin typeface="Century Gothic"/>
                <a:ea typeface="+mn-lt"/>
                <a:cs typeface="+mn-lt"/>
              </a:rPr>
              <a:t> !</a:t>
            </a:r>
            <a:endParaRPr lang="en-US">
              <a:latin typeface="Century Gothic"/>
            </a:endParaRPr>
          </a:p>
        </p:txBody>
      </p:sp>
      <p:sp>
        <p:nvSpPr>
          <p:cNvPr id="10" name="TextBox 9">
            <a:extLst>
              <a:ext uri="{FF2B5EF4-FFF2-40B4-BE49-F238E27FC236}">
                <a16:creationId xmlns:a16="http://schemas.microsoft.com/office/drawing/2014/main" id="{92858581-C98B-F313-CB0B-12CD4E24B5BB}"/>
              </a:ext>
            </a:extLst>
          </p:cNvPr>
          <p:cNvSpPr txBox="1"/>
          <p:nvPr/>
        </p:nvSpPr>
        <p:spPr>
          <a:xfrm>
            <a:off x="2197055" y="1818807"/>
            <a:ext cx="5452316" cy="77098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400" b="1" dirty="0" err="1">
                <a:latin typeface="Century Gothic"/>
                <a:ea typeface="+mn-lt"/>
                <a:cs typeface="+mn-lt"/>
              </a:rPr>
              <a:t>L'exercice</a:t>
            </a:r>
            <a:r>
              <a:rPr lang="en-US" sz="2400" b="1" dirty="0">
                <a:latin typeface="Century Gothic"/>
                <a:ea typeface="+mn-lt"/>
                <a:cs typeface="+mn-lt"/>
              </a:rPr>
              <a:t> physique aide à:</a:t>
            </a:r>
          </a:p>
          <a:p>
            <a:pPr>
              <a:lnSpc>
                <a:spcPct val="150000"/>
              </a:lnSpc>
            </a:pPr>
            <a:endParaRPr lang="en-US" b="1" dirty="0">
              <a:latin typeface="Century Gothic"/>
              <a:ea typeface="+mn-lt"/>
              <a:cs typeface="+mn-lt"/>
            </a:endParaRPr>
          </a:p>
          <a:p>
            <a:pPr marL="285750" indent="-285750">
              <a:lnSpc>
                <a:spcPct val="150000"/>
              </a:lnSpc>
              <a:buFont typeface="Arial"/>
              <a:buChar char="•"/>
            </a:pPr>
            <a:r>
              <a:rPr lang="en-US" err="1">
                <a:latin typeface="Century Gothic"/>
                <a:ea typeface="+mn-lt"/>
                <a:cs typeface="+mn-lt"/>
              </a:rPr>
              <a:t>Diminuer</a:t>
            </a:r>
            <a:r>
              <a:rPr lang="en-US" dirty="0">
                <a:latin typeface="Century Gothic"/>
                <a:ea typeface="+mn-lt"/>
                <a:cs typeface="+mn-lt"/>
              </a:rPr>
              <a:t> le </a:t>
            </a:r>
            <a:r>
              <a:rPr lang="en-US" err="1">
                <a:latin typeface="Century Gothic"/>
                <a:ea typeface="+mn-lt"/>
                <a:cs typeface="+mn-lt"/>
              </a:rPr>
              <a:t>poids</a:t>
            </a:r>
            <a:endParaRPr lang="en-US">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Calibri" panose="020F0502020204030204"/>
            </a:endParaRPr>
          </a:p>
          <a:p>
            <a:pPr marL="285750" indent="-285750">
              <a:buFont typeface="Arial,Sans-Serif"/>
              <a:buChar char="•"/>
            </a:pPr>
            <a:r>
              <a:rPr lang="en-US" err="1">
                <a:latin typeface="Century Gothic"/>
                <a:ea typeface="+mn-lt"/>
                <a:cs typeface="Arial"/>
              </a:rPr>
              <a:t>Diminuer</a:t>
            </a:r>
            <a:r>
              <a:rPr lang="en-US" dirty="0">
                <a:latin typeface="Century Gothic"/>
                <a:ea typeface="+mn-lt"/>
                <a:cs typeface="Arial"/>
              </a:rPr>
              <a:t> la tension </a:t>
            </a:r>
            <a:r>
              <a:rPr lang="en-US" err="1">
                <a:latin typeface="Century Gothic"/>
                <a:ea typeface="+mn-lt"/>
                <a:cs typeface="Arial"/>
              </a:rPr>
              <a:t>artérielle</a:t>
            </a:r>
            <a:r>
              <a:rPr lang="en-US" dirty="0">
                <a:latin typeface="Century Gothic"/>
                <a:ea typeface="+mn-lt"/>
                <a:cs typeface="Arial"/>
              </a:rPr>
              <a:t> et le </a:t>
            </a:r>
            <a:r>
              <a:rPr lang="en-US" err="1">
                <a:latin typeface="Century Gothic"/>
                <a:ea typeface="+mn-lt"/>
                <a:cs typeface="Arial"/>
              </a:rPr>
              <a:t>cholestérol</a:t>
            </a:r>
            <a:endParaRPr lang="en-US">
              <a:latin typeface="Century Gothic"/>
              <a:ea typeface="+mn-lt"/>
              <a:cs typeface="Arial"/>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Calibri" panose="020F0502020204030204"/>
            </a:endParaRPr>
          </a:p>
          <a:p>
            <a:pPr marL="285750" indent="-285750">
              <a:buFont typeface="Arial,Sans-Serif"/>
              <a:buChar char="•"/>
            </a:pPr>
            <a:r>
              <a:rPr lang="en-US" err="1">
                <a:latin typeface="Century Gothic"/>
                <a:ea typeface="+mn-lt"/>
                <a:cs typeface="Arial"/>
              </a:rPr>
              <a:t>Améliorer</a:t>
            </a:r>
            <a:r>
              <a:rPr lang="en-US" dirty="0">
                <a:latin typeface="Century Gothic"/>
                <a:ea typeface="+mn-lt"/>
                <a:cs typeface="Arial"/>
              </a:rPr>
              <a:t> </a:t>
            </a:r>
            <a:r>
              <a:rPr lang="en-US" err="1">
                <a:latin typeface="Century Gothic"/>
                <a:ea typeface="+mn-lt"/>
                <a:cs typeface="Arial"/>
              </a:rPr>
              <a:t>l'humeur</a:t>
            </a:r>
            <a:endParaRPr lang="en-US">
              <a:latin typeface="Century Gothic"/>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err="1">
                <a:latin typeface="Century Gothic"/>
                <a:ea typeface="+mn-lt"/>
                <a:cs typeface="+mn-lt"/>
              </a:rPr>
              <a:t>Améliorer</a:t>
            </a:r>
            <a:r>
              <a:rPr lang="en-US" dirty="0">
                <a:latin typeface="Century Gothic"/>
                <a:ea typeface="+mn-lt"/>
                <a:cs typeface="+mn-lt"/>
              </a:rPr>
              <a:t> la </a:t>
            </a:r>
            <a:r>
              <a:rPr lang="en-US" err="1">
                <a:latin typeface="Century Gothic"/>
                <a:ea typeface="+mn-lt"/>
                <a:cs typeface="+mn-lt"/>
              </a:rPr>
              <a:t>santé</a:t>
            </a:r>
            <a:r>
              <a:rPr lang="en-US" dirty="0">
                <a:latin typeface="Century Gothic"/>
                <a:ea typeface="+mn-lt"/>
                <a:cs typeface="+mn-lt"/>
              </a:rPr>
              <a:t> physique</a:t>
            </a: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err="1">
                <a:latin typeface="Century Gothic"/>
                <a:ea typeface="+mn-lt"/>
                <a:cs typeface="+mn-lt"/>
              </a:rPr>
              <a:t>Améliorer</a:t>
            </a:r>
            <a:r>
              <a:rPr lang="en-US" dirty="0">
                <a:latin typeface="Century Gothic"/>
                <a:ea typeface="+mn-lt"/>
                <a:cs typeface="+mn-lt"/>
              </a:rPr>
              <a:t> la </a:t>
            </a:r>
            <a:r>
              <a:rPr lang="en-US" err="1">
                <a:latin typeface="Century Gothic"/>
                <a:ea typeface="+mn-lt"/>
                <a:cs typeface="+mn-lt"/>
              </a:rPr>
              <a:t>marche</a:t>
            </a:r>
            <a:endParaRPr lang="en-US">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endParaRPr lang="en-US" dirty="0">
              <a:latin typeface="Century Gothic"/>
              <a:ea typeface="+mn-lt"/>
              <a:cs typeface="+mn-lt"/>
            </a:endParaRPr>
          </a:p>
          <a:p>
            <a:pPr marL="285750" indent="-285750">
              <a:lnSpc>
                <a:spcPct val="150000"/>
              </a:lnSpc>
              <a:buFont typeface="Arial"/>
              <a:buChar char="•"/>
            </a:pPr>
            <a:r>
              <a:rPr lang="en-US" err="1">
                <a:latin typeface="Century Gothic"/>
                <a:ea typeface="+mn-lt"/>
                <a:cs typeface="+mn-lt"/>
              </a:rPr>
              <a:t>Améliorer</a:t>
            </a:r>
            <a:r>
              <a:rPr lang="en-US" dirty="0">
                <a:latin typeface="Century Gothic"/>
                <a:ea typeface="+mn-lt"/>
                <a:cs typeface="+mn-lt"/>
              </a:rPr>
              <a:t> </a:t>
            </a:r>
            <a:r>
              <a:rPr lang="en-US" err="1">
                <a:latin typeface="Century Gothic"/>
                <a:ea typeface="+mn-lt"/>
                <a:cs typeface="+mn-lt"/>
              </a:rPr>
              <a:t>l'équilibre</a:t>
            </a:r>
            <a:endParaRPr lang="en-US">
              <a:latin typeface="Century Gothic"/>
              <a:ea typeface="+mn-lt"/>
              <a:cs typeface="+mn-lt"/>
            </a:endParaRPr>
          </a:p>
          <a:p>
            <a:pPr>
              <a:buFont typeface="Arial"/>
              <a:buChar char="•"/>
            </a:pPr>
            <a:endParaRPr lang="en-US" dirty="0">
              <a:ea typeface="+mn-lt"/>
              <a:cs typeface="+mn-lt"/>
            </a:endParaRPr>
          </a:p>
        </p:txBody>
      </p:sp>
      <p:pic>
        <p:nvPicPr>
          <p:cNvPr id="12" name="Picture 11">
            <a:extLst>
              <a:ext uri="{FF2B5EF4-FFF2-40B4-BE49-F238E27FC236}">
                <a16:creationId xmlns:a16="http://schemas.microsoft.com/office/drawing/2014/main" id="{3AC756D8-9A99-B700-4107-0F7ED17FD2B4}"/>
              </a:ext>
            </a:extLst>
          </p:cNvPr>
          <p:cNvPicPr>
            <a:picLocks noChangeAspect="1"/>
          </p:cNvPicPr>
          <p:nvPr/>
        </p:nvPicPr>
        <p:blipFill>
          <a:blip r:embed="rId3"/>
          <a:stretch>
            <a:fillRect/>
          </a:stretch>
        </p:blipFill>
        <p:spPr>
          <a:xfrm>
            <a:off x="1414959" y="4920943"/>
            <a:ext cx="781316" cy="809625"/>
          </a:xfrm>
          <a:prstGeom prst="rect">
            <a:avLst/>
          </a:prstGeom>
        </p:spPr>
      </p:pic>
      <p:pic>
        <p:nvPicPr>
          <p:cNvPr id="14" name="Picture 13">
            <a:extLst>
              <a:ext uri="{FF2B5EF4-FFF2-40B4-BE49-F238E27FC236}">
                <a16:creationId xmlns:a16="http://schemas.microsoft.com/office/drawing/2014/main" id="{738836BB-5A73-DA1F-72A5-CD7AB24F7F5E}"/>
              </a:ext>
            </a:extLst>
          </p:cNvPr>
          <p:cNvPicPr>
            <a:picLocks noChangeAspect="1"/>
          </p:cNvPicPr>
          <p:nvPr/>
        </p:nvPicPr>
        <p:blipFill>
          <a:blip r:embed="rId4"/>
          <a:stretch>
            <a:fillRect/>
          </a:stretch>
        </p:blipFill>
        <p:spPr>
          <a:xfrm>
            <a:off x="1372806" y="3753517"/>
            <a:ext cx="962353" cy="962025"/>
          </a:xfrm>
          <a:prstGeom prst="rect">
            <a:avLst/>
          </a:prstGeom>
        </p:spPr>
      </p:pic>
      <p:pic>
        <p:nvPicPr>
          <p:cNvPr id="16" name="Picture 15">
            <a:extLst>
              <a:ext uri="{FF2B5EF4-FFF2-40B4-BE49-F238E27FC236}">
                <a16:creationId xmlns:a16="http://schemas.microsoft.com/office/drawing/2014/main" id="{2542D77F-DA21-2B02-EF07-0EF4F681DCA2}"/>
              </a:ext>
            </a:extLst>
          </p:cNvPr>
          <p:cNvPicPr>
            <a:picLocks noChangeAspect="1"/>
          </p:cNvPicPr>
          <p:nvPr/>
        </p:nvPicPr>
        <p:blipFill>
          <a:blip r:embed="rId5"/>
          <a:stretch>
            <a:fillRect/>
          </a:stretch>
        </p:blipFill>
        <p:spPr>
          <a:xfrm>
            <a:off x="1470559" y="6139157"/>
            <a:ext cx="943297" cy="942975"/>
          </a:xfrm>
          <a:prstGeom prst="rect">
            <a:avLst/>
          </a:prstGeom>
        </p:spPr>
      </p:pic>
      <p:pic>
        <p:nvPicPr>
          <p:cNvPr id="18" name="Picture 17" descr="Weight Loss Icon 6029929">
            <a:extLst>
              <a:ext uri="{FF2B5EF4-FFF2-40B4-BE49-F238E27FC236}">
                <a16:creationId xmlns:a16="http://schemas.microsoft.com/office/drawing/2014/main" id="{7C119F27-93E7-7457-5CE2-DAE6D1F6450D}"/>
              </a:ext>
            </a:extLst>
          </p:cNvPr>
          <p:cNvPicPr>
            <a:picLocks noChangeAspect="1"/>
          </p:cNvPicPr>
          <p:nvPr/>
        </p:nvPicPr>
        <p:blipFill>
          <a:blip r:embed="rId6"/>
          <a:stretch>
            <a:fillRect/>
          </a:stretch>
        </p:blipFill>
        <p:spPr>
          <a:xfrm>
            <a:off x="832046" y="2392485"/>
            <a:ext cx="1722435" cy="1693629"/>
          </a:xfrm>
          <a:prstGeom prst="rect">
            <a:avLst/>
          </a:prstGeom>
        </p:spPr>
      </p:pic>
      <p:pic>
        <p:nvPicPr>
          <p:cNvPr id="20" name="Graphic 19">
            <a:extLst>
              <a:ext uri="{FF2B5EF4-FFF2-40B4-BE49-F238E27FC236}">
                <a16:creationId xmlns:a16="http://schemas.microsoft.com/office/drawing/2014/main" id="{CF77B381-8FA0-132B-A59E-FAA781A9D0D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86195" y="7335206"/>
            <a:ext cx="925983" cy="926991"/>
          </a:xfrm>
          <a:prstGeom prst="rect">
            <a:avLst/>
          </a:prstGeom>
        </p:spPr>
      </p:pic>
      <p:pic>
        <p:nvPicPr>
          <p:cNvPr id="22" name="Picture 21">
            <a:extLst>
              <a:ext uri="{FF2B5EF4-FFF2-40B4-BE49-F238E27FC236}">
                <a16:creationId xmlns:a16="http://schemas.microsoft.com/office/drawing/2014/main" id="{45301807-4B5A-5A0B-A4A2-1CF355A10A38}"/>
              </a:ext>
            </a:extLst>
          </p:cNvPr>
          <p:cNvPicPr>
            <a:picLocks noChangeAspect="1"/>
          </p:cNvPicPr>
          <p:nvPr/>
        </p:nvPicPr>
        <p:blipFill>
          <a:blip r:embed="rId9"/>
          <a:stretch>
            <a:fillRect/>
          </a:stretch>
        </p:blipFill>
        <p:spPr>
          <a:xfrm>
            <a:off x="1414963" y="8691699"/>
            <a:ext cx="857542" cy="885825"/>
          </a:xfrm>
          <a:prstGeom prst="rect">
            <a:avLst/>
          </a:prstGeom>
        </p:spPr>
      </p:pic>
      <p:pic>
        <p:nvPicPr>
          <p:cNvPr id="24" name="Graphic 23">
            <a:extLst>
              <a:ext uri="{FF2B5EF4-FFF2-40B4-BE49-F238E27FC236}">
                <a16:creationId xmlns:a16="http://schemas.microsoft.com/office/drawing/2014/main" id="{BC976838-8E3F-1E87-F4BE-D744391584AB}"/>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921011" y="921537"/>
            <a:ext cx="692663" cy="664598"/>
          </a:xfrm>
          <a:prstGeom prst="rect">
            <a:avLst/>
          </a:prstGeom>
        </p:spPr>
      </p:pic>
    </p:spTree>
    <p:extLst>
      <p:ext uri="{BB962C8B-B14F-4D97-AF65-F5344CB8AC3E}">
        <p14:creationId xmlns:p14="http://schemas.microsoft.com/office/powerpoint/2010/main" val="25129886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CEFBB6AB-122B-4946-A273-4449AF497ACF}">
  <ds:schemaRefs>
    <ds:schemaRef ds:uri="http://schemas.microsoft.com/sharepoint/v3/contenttype/forms"/>
  </ds:schemaRefs>
</ds:datastoreItem>
</file>

<file path=customXml/itemProps2.xml><?xml version="1.0" encoding="utf-8"?>
<ds:datastoreItem xmlns:ds="http://schemas.openxmlformats.org/officeDocument/2006/customXml" ds:itemID="{0E86CA40-BEC4-41EC-8591-8A85FFD29C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09ECB3-A8D3-48C9-BF28-9028FCA6FDD0}">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623</Words>
  <Application>Microsoft Office PowerPoint</Application>
  <PresentationFormat>Custom</PresentationFormat>
  <Paragraphs>206</Paragraphs>
  <Slides>11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Arial,Sans-Serif</vt:lpstr>
      <vt:lpstr>Calibri</vt:lpstr>
      <vt:lpstr>Calibri Light</vt:lpstr>
      <vt:lpstr>Century Gothic</vt:lpstr>
      <vt:lpstr>Courier New</vt:lpstr>
      <vt:lpstr>Courier New,monospace</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1061</cp:revision>
  <dcterms:created xsi:type="dcterms:W3CDTF">2023-02-10T20:27:58Z</dcterms:created>
  <dcterms:modified xsi:type="dcterms:W3CDTF">2024-12-02T19:58:42Z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