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tags/tag9.xml" ContentType="application/vnd.openxmlformats-officedocument.presentationml.tags+xml"/>
  <Override PartName="/ppt/notesSlides/notesSlide47.xml" ContentType="application/vnd.openxmlformats-officedocument.presentationml.notesSlide+xml"/>
  <Override PartName="/ppt/tags/tag10.xml" ContentType="application/vnd.openxmlformats-officedocument.presentationml.tags+xml"/>
  <Override PartName="/ppt/notesSlides/notesSlide48.xml" ContentType="application/vnd.openxmlformats-officedocument.presentationml.notesSlide+xml"/>
  <Override PartName="/ppt/tags/tag11.xml" ContentType="application/vnd.openxmlformats-officedocument.presentationml.tags+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tags/tag1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4.xml" ContentType="application/vnd.openxmlformats-officedocument.presentationml.tags+xml"/>
  <Override PartName="/ppt/notesSlides/notesSlide70.xml" ContentType="application/vnd.openxmlformats-officedocument.presentationml.notesSlide+xml"/>
  <Override PartName="/ppt/tags/tag15.xml" ContentType="application/vnd.openxmlformats-officedocument.presentationml.tags+xml"/>
  <Override PartName="/ppt/notesSlides/notesSlide71.xml" ContentType="application/vnd.openxmlformats-officedocument.presentationml.notesSlide+xml"/>
  <Override PartName="/ppt/tags/tag16.xml" ContentType="application/vnd.openxmlformats-officedocument.presentationml.tags+xml"/>
  <Override PartName="/ppt/notesSlides/notesSlide72.xml" ContentType="application/vnd.openxmlformats-officedocument.presentationml.notesSlide+xml"/>
  <Override PartName="/ppt/tags/tag17.xml" ContentType="application/vnd.openxmlformats-officedocument.presentationml.tags+xml"/>
  <Override PartName="/ppt/notesSlides/notesSlide73.xml" ContentType="application/vnd.openxmlformats-officedocument.presentationml.notesSlide+xml"/>
  <Override PartName="/ppt/tags/tag18.xml" ContentType="application/vnd.openxmlformats-officedocument.presentationml.tags+xml"/>
  <Override PartName="/ppt/notesSlides/notesSlide74.xml" ContentType="application/vnd.openxmlformats-officedocument.presentationml.notesSlide+xml"/>
  <Override PartName="/ppt/tags/tag19.xml" ContentType="application/vnd.openxmlformats-officedocument.presentationml.tags+xml"/>
  <Override PartName="/ppt/notesSlides/notesSlide75.xml" ContentType="application/vnd.openxmlformats-officedocument.presentationml.notesSlide+xml"/>
  <Override PartName="/ppt/tags/tag20.xml" ContentType="application/vnd.openxmlformats-officedocument.presentationml.tags+xml"/>
  <Override PartName="/ppt/notesSlides/notesSlide76.xml" ContentType="application/vnd.openxmlformats-officedocument.presentationml.notesSlide+xml"/>
  <Override PartName="/ppt/tags/tag21.xml" ContentType="application/vnd.openxmlformats-officedocument.presentationml.tags+xml"/>
  <Override PartName="/ppt/notesSlides/notesSlide77.xml" ContentType="application/vnd.openxmlformats-officedocument.presentationml.notesSlide+xml"/>
  <Override PartName="/ppt/tags/tag22.xml" ContentType="application/vnd.openxmlformats-officedocument.presentationml.tags+xml"/>
  <Override PartName="/ppt/notesSlides/notesSlide78.xml" ContentType="application/vnd.openxmlformats-officedocument.presentationml.notesSlide+xml"/>
  <Override PartName="/ppt/tags/tag23.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tags/tag24.xml" ContentType="application/vnd.openxmlformats-officedocument.presentationml.tags+xml"/>
  <Override PartName="/ppt/notesSlides/notesSlide157.xml" ContentType="application/vnd.openxmlformats-officedocument.presentationml.notesSlide+xml"/>
  <Override PartName="/ppt/tags/tag25.xml" ContentType="application/vnd.openxmlformats-officedocument.presentationml.tags+xml"/>
  <Override PartName="/ppt/notesSlides/notesSlide158.xml" ContentType="application/vnd.openxmlformats-officedocument.presentationml.notesSlide+xml"/>
  <Override PartName="/ppt/tags/tag26.xml" ContentType="application/vnd.openxmlformats-officedocument.presentationml.tags+xml"/>
  <Override PartName="/ppt/notesSlides/notesSlide159.xml" ContentType="application/vnd.openxmlformats-officedocument.presentationml.notesSlide+xml"/>
  <Override PartName="/ppt/tags/tag27.xml" ContentType="application/vnd.openxmlformats-officedocument.presentationml.tags+xml"/>
  <Override PartName="/ppt/notesSlides/notesSlide160.xml" ContentType="application/vnd.openxmlformats-officedocument.presentationml.notesSlide+xml"/>
  <Override PartName="/ppt/tags/tag28.xml" ContentType="application/vnd.openxmlformats-officedocument.presentationml.tags+xml"/>
  <Override PartName="/ppt/notesSlides/notesSlide161.xml" ContentType="application/vnd.openxmlformats-officedocument.presentationml.notesSlide+xml"/>
  <Override PartName="/ppt/tags/tag29.xml" ContentType="application/vnd.openxmlformats-officedocument.presentationml.tags+xml"/>
  <Override PartName="/ppt/notesSlides/notesSlide162.xml" ContentType="application/vnd.openxmlformats-officedocument.presentationml.notesSlide+xml"/>
  <Override PartName="/ppt/tags/tag30.xml" ContentType="application/vnd.openxmlformats-officedocument.presentationml.tags+xml"/>
  <Override PartName="/ppt/notesSlides/notesSlide163.xml" ContentType="application/vnd.openxmlformats-officedocument.presentationml.notesSlide+xml"/>
  <Override PartName="/ppt/tags/tag31.xml" ContentType="application/vnd.openxmlformats-officedocument.presentationml.tags+xml"/>
  <Override PartName="/ppt/notesSlides/notesSlide164.xml" ContentType="application/vnd.openxmlformats-officedocument.presentationml.notesSlide+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172"/>
  </p:notesMasterIdLst>
  <p:sldIdLst>
    <p:sldId id="262" r:id="rId5"/>
    <p:sldId id="269" r:id="rId6"/>
    <p:sldId id="463" r:id="rId7"/>
    <p:sldId id="462" r:id="rId8"/>
    <p:sldId id="263" r:id="rId9"/>
    <p:sldId id="264" r:id="rId10"/>
    <p:sldId id="268" r:id="rId11"/>
    <p:sldId id="367" r:id="rId12"/>
    <p:sldId id="366" r:id="rId13"/>
    <p:sldId id="259" r:id="rId14"/>
    <p:sldId id="257" r:id="rId15"/>
    <p:sldId id="260" r:id="rId16"/>
    <p:sldId id="362" r:id="rId17"/>
    <p:sldId id="363" r:id="rId18"/>
    <p:sldId id="360" r:id="rId19"/>
    <p:sldId id="361" r:id="rId20"/>
    <p:sldId id="261" r:id="rId21"/>
    <p:sldId id="368" r:id="rId22"/>
    <p:sldId id="364" r:id="rId23"/>
    <p:sldId id="365" r:id="rId24"/>
    <p:sldId id="370" r:id="rId25"/>
    <p:sldId id="359" r:id="rId26"/>
    <p:sldId id="350" r:id="rId27"/>
    <p:sldId id="339" r:id="rId28"/>
    <p:sldId id="340" r:id="rId29"/>
    <p:sldId id="351" r:id="rId30"/>
    <p:sldId id="341" r:id="rId31"/>
    <p:sldId id="347" r:id="rId32"/>
    <p:sldId id="342" r:id="rId33"/>
    <p:sldId id="352" r:id="rId34"/>
    <p:sldId id="343" r:id="rId35"/>
    <p:sldId id="349" r:id="rId36"/>
    <p:sldId id="346" r:id="rId37"/>
    <p:sldId id="283" r:id="rId38"/>
    <p:sldId id="284" r:id="rId39"/>
    <p:sldId id="285" r:id="rId40"/>
    <p:sldId id="291" r:id="rId41"/>
    <p:sldId id="287" r:id="rId42"/>
    <p:sldId id="294" r:id="rId43"/>
    <p:sldId id="292" r:id="rId44"/>
    <p:sldId id="295" r:id="rId45"/>
    <p:sldId id="296" r:id="rId46"/>
    <p:sldId id="290" r:id="rId47"/>
    <p:sldId id="315" r:id="rId48"/>
    <p:sldId id="316" r:id="rId49"/>
    <p:sldId id="317" r:id="rId50"/>
    <p:sldId id="319" r:id="rId51"/>
    <p:sldId id="324" r:id="rId52"/>
    <p:sldId id="320" r:id="rId53"/>
    <p:sldId id="325" r:id="rId54"/>
    <p:sldId id="321" r:id="rId55"/>
    <p:sldId id="323" r:id="rId56"/>
    <p:sldId id="305" r:id="rId57"/>
    <p:sldId id="306" r:id="rId58"/>
    <p:sldId id="307" r:id="rId59"/>
    <p:sldId id="314" r:id="rId60"/>
    <p:sldId id="309" r:id="rId61"/>
    <p:sldId id="432" r:id="rId62"/>
    <p:sldId id="310" r:id="rId63"/>
    <p:sldId id="311" r:id="rId64"/>
    <p:sldId id="312" r:id="rId65"/>
    <p:sldId id="313" r:id="rId66"/>
    <p:sldId id="410" r:id="rId67"/>
    <p:sldId id="411" r:id="rId68"/>
    <p:sldId id="412" r:id="rId69"/>
    <p:sldId id="413" r:id="rId70"/>
    <p:sldId id="421" r:id="rId71"/>
    <p:sldId id="419" r:id="rId72"/>
    <p:sldId id="420" r:id="rId73"/>
    <p:sldId id="418" r:id="rId74"/>
    <p:sldId id="326" r:id="rId75"/>
    <p:sldId id="327" r:id="rId76"/>
    <p:sldId id="328" r:id="rId77"/>
    <p:sldId id="335" r:id="rId78"/>
    <p:sldId id="329" r:id="rId79"/>
    <p:sldId id="330" r:id="rId80"/>
    <p:sldId id="331" r:id="rId81"/>
    <p:sldId id="336" r:id="rId82"/>
    <p:sldId id="337" r:id="rId83"/>
    <p:sldId id="334" r:id="rId84"/>
    <p:sldId id="433" r:id="rId85"/>
    <p:sldId id="434" r:id="rId86"/>
    <p:sldId id="435" r:id="rId87"/>
    <p:sldId id="302" r:id="rId88"/>
    <p:sldId id="298" r:id="rId89"/>
    <p:sldId id="299" r:id="rId90"/>
    <p:sldId id="303" r:id="rId91"/>
    <p:sldId id="304" r:id="rId92"/>
    <p:sldId id="301" r:id="rId93"/>
    <p:sldId id="436" r:id="rId94"/>
    <p:sldId id="422" r:id="rId95"/>
    <p:sldId id="423" r:id="rId96"/>
    <p:sldId id="437" r:id="rId97"/>
    <p:sldId id="439" r:id="rId98"/>
    <p:sldId id="441" r:id="rId99"/>
    <p:sldId id="440" r:id="rId100"/>
    <p:sldId id="442" r:id="rId101"/>
    <p:sldId id="443" r:id="rId102"/>
    <p:sldId id="444" r:id="rId103"/>
    <p:sldId id="438" r:id="rId104"/>
    <p:sldId id="445" r:id="rId105"/>
    <p:sldId id="431" r:id="rId106"/>
    <p:sldId id="429" r:id="rId107"/>
    <p:sldId id="446" r:id="rId108"/>
    <p:sldId id="447" r:id="rId109"/>
    <p:sldId id="448" r:id="rId110"/>
    <p:sldId id="353" r:id="rId111"/>
    <p:sldId id="354" r:id="rId112"/>
    <p:sldId id="449" r:id="rId113"/>
    <p:sldId id="355" r:id="rId114"/>
    <p:sldId id="356" r:id="rId115"/>
    <p:sldId id="357" r:id="rId116"/>
    <p:sldId id="358" r:id="rId117"/>
    <p:sldId id="372" r:id="rId118"/>
    <p:sldId id="373" r:id="rId119"/>
    <p:sldId id="374" r:id="rId120"/>
    <p:sldId id="381" r:id="rId121"/>
    <p:sldId id="376" r:id="rId122"/>
    <p:sldId id="385" r:id="rId123"/>
    <p:sldId id="386" r:id="rId124"/>
    <p:sldId id="387" r:id="rId125"/>
    <p:sldId id="388" r:id="rId126"/>
    <p:sldId id="377" r:id="rId127"/>
    <p:sldId id="383" r:id="rId128"/>
    <p:sldId id="382" r:id="rId129"/>
    <p:sldId id="384" r:id="rId130"/>
    <p:sldId id="380" r:id="rId131"/>
    <p:sldId id="272" r:id="rId132"/>
    <p:sldId id="273" r:id="rId133"/>
    <p:sldId id="274" r:id="rId134"/>
    <p:sldId id="276" r:id="rId135"/>
    <p:sldId id="277" r:id="rId136"/>
    <p:sldId id="278" r:id="rId137"/>
    <p:sldId id="280" r:id="rId138"/>
    <p:sldId id="281" r:id="rId139"/>
    <p:sldId id="450" r:id="rId140"/>
    <p:sldId id="282" r:id="rId141"/>
    <p:sldId id="279" r:id="rId142"/>
    <p:sldId id="396" r:id="rId143"/>
    <p:sldId id="397" r:id="rId144"/>
    <p:sldId id="398" r:id="rId145"/>
    <p:sldId id="451" r:id="rId146"/>
    <p:sldId id="399" r:id="rId147"/>
    <p:sldId id="452" r:id="rId148"/>
    <p:sldId id="406" r:id="rId149"/>
    <p:sldId id="407" r:id="rId150"/>
    <p:sldId id="408" r:id="rId151"/>
    <p:sldId id="409" r:id="rId152"/>
    <p:sldId id="405" r:id="rId153"/>
    <p:sldId id="453" r:id="rId154"/>
    <p:sldId id="454" r:id="rId155"/>
    <p:sldId id="455" r:id="rId156"/>
    <p:sldId id="392" r:id="rId157"/>
    <p:sldId id="456" r:id="rId158"/>
    <p:sldId id="393" r:id="rId159"/>
    <p:sldId id="457" r:id="rId160"/>
    <p:sldId id="395" r:id="rId161"/>
    <p:sldId id="458" r:id="rId162"/>
    <p:sldId id="459" r:id="rId163"/>
    <p:sldId id="460" r:id="rId164"/>
    <p:sldId id="461" r:id="rId165"/>
    <p:sldId id="389" r:id="rId166"/>
    <p:sldId id="390" r:id="rId167"/>
    <p:sldId id="391" r:id="rId168"/>
    <p:sldId id="394" r:id="rId169"/>
    <p:sldId id="266" r:id="rId170"/>
    <p:sldId id="270" r:id="rId171"/>
  </p:sldIdLst>
  <p:sldSz cx="12192000" cy="6858000"/>
  <p:notesSz cx="6858000" cy="9144000"/>
  <p:custDataLst>
    <p:tags r:id="rId1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657" autoAdjust="0"/>
  </p:normalViewPr>
  <p:slideViewPr>
    <p:cSldViewPr snapToGrid="0">
      <p:cViewPr varScale="1">
        <p:scale>
          <a:sx n="104" d="100"/>
          <a:sy n="104" d="100"/>
        </p:scale>
        <p:origin x="8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2.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heme" Target="theme/theme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31317-B0A9-4B36-9C4E-C2A4C51E33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691715-AFC9-4462-9445-F7554CA63470}">
      <dgm:prSet phldrT="[Text]" custT="1"/>
      <dgm:spPr>
        <a:solidFill>
          <a:srgbClr val="BD41FF"/>
        </a:solidFill>
        <a:ln>
          <a:noFill/>
        </a:ln>
      </dgm:spPr>
      <dgm:t>
        <a:bodyPr/>
        <a:lstStyle/>
        <a:p>
          <a:pPr>
            <a:spcBef>
              <a:spcPts val="600"/>
            </a:spcBef>
            <a:spcAft>
              <a:spcPts val="600"/>
            </a:spcAft>
          </a:pPr>
          <a:r>
            <a:rPr lang="en-US" sz="1600" b="1" dirty="0">
              <a:solidFill>
                <a:schemeClr val="tx1"/>
              </a:solidFill>
              <a:latin typeface="Helvetica Neue" panose="02000503000000020004"/>
            </a:rPr>
            <a:t>Frontal Lobe</a:t>
          </a:r>
        </a:p>
      </dgm:t>
    </dgm:pt>
    <dgm:pt modelId="{E20FD37F-ED30-43EB-88C9-CB2282902C05}" type="parTrans" cxnId="{7F09013A-6C8D-43FF-927B-67A75FC0CE69}">
      <dgm:prSet/>
      <dgm:spPr/>
      <dgm:t>
        <a:bodyPr/>
        <a:lstStyle/>
        <a:p>
          <a:endParaRPr lang="en-US" sz="1700"/>
        </a:p>
      </dgm:t>
    </dgm:pt>
    <dgm:pt modelId="{3A0B6675-7A86-4D48-AC66-AFD7D092A100}" type="sibTrans" cxnId="{7F09013A-6C8D-43FF-927B-67A75FC0CE69}">
      <dgm:prSet/>
      <dgm:spPr/>
      <dgm:t>
        <a:bodyPr/>
        <a:lstStyle/>
        <a:p>
          <a:endParaRPr lang="en-US" sz="1700"/>
        </a:p>
      </dgm:t>
    </dgm:pt>
    <dgm:pt modelId="{E927B024-3AEA-4BBF-9EE0-B5214B03F0D1}">
      <dgm:prSet phldrT="[Text]" custT="1"/>
      <dgm:spPr>
        <a:solidFill>
          <a:srgbClr val="ECC9FF">
            <a:alpha val="89804"/>
          </a:srgbClr>
        </a:solidFill>
        <a:ln>
          <a:noFill/>
        </a:ln>
      </dgm:spPr>
      <dgm:t>
        <a:bodyPr/>
        <a:lstStyle/>
        <a:p>
          <a:pPr>
            <a:spcBef>
              <a:spcPts val="600"/>
            </a:spcBef>
            <a:spcAft>
              <a:spcPts val="600"/>
            </a:spcAft>
          </a:pPr>
          <a:r>
            <a:rPr lang="en-US" sz="1600" dirty="0">
              <a:latin typeface="Helvetica Neue" panose="02000503000000020004"/>
            </a:rPr>
            <a:t>Memory</a:t>
          </a:r>
        </a:p>
      </dgm:t>
    </dgm:pt>
    <dgm:pt modelId="{EA874EBD-49E6-4A6B-A13D-E35F03A4DF3E}" type="parTrans" cxnId="{3F0CEDF5-ED26-4FCD-AA47-F3859A14B7A6}">
      <dgm:prSet/>
      <dgm:spPr/>
      <dgm:t>
        <a:bodyPr/>
        <a:lstStyle/>
        <a:p>
          <a:endParaRPr lang="en-US" sz="1700"/>
        </a:p>
      </dgm:t>
    </dgm:pt>
    <dgm:pt modelId="{78EE9229-57AF-480A-9C5F-0DC952AD0304}" type="sibTrans" cxnId="{3F0CEDF5-ED26-4FCD-AA47-F3859A14B7A6}">
      <dgm:prSet/>
      <dgm:spPr/>
      <dgm:t>
        <a:bodyPr/>
        <a:lstStyle/>
        <a:p>
          <a:endParaRPr lang="en-US" sz="1700"/>
        </a:p>
      </dgm:t>
    </dgm:pt>
    <dgm:pt modelId="{C8D691EF-3A82-4F2D-9E87-10C63F89402E}">
      <dgm:prSet phldrT="[Text]" custT="1"/>
      <dgm:spPr>
        <a:solidFill>
          <a:srgbClr val="FFE94F"/>
        </a:solidFill>
        <a:ln>
          <a:noFill/>
        </a:ln>
      </dgm:spPr>
      <dgm:t>
        <a:bodyPr/>
        <a:lstStyle/>
        <a:p>
          <a:pPr>
            <a:spcBef>
              <a:spcPts val="600"/>
            </a:spcBef>
            <a:spcAft>
              <a:spcPts val="600"/>
            </a:spcAft>
          </a:pPr>
          <a:r>
            <a:rPr lang="en-US" sz="1600" b="1" dirty="0">
              <a:solidFill>
                <a:schemeClr val="tx1"/>
              </a:solidFill>
              <a:latin typeface="Helvetica Neue" panose="02000503000000020004"/>
            </a:rPr>
            <a:t>Temporal Lobe</a:t>
          </a:r>
        </a:p>
      </dgm:t>
    </dgm:pt>
    <dgm:pt modelId="{5EE26120-E077-450C-A8E6-81852AA5A397}" type="parTrans" cxnId="{237C5DED-1FB4-40D5-81E1-30289E780D48}">
      <dgm:prSet/>
      <dgm:spPr/>
      <dgm:t>
        <a:bodyPr/>
        <a:lstStyle/>
        <a:p>
          <a:endParaRPr lang="en-US" sz="1700"/>
        </a:p>
      </dgm:t>
    </dgm:pt>
    <dgm:pt modelId="{45FBC63E-5F48-40A4-A330-DFE614627857}" type="sibTrans" cxnId="{237C5DED-1FB4-40D5-81E1-30289E780D48}">
      <dgm:prSet/>
      <dgm:spPr/>
      <dgm:t>
        <a:bodyPr/>
        <a:lstStyle/>
        <a:p>
          <a:endParaRPr lang="en-US" sz="1700"/>
        </a:p>
      </dgm:t>
    </dgm:pt>
    <dgm:pt modelId="{FBF23E18-4579-4691-B518-0A40D1CB4054}">
      <dgm:prSet phldrT="[Text]" custT="1"/>
      <dgm:spPr>
        <a:solidFill>
          <a:srgbClr val="FFF8C1">
            <a:alpha val="89804"/>
          </a:srgbClr>
        </a:solidFill>
        <a:ln>
          <a:noFill/>
        </a:ln>
      </dgm:spPr>
      <dgm:t>
        <a:bodyPr/>
        <a:lstStyle/>
        <a:p>
          <a:pPr>
            <a:spcBef>
              <a:spcPts val="600"/>
            </a:spcBef>
            <a:spcAft>
              <a:spcPts val="600"/>
            </a:spcAft>
          </a:pPr>
          <a:r>
            <a:rPr lang="en-US" sz="1600" dirty="0">
              <a:latin typeface="Helvetica Neue" panose="02000503000000020004"/>
            </a:rPr>
            <a:t>Memory</a:t>
          </a:r>
        </a:p>
      </dgm:t>
    </dgm:pt>
    <dgm:pt modelId="{6677BDB4-34E0-4A1B-8D63-21822397F0C0}" type="parTrans" cxnId="{9B489B4F-8ABE-427F-99FA-C218A3663672}">
      <dgm:prSet/>
      <dgm:spPr/>
      <dgm:t>
        <a:bodyPr/>
        <a:lstStyle/>
        <a:p>
          <a:endParaRPr lang="en-US" sz="1700"/>
        </a:p>
      </dgm:t>
    </dgm:pt>
    <dgm:pt modelId="{FB719D93-7CAD-41CC-BAE6-2D67B8D14643}" type="sibTrans" cxnId="{9B489B4F-8ABE-427F-99FA-C218A3663672}">
      <dgm:prSet/>
      <dgm:spPr/>
      <dgm:t>
        <a:bodyPr/>
        <a:lstStyle/>
        <a:p>
          <a:endParaRPr lang="en-US" sz="1700"/>
        </a:p>
      </dgm:t>
    </dgm:pt>
    <dgm:pt modelId="{722D3626-168B-4F67-B0A1-3CF42F6A075E}">
      <dgm:prSet phldrT="[Text]" custT="1"/>
      <dgm:spPr>
        <a:solidFill>
          <a:srgbClr val="F6B6BF"/>
        </a:solidFill>
        <a:ln>
          <a:noFill/>
        </a:ln>
      </dgm:spPr>
      <dgm:t>
        <a:bodyPr/>
        <a:lstStyle/>
        <a:p>
          <a:pPr>
            <a:spcBef>
              <a:spcPts val="600"/>
            </a:spcBef>
            <a:spcAft>
              <a:spcPts val="600"/>
            </a:spcAft>
          </a:pPr>
          <a:r>
            <a:rPr lang="en-US" sz="1600" b="1" dirty="0">
              <a:solidFill>
                <a:schemeClr val="tx1"/>
              </a:solidFill>
              <a:latin typeface="Helvetica Neue" panose="02000503000000020004"/>
            </a:rPr>
            <a:t>Parietal Lobe</a:t>
          </a:r>
        </a:p>
      </dgm:t>
    </dgm:pt>
    <dgm:pt modelId="{259C71AE-7C40-4E9B-8B2C-1F6AD5B756CC}" type="parTrans" cxnId="{5A139115-2A3D-444C-8978-0627600F13B7}">
      <dgm:prSet/>
      <dgm:spPr/>
      <dgm:t>
        <a:bodyPr/>
        <a:lstStyle/>
        <a:p>
          <a:endParaRPr lang="en-US" sz="1700"/>
        </a:p>
      </dgm:t>
    </dgm:pt>
    <dgm:pt modelId="{873CBDE1-F1F8-4674-8620-CD9E0CBC8382}" type="sibTrans" cxnId="{5A139115-2A3D-444C-8978-0627600F13B7}">
      <dgm:prSet/>
      <dgm:spPr/>
      <dgm:t>
        <a:bodyPr/>
        <a:lstStyle/>
        <a:p>
          <a:endParaRPr lang="en-US" sz="1700"/>
        </a:p>
      </dgm:t>
    </dgm:pt>
    <dgm:pt modelId="{9E8CE5DC-7787-409F-BE60-92A87B938B3B}">
      <dgm:prSet phldrT="[Text]" custT="1"/>
      <dgm:spPr>
        <a:solidFill>
          <a:srgbClr val="FCE4E7">
            <a:alpha val="89804"/>
          </a:srgbClr>
        </a:solidFill>
        <a:ln>
          <a:noFill/>
        </a:ln>
      </dgm:spPr>
      <dgm:t>
        <a:bodyPr/>
        <a:lstStyle/>
        <a:p>
          <a:pPr>
            <a:spcBef>
              <a:spcPts val="600"/>
            </a:spcBef>
            <a:spcAft>
              <a:spcPts val="600"/>
            </a:spcAft>
          </a:pPr>
          <a:r>
            <a:rPr lang="en-US" sz="1600" dirty="0">
              <a:latin typeface="Helvetica Neue" panose="02000503000000020004"/>
            </a:rPr>
            <a:t>Sensory processing (e.g. taste, pain)</a:t>
          </a:r>
        </a:p>
      </dgm:t>
    </dgm:pt>
    <dgm:pt modelId="{2163BCBD-EB37-493A-ACD8-491C76CE245D}" type="parTrans" cxnId="{63F23600-D973-4C76-B486-A044A0A5B71F}">
      <dgm:prSet/>
      <dgm:spPr/>
      <dgm:t>
        <a:bodyPr/>
        <a:lstStyle/>
        <a:p>
          <a:endParaRPr lang="en-US" sz="1700"/>
        </a:p>
      </dgm:t>
    </dgm:pt>
    <dgm:pt modelId="{409B43B3-5A53-480C-94B1-2EC1CC989C9D}" type="sibTrans" cxnId="{63F23600-D973-4C76-B486-A044A0A5B71F}">
      <dgm:prSet/>
      <dgm:spPr/>
      <dgm:t>
        <a:bodyPr/>
        <a:lstStyle/>
        <a:p>
          <a:endParaRPr lang="en-US" sz="1700"/>
        </a:p>
      </dgm:t>
    </dgm:pt>
    <dgm:pt modelId="{09657AEF-7E55-45BD-AEBE-881D08727833}">
      <dgm:prSet phldrT="[Text]" custT="1"/>
      <dgm:spPr>
        <a:solidFill>
          <a:srgbClr val="24AEE4"/>
        </a:solidFill>
        <a:ln>
          <a:noFill/>
        </a:ln>
      </dgm:spPr>
      <dgm:t>
        <a:bodyPr/>
        <a:lstStyle/>
        <a:p>
          <a:pPr>
            <a:spcBef>
              <a:spcPts val="600"/>
            </a:spcBef>
            <a:spcAft>
              <a:spcPts val="600"/>
            </a:spcAft>
          </a:pPr>
          <a:r>
            <a:rPr lang="en-US" sz="1600" b="1" dirty="0">
              <a:solidFill>
                <a:schemeClr val="tx1"/>
              </a:solidFill>
              <a:latin typeface="Helvetica Neue" panose="02000503000000020004"/>
            </a:rPr>
            <a:t>Occipital Lobe</a:t>
          </a:r>
        </a:p>
      </dgm:t>
    </dgm:pt>
    <dgm:pt modelId="{7EE00AEA-B574-458A-B0FD-2B1EF7D11E39}" type="parTrans" cxnId="{D54FC9BC-467B-43C3-BEBD-50B916C1336E}">
      <dgm:prSet/>
      <dgm:spPr/>
      <dgm:t>
        <a:bodyPr/>
        <a:lstStyle/>
        <a:p>
          <a:endParaRPr lang="en-US" sz="1700"/>
        </a:p>
      </dgm:t>
    </dgm:pt>
    <dgm:pt modelId="{994176D3-E490-4BE8-86F3-A4726DB6840E}" type="sibTrans" cxnId="{D54FC9BC-467B-43C3-BEBD-50B916C1336E}">
      <dgm:prSet/>
      <dgm:spPr/>
      <dgm:t>
        <a:bodyPr/>
        <a:lstStyle/>
        <a:p>
          <a:endParaRPr lang="en-US" sz="1700"/>
        </a:p>
      </dgm:t>
    </dgm:pt>
    <dgm:pt modelId="{BB967707-D3BD-4177-A47B-7F0BF2C9DF6E}">
      <dgm:prSet phldrT="[Text]" custT="1"/>
      <dgm:spPr>
        <a:solidFill>
          <a:srgbClr val="A2CF99"/>
        </a:solidFill>
        <a:ln>
          <a:noFill/>
        </a:ln>
      </dgm:spPr>
      <dgm:t>
        <a:bodyPr/>
        <a:lstStyle/>
        <a:p>
          <a:pPr>
            <a:spcBef>
              <a:spcPts val="600"/>
            </a:spcBef>
            <a:spcAft>
              <a:spcPts val="600"/>
            </a:spcAft>
          </a:pPr>
          <a:r>
            <a:rPr lang="en-US" sz="1600" b="1" dirty="0">
              <a:solidFill>
                <a:schemeClr val="tx1"/>
              </a:solidFill>
              <a:latin typeface="Helvetica Neue" panose="02000503000000020004"/>
            </a:rPr>
            <a:t>Cerebellum</a:t>
          </a:r>
        </a:p>
      </dgm:t>
    </dgm:pt>
    <dgm:pt modelId="{2F690336-6882-4FA5-A1E4-2CD8677268FC}" type="parTrans" cxnId="{EB42FB40-6312-4ED4-84FB-7E54EBA67B38}">
      <dgm:prSet/>
      <dgm:spPr/>
      <dgm:t>
        <a:bodyPr/>
        <a:lstStyle/>
        <a:p>
          <a:endParaRPr lang="en-US" sz="1700"/>
        </a:p>
      </dgm:t>
    </dgm:pt>
    <dgm:pt modelId="{BC84755A-1B66-47FA-956E-90E7CD787DB9}" type="sibTrans" cxnId="{EB42FB40-6312-4ED4-84FB-7E54EBA67B38}">
      <dgm:prSet/>
      <dgm:spPr/>
      <dgm:t>
        <a:bodyPr/>
        <a:lstStyle/>
        <a:p>
          <a:endParaRPr lang="en-US" sz="1700"/>
        </a:p>
      </dgm:t>
    </dgm:pt>
    <dgm:pt modelId="{0E850C20-7A93-4C5C-8133-9DEEC590560F}">
      <dgm:prSet phldrT="[Text]" custT="1"/>
      <dgm:spPr>
        <a:solidFill>
          <a:srgbClr val="F1A977"/>
        </a:solidFill>
        <a:ln>
          <a:noFill/>
        </a:ln>
      </dgm:spPr>
      <dgm:t>
        <a:bodyPr/>
        <a:lstStyle/>
        <a:p>
          <a:pPr>
            <a:spcBef>
              <a:spcPts val="600"/>
            </a:spcBef>
            <a:spcAft>
              <a:spcPts val="600"/>
            </a:spcAft>
          </a:pPr>
          <a:r>
            <a:rPr lang="en-US" sz="1600" b="1" dirty="0">
              <a:solidFill>
                <a:schemeClr val="tx1"/>
              </a:solidFill>
              <a:latin typeface="Helvetica Neue" panose="02000503000000020004"/>
            </a:rPr>
            <a:t>Brainstem</a:t>
          </a:r>
        </a:p>
      </dgm:t>
    </dgm:pt>
    <dgm:pt modelId="{04CDC083-74D1-4DC3-9533-262A04ADC01D}" type="parTrans" cxnId="{FAB75CB6-6E65-48C5-A145-8903C63AFFBB}">
      <dgm:prSet/>
      <dgm:spPr/>
      <dgm:t>
        <a:bodyPr/>
        <a:lstStyle/>
        <a:p>
          <a:endParaRPr lang="en-US" sz="1700"/>
        </a:p>
      </dgm:t>
    </dgm:pt>
    <dgm:pt modelId="{94E836A7-8D72-461B-B2AB-AE08B3230AB9}" type="sibTrans" cxnId="{FAB75CB6-6E65-48C5-A145-8903C63AFFBB}">
      <dgm:prSet/>
      <dgm:spPr/>
      <dgm:t>
        <a:bodyPr/>
        <a:lstStyle/>
        <a:p>
          <a:endParaRPr lang="en-US" sz="1700"/>
        </a:p>
      </dgm:t>
    </dgm:pt>
    <dgm:pt modelId="{30F6F2C6-19B0-4CE3-BCF1-1E83D66A0A80}">
      <dgm:prSet phldrT="[Text]" custT="1"/>
      <dgm:spPr>
        <a:solidFill>
          <a:srgbClr val="C1E8F7">
            <a:alpha val="89804"/>
          </a:srgbClr>
        </a:solidFill>
        <a:ln>
          <a:noFill/>
        </a:ln>
      </dgm:spPr>
      <dgm:t>
        <a:bodyPr/>
        <a:lstStyle/>
        <a:p>
          <a:pPr>
            <a:spcBef>
              <a:spcPts val="600"/>
            </a:spcBef>
            <a:spcAft>
              <a:spcPts val="600"/>
            </a:spcAft>
          </a:pPr>
          <a:r>
            <a:rPr lang="en-US" sz="1600" dirty="0">
              <a:latin typeface="Helvetica Neue" panose="02000503000000020004"/>
            </a:rPr>
            <a:t>Distance and depth perception</a:t>
          </a:r>
        </a:p>
      </dgm:t>
    </dgm:pt>
    <dgm:pt modelId="{CC0D3849-C034-48C7-A7D5-342B8592BF32}" type="parTrans" cxnId="{40693DEC-F26A-49BE-89C4-58FF95AA5D95}">
      <dgm:prSet/>
      <dgm:spPr/>
      <dgm:t>
        <a:bodyPr/>
        <a:lstStyle/>
        <a:p>
          <a:endParaRPr lang="en-US" sz="1700"/>
        </a:p>
      </dgm:t>
    </dgm:pt>
    <dgm:pt modelId="{B4BBC7F4-869B-42F7-8C83-58D1C3DB47FD}" type="sibTrans" cxnId="{40693DEC-F26A-49BE-89C4-58FF95AA5D95}">
      <dgm:prSet/>
      <dgm:spPr/>
      <dgm:t>
        <a:bodyPr/>
        <a:lstStyle/>
        <a:p>
          <a:endParaRPr lang="en-US" sz="1700"/>
        </a:p>
      </dgm:t>
    </dgm:pt>
    <dgm:pt modelId="{96A79F84-044C-4C5F-A88D-B7FB6E5650DC}">
      <dgm:prSet phldrT="[Text]" custT="1"/>
      <dgm:spPr>
        <a:solidFill>
          <a:srgbClr val="D9EBD5">
            <a:alpha val="89804"/>
          </a:srgbClr>
        </a:solidFill>
        <a:ln>
          <a:noFill/>
        </a:ln>
      </dgm:spPr>
      <dgm:t>
        <a:bodyPr/>
        <a:lstStyle/>
        <a:p>
          <a:pPr>
            <a:spcBef>
              <a:spcPts val="600"/>
            </a:spcBef>
            <a:spcAft>
              <a:spcPts val="600"/>
            </a:spcAft>
          </a:pPr>
          <a:r>
            <a:rPr lang="en-US" sz="1600" dirty="0">
              <a:latin typeface="Helvetica Neue" panose="02000503000000020004"/>
            </a:rPr>
            <a:t>Balance</a:t>
          </a:r>
        </a:p>
      </dgm:t>
    </dgm:pt>
    <dgm:pt modelId="{BCC8882F-98A0-4039-978C-57ABC6CDEDA2}" type="parTrans" cxnId="{2A42E1B1-BA8C-498D-A4C7-8001100F6C02}">
      <dgm:prSet/>
      <dgm:spPr/>
      <dgm:t>
        <a:bodyPr/>
        <a:lstStyle/>
        <a:p>
          <a:endParaRPr lang="en-US" sz="1700"/>
        </a:p>
      </dgm:t>
    </dgm:pt>
    <dgm:pt modelId="{87DC6ABC-353F-4379-8454-998213EE9CCC}" type="sibTrans" cxnId="{2A42E1B1-BA8C-498D-A4C7-8001100F6C02}">
      <dgm:prSet/>
      <dgm:spPr/>
      <dgm:t>
        <a:bodyPr/>
        <a:lstStyle/>
        <a:p>
          <a:endParaRPr lang="en-US" sz="1700"/>
        </a:p>
      </dgm:t>
    </dgm:pt>
    <dgm:pt modelId="{4570D549-A347-4955-A34B-265FC9B3C175}">
      <dgm:prSet phldrT="[Text]" custT="1"/>
      <dgm:spPr>
        <a:solidFill>
          <a:srgbClr val="F9DBC7">
            <a:alpha val="89804"/>
          </a:srgbClr>
        </a:solidFill>
        <a:ln>
          <a:noFill/>
        </a:ln>
      </dgm:spPr>
      <dgm:t>
        <a:bodyPr/>
        <a:lstStyle/>
        <a:p>
          <a:pPr>
            <a:spcBef>
              <a:spcPts val="600"/>
            </a:spcBef>
            <a:spcAft>
              <a:spcPts val="600"/>
            </a:spcAft>
          </a:pPr>
          <a:r>
            <a:rPr lang="en-US" sz="1600" dirty="0">
              <a:latin typeface="Helvetica Neue" panose="02000503000000020004"/>
            </a:rPr>
            <a:t>Heart rate</a:t>
          </a:r>
        </a:p>
      </dgm:t>
    </dgm:pt>
    <dgm:pt modelId="{1EAF7912-70EC-4DE4-B297-FB65BEFBBE7D}" type="parTrans" cxnId="{529D7D79-E502-4E16-8A5E-138EC0F7D2C7}">
      <dgm:prSet/>
      <dgm:spPr/>
      <dgm:t>
        <a:bodyPr/>
        <a:lstStyle/>
        <a:p>
          <a:endParaRPr lang="en-US" sz="1700"/>
        </a:p>
      </dgm:t>
    </dgm:pt>
    <dgm:pt modelId="{1C589DBA-C0A4-437D-8952-FD279B7FC9EF}" type="sibTrans" cxnId="{529D7D79-E502-4E16-8A5E-138EC0F7D2C7}">
      <dgm:prSet/>
      <dgm:spPr/>
      <dgm:t>
        <a:bodyPr/>
        <a:lstStyle/>
        <a:p>
          <a:endParaRPr lang="en-US" sz="1700"/>
        </a:p>
      </dgm:t>
    </dgm:pt>
    <dgm:pt modelId="{CAB94D58-C3BA-488F-AACC-B0D7B8D9410B}">
      <dgm:prSet phldrT="[Text]" custT="1"/>
      <dgm:spPr>
        <a:solidFill>
          <a:srgbClr val="ECC9FF">
            <a:alpha val="89804"/>
          </a:srgbClr>
        </a:solidFill>
        <a:ln>
          <a:noFill/>
        </a:ln>
      </dgm:spPr>
      <dgm:t>
        <a:bodyPr/>
        <a:lstStyle/>
        <a:p>
          <a:pPr>
            <a:spcBef>
              <a:spcPts val="600"/>
            </a:spcBef>
            <a:spcAft>
              <a:spcPts val="600"/>
            </a:spcAft>
          </a:pPr>
          <a:r>
            <a:rPr lang="en-US" sz="1600" dirty="0">
              <a:latin typeface="Helvetica Neue" panose="02000503000000020004"/>
            </a:rPr>
            <a:t>Planning</a:t>
          </a:r>
        </a:p>
      </dgm:t>
    </dgm:pt>
    <dgm:pt modelId="{9DF00029-FEC1-48CF-9549-2F779FB9156C}" type="parTrans" cxnId="{21A2A242-A136-46FC-B6A1-182C6435AA1C}">
      <dgm:prSet/>
      <dgm:spPr/>
      <dgm:t>
        <a:bodyPr/>
        <a:lstStyle/>
        <a:p>
          <a:endParaRPr lang="en-US" sz="1700"/>
        </a:p>
      </dgm:t>
    </dgm:pt>
    <dgm:pt modelId="{9D18794B-3DA3-4D87-9624-A8EDF0A1FAE8}" type="sibTrans" cxnId="{21A2A242-A136-46FC-B6A1-182C6435AA1C}">
      <dgm:prSet/>
      <dgm:spPr/>
      <dgm:t>
        <a:bodyPr/>
        <a:lstStyle/>
        <a:p>
          <a:endParaRPr lang="en-US" sz="1700"/>
        </a:p>
      </dgm:t>
    </dgm:pt>
    <dgm:pt modelId="{242E5176-B82C-4488-94FC-9CB4203D457F}">
      <dgm:prSet phldrT="[Text]" custT="1"/>
      <dgm:spPr>
        <a:solidFill>
          <a:srgbClr val="ECC9FF">
            <a:alpha val="89804"/>
          </a:srgbClr>
        </a:solidFill>
        <a:ln>
          <a:noFill/>
        </a:ln>
      </dgm:spPr>
      <dgm:t>
        <a:bodyPr/>
        <a:lstStyle/>
        <a:p>
          <a:pPr>
            <a:spcBef>
              <a:spcPts val="600"/>
            </a:spcBef>
            <a:spcAft>
              <a:spcPts val="600"/>
            </a:spcAft>
          </a:pPr>
          <a:r>
            <a:rPr lang="en-US" sz="1600" dirty="0">
              <a:latin typeface="Helvetica Neue" panose="02000503000000020004"/>
            </a:rPr>
            <a:t>Thinking</a:t>
          </a:r>
        </a:p>
      </dgm:t>
    </dgm:pt>
    <dgm:pt modelId="{1C82D7F3-89DB-416A-AB32-B4A74188EE5D}" type="parTrans" cxnId="{8FF19552-212B-4C7A-9A97-E15E01513261}">
      <dgm:prSet/>
      <dgm:spPr/>
      <dgm:t>
        <a:bodyPr/>
        <a:lstStyle/>
        <a:p>
          <a:endParaRPr lang="en-US" sz="1700"/>
        </a:p>
      </dgm:t>
    </dgm:pt>
    <dgm:pt modelId="{20D0522C-05C0-41FF-8972-4F1A2B896E61}" type="sibTrans" cxnId="{8FF19552-212B-4C7A-9A97-E15E01513261}">
      <dgm:prSet/>
      <dgm:spPr/>
      <dgm:t>
        <a:bodyPr/>
        <a:lstStyle/>
        <a:p>
          <a:endParaRPr lang="en-US" sz="1700"/>
        </a:p>
      </dgm:t>
    </dgm:pt>
    <dgm:pt modelId="{D82F692F-79C4-4C2B-953C-D9D4B481F46C}">
      <dgm:prSet phldrT="[Text]" custT="1"/>
      <dgm:spPr>
        <a:solidFill>
          <a:srgbClr val="ECC9FF">
            <a:alpha val="89804"/>
          </a:srgbClr>
        </a:solidFill>
        <a:ln>
          <a:noFill/>
        </a:ln>
      </dgm:spPr>
      <dgm:t>
        <a:bodyPr/>
        <a:lstStyle/>
        <a:p>
          <a:pPr>
            <a:spcBef>
              <a:spcPts val="600"/>
            </a:spcBef>
            <a:spcAft>
              <a:spcPts val="600"/>
            </a:spcAft>
          </a:pPr>
          <a:r>
            <a:rPr lang="en-US" sz="1600" dirty="0">
              <a:latin typeface="Helvetica Neue" panose="02000503000000020004"/>
            </a:rPr>
            <a:t>Organizing</a:t>
          </a:r>
        </a:p>
      </dgm:t>
    </dgm:pt>
    <dgm:pt modelId="{B13EA887-81BF-46C1-A4AE-F7E9453C0A98}" type="parTrans" cxnId="{BBB3D49D-2793-46DC-AE4D-769F9A6B63FA}">
      <dgm:prSet/>
      <dgm:spPr/>
      <dgm:t>
        <a:bodyPr/>
        <a:lstStyle/>
        <a:p>
          <a:endParaRPr lang="en-US" sz="1700"/>
        </a:p>
      </dgm:t>
    </dgm:pt>
    <dgm:pt modelId="{F517628E-BB7E-4B04-92CF-1F176E1E15CA}" type="sibTrans" cxnId="{BBB3D49D-2793-46DC-AE4D-769F9A6B63FA}">
      <dgm:prSet/>
      <dgm:spPr/>
      <dgm:t>
        <a:bodyPr/>
        <a:lstStyle/>
        <a:p>
          <a:endParaRPr lang="en-US" sz="1700"/>
        </a:p>
      </dgm:t>
    </dgm:pt>
    <dgm:pt modelId="{1D8058A7-E5C3-4AA4-987C-AD0713882858}">
      <dgm:prSet phldrT="[Text]" custT="1"/>
      <dgm:spPr>
        <a:solidFill>
          <a:srgbClr val="ECC9FF">
            <a:alpha val="89804"/>
          </a:srgbClr>
        </a:solidFill>
        <a:ln>
          <a:noFill/>
        </a:ln>
      </dgm:spPr>
      <dgm:t>
        <a:bodyPr/>
        <a:lstStyle/>
        <a:p>
          <a:pPr>
            <a:spcBef>
              <a:spcPts val="600"/>
            </a:spcBef>
            <a:spcAft>
              <a:spcPts val="600"/>
            </a:spcAft>
          </a:pPr>
          <a:r>
            <a:rPr lang="en-US" sz="1600" dirty="0">
              <a:latin typeface="Helvetica Neue" panose="02000503000000020004"/>
            </a:rPr>
            <a:t>Emotions</a:t>
          </a:r>
        </a:p>
      </dgm:t>
    </dgm:pt>
    <dgm:pt modelId="{2E1B23ED-D880-4B34-B597-ECE9B3F32051}" type="parTrans" cxnId="{B993BC27-E721-4CD2-AA52-C54E6DA0779E}">
      <dgm:prSet/>
      <dgm:spPr/>
      <dgm:t>
        <a:bodyPr/>
        <a:lstStyle/>
        <a:p>
          <a:endParaRPr lang="en-US" sz="1700"/>
        </a:p>
      </dgm:t>
    </dgm:pt>
    <dgm:pt modelId="{E269C3C7-0C68-42E9-9EED-65713067E1DB}" type="sibTrans" cxnId="{B993BC27-E721-4CD2-AA52-C54E6DA0779E}">
      <dgm:prSet/>
      <dgm:spPr/>
      <dgm:t>
        <a:bodyPr/>
        <a:lstStyle/>
        <a:p>
          <a:endParaRPr lang="en-US" sz="1700"/>
        </a:p>
      </dgm:t>
    </dgm:pt>
    <dgm:pt modelId="{B6FF286C-99A9-4CA2-905F-E88EAAF11B26}">
      <dgm:prSet phldrT="[Text]" custT="1"/>
      <dgm:spPr>
        <a:solidFill>
          <a:srgbClr val="ECC9FF">
            <a:alpha val="89804"/>
          </a:srgbClr>
        </a:solidFill>
        <a:ln>
          <a:noFill/>
        </a:ln>
      </dgm:spPr>
      <dgm:t>
        <a:bodyPr/>
        <a:lstStyle/>
        <a:p>
          <a:pPr>
            <a:spcBef>
              <a:spcPts val="600"/>
            </a:spcBef>
            <a:spcAft>
              <a:spcPts val="600"/>
            </a:spcAft>
          </a:pPr>
          <a:r>
            <a:rPr lang="en-US" sz="1600" dirty="0">
              <a:latin typeface="Helvetica Neue" panose="02000503000000020004"/>
            </a:rPr>
            <a:t>Movement</a:t>
          </a:r>
        </a:p>
      </dgm:t>
    </dgm:pt>
    <dgm:pt modelId="{EEFE027B-DE6D-42C1-A6C2-C9771E8C0BC1}" type="parTrans" cxnId="{BF432438-41C0-44B2-AEDF-8C52868573A5}">
      <dgm:prSet/>
      <dgm:spPr/>
      <dgm:t>
        <a:bodyPr/>
        <a:lstStyle/>
        <a:p>
          <a:endParaRPr lang="en-US" sz="1700"/>
        </a:p>
      </dgm:t>
    </dgm:pt>
    <dgm:pt modelId="{8ADFA47A-6E55-4939-BDC0-34A5A8CBF7CB}" type="sibTrans" cxnId="{BF432438-41C0-44B2-AEDF-8C52868573A5}">
      <dgm:prSet/>
      <dgm:spPr/>
      <dgm:t>
        <a:bodyPr/>
        <a:lstStyle/>
        <a:p>
          <a:endParaRPr lang="en-US" sz="1700"/>
        </a:p>
      </dgm:t>
    </dgm:pt>
    <dgm:pt modelId="{00FB4EB1-315B-4281-AD6D-5A4C6413E96F}">
      <dgm:prSet phldrT="[Text]" custT="1"/>
      <dgm:spPr>
        <a:solidFill>
          <a:srgbClr val="FFF8C1">
            <a:alpha val="89804"/>
          </a:srgbClr>
        </a:solidFill>
        <a:ln>
          <a:noFill/>
        </a:ln>
      </dgm:spPr>
      <dgm:t>
        <a:bodyPr/>
        <a:lstStyle/>
        <a:p>
          <a:pPr>
            <a:spcBef>
              <a:spcPts val="600"/>
            </a:spcBef>
            <a:spcAft>
              <a:spcPts val="600"/>
            </a:spcAft>
          </a:pPr>
          <a:r>
            <a:rPr lang="en-US" sz="1600" dirty="0">
              <a:latin typeface="Helvetica Neue" panose="02000503000000020004"/>
            </a:rPr>
            <a:t>Understand words </a:t>
          </a:r>
        </a:p>
      </dgm:t>
    </dgm:pt>
    <dgm:pt modelId="{7A1AE282-9C2F-4082-9FDB-EF136D473155}" type="parTrans" cxnId="{D5BB0662-389A-4A34-9528-2FE9A55E589E}">
      <dgm:prSet/>
      <dgm:spPr/>
      <dgm:t>
        <a:bodyPr/>
        <a:lstStyle/>
        <a:p>
          <a:endParaRPr lang="en-US" sz="1700"/>
        </a:p>
      </dgm:t>
    </dgm:pt>
    <dgm:pt modelId="{C236C71B-4307-41FA-A3AF-A4B6620AD250}" type="sibTrans" cxnId="{D5BB0662-389A-4A34-9528-2FE9A55E589E}">
      <dgm:prSet/>
      <dgm:spPr/>
      <dgm:t>
        <a:bodyPr/>
        <a:lstStyle/>
        <a:p>
          <a:endParaRPr lang="en-US" sz="1700"/>
        </a:p>
      </dgm:t>
    </dgm:pt>
    <dgm:pt modelId="{100F25A2-5941-4C21-A0C4-881C9F5864F2}">
      <dgm:prSet custT="1"/>
      <dgm:spPr>
        <a:ln>
          <a:noFill/>
        </a:ln>
      </dgm:spPr>
      <dgm:t>
        <a:bodyPr/>
        <a:lstStyle/>
        <a:p>
          <a:pPr>
            <a:spcBef>
              <a:spcPts val="600"/>
            </a:spcBef>
            <a:spcAft>
              <a:spcPts val="600"/>
            </a:spcAft>
          </a:pPr>
          <a:r>
            <a:rPr lang="en-US" sz="1600" dirty="0">
              <a:latin typeface="Helvetica Neue" panose="02000503000000020004"/>
            </a:rPr>
            <a:t>Body awareness</a:t>
          </a:r>
        </a:p>
      </dgm:t>
    </dgm:pt>
    <dgm:pt modelId="{9E7AB695-9FA0-4B62-A010-EC12600C4381}" type="parTrans" cxnId="{D765A2DA-7F1F-4717-9575-9B5EE36A02AA}">
      <dgm:prSet/>
      <dgm:spPr/>
      <dgm:t>
        <a:bodyPr/>
        <a:lstStyle/>
        <a:p>
          <a:endParaRPr lang="en-US" sz="1700"/>
        </a:p>
      </dgm:t>
    </dgm:pt>
    <dgm:pt modelId="{9642B00D-66ED-46C8-8DFF-5D3D1628E785}" type="sibTrans" cxnId="{D765A2DA-7F1F-4717-9575-9B5EE36A02AA}">
      <dgm:prSet/>
      <dgm:spPr/>
      <dgm:t>
        <a:bodyPr/>
        <a:lstStyle/>
        <a:p>
          <a:endParaRPr lang="en-US" sz="1700"/>
        </a:p>
      </dgm:t>
    </dgm:pt>
    <dgm:pt modelId="{AA3B0878-EB68-4E2A-9CBD-4DE2043B80FC}">
      <dgm:prSet custT="1"/>
      <dgm:spPr>
        <a:ln>
          <a:noFill/>
        </a:ln>
      </dgm:spPr>
      <dgm:t>
        <a:bodyPr/>
        <a:lstStyle/>
        <a:p>
          <a:pPr>
            <a:spcBef>
              <a:spcPts val="600"/>
            </a:spcBef>
            <a:spcAft>
              <a:spcPts val="600"/>
            </a:spcAft>
          </a:pPr>
          <a:r>
            <a:rPr lang="en-US" sz="1600" dirty="0">
              <a:latin typeface="Helvetica Neue" panose="02000503000000020004"/>
            </a:rPr>
            <a:t>Language</a:t>
          </a:r>
        </a:p>
      </dgm:t>
    </dgm:pt>
    <dgm:pt modelId="{C0D34D21-622B-4AF7-8641-CAC8E902B101}" type="parTrans" cxnId="{7B28E33A-CE93-4C6E-A4EA-D08E7913BEE0}">
      <dgm:prSet/>
      <dgm:spPr/>
      <dgm:t>
        <a:bodyPr/>
        <a:lstStyle/>
        <a:p>
          <a:endParaRPr lang="en-US" sz="1700"/>
        </a:p>
      </dgm:t>
    </dgm:pt>
    <dgm:pt modelId="{C06602B3-3B11-438B-8E11-4F8D3AB1DA86}" type="sibTrans" cxnId="{7B28E33A-CE93-4C6E-A4EA-D08E7913BEE0}">
      <dgm:prSet/>
      <dgm:spPr/>
      <dgm:t>
        <a:bodyPr/>
        <a:lstStyle/>
        <a:p>
          <a:endParaRPr lang="en-US" sz="1700"/>
        </a:p>
      </dgm:t>
    </dgm:pt>
    <dgm:pt modelId="{BF86BB36-C63C-4FB2-B748-D12C9797BE88}">
      <dgm:prSet custT="1"/>
      <dgm:spPr>
        <a:ln>
          <a:noFill/>
        </a:ln>
      </dgm:spPr>
      <dgm:t>
        <a:bodyPr/>
        <a:lstStyle/>
        <a:p>
          <a:pPr>
            <a:spcBef>
              <a:spcPts val="600"/>
            </a:spcBef>
            <a:spcAft>
              <a:spcPts val="600"/>
            </a:spcAft>
          </a:pPr>
          <a:r>
            <a:rPr lang="en-US" sz="1600" dirty="0">
              <a:latin typeface="Helvetica Neue" panose="02000503000000020004"/>
            </a:rPr>
            <a:t>Spatial awareness</a:t>
          </a:r>
        </a:p>
      </dgm:t>
    </dgm:pt>
    <dgm:pt modelId="{B18657AF-59F9-4586-8648-2B4CA0DB085E}" type="parTrans" cxnId="{FB654662-A603-4E71-8F85-EFC21B49C583}">
      <dgm:prSet/>
      <dgm:spPr/>
      <dgm:t>
        <a:bodyPr/>
        <a:lstStyle/>
        <a:p>
          <a:endParaRPr lang="en-US" sz="1700"/>
        </a:p>
      </dgm:t>
    </dgm:pt>
    <dgm:pt modelId="{58BC4D70-494E-4735-B80B-87EA15932BC6}" type="sibTrans" cxnId="{FB654662-A603-4E71-8F85-EFC21B49C583}">
      <dgm:prSet/>
      <dgm:spPr/>
      <dgm:t>
        <a:bodyPr/>
        <a:lstStyle/>
        <a:p>
          <a:endParaRPr lang="en-US" sz="1700"/>
        </a:p>
      </dgm:t>
    </dgm:pt>
    <dgm:pt modelId="{244D5874-D004-4519-816D-660A746E1B42}">
      <dgm:prSet phldrT="[Text]" custT="1"/>
      <dgm:spPr>
        <a:solidFill>
          <a:srgbClr val="FFF8C1">
            <a:alpha val="89804"/>
          </a:srgbClr>
        </a:solidFill>
        <a:ln>
          <a:noFill/>
        </a:ln>
      </dgm:spPr>
      <dgm:t>
        <a:bodyPr/>
        <a:lstStyle/>
        <a:p>
          <a:pPr>
            <a:spcBef>
              <a:spcPts val="600"/>
            </a:spcBef>
            <a:spcAft>
              <a:spcPts val="600"/>
            </a:spcAft>
          </a:pPr>
          <a:r>
            <a:rPr lang="en-US" sz="1600" dirty="0">
              <a:latin typeface="Helvetica Neue" panose="02000503000000020004"/>
            </a:rPr>
            <a:t>Emotions</a:t>
          </a:r>
        </a:p>
      </dgm:t>
    </dgm:pt>
    <dgm:pt modelId="{3F51F6D0-8890-4CF2-AEB7-00E0D94197DA}" type="parTrans" cxnId="{A1B221D6-F435-48D2-9A1F-901A9C53CB7D}">
      <dgm:prSet/>
      <dgm:spPr/>
      <dgm:t>
        <a:bodyPr/>
        <a:lstStyle/>
        <a:p>
          <a:endParaRPr lang="en-US" sz="1700"/>
        </a:p>
      </dgm:t>
    </dgm:pt>
    <dgm:pt modelId="{1C7F4434-3CE0-4930-BA6D-C6CD9D046C46}" type="sibTrans" cxnId="{A1B221D6-F435-48D2-9A1F-901A9C53CB7D}">
      <dgm:prSet/>
      <dgm:spPr/>
      <dgm:t>
        <a:bodyPr/>
        <a:lstStyle/>
        <a:p>
          <a:endParaRPr lang="en-US" sz="1700"/>
        </a:p>
      </dgm:t>
    </dgm:pt>
    <dgm:pt modelId="{24217422-BC74-40E7-8436-F68A223931AF}">
      <dgm:prSet phldrT="[Text]" custT="1"/>
      <dgm:spPr>
        <a:solidFill>
          <a:srgbClr val="FFF8C1">
            <a:alpha val="89804"/>
          </a:srgbClr>
        </a:solidFill>
        <a:ln>
          <a:noFill/>
        </a:ln>
      </dgm:spPr>
      <dgm:t>
        <a:bodyPr/>
        <a:lstStyle/>
        <a:p>
          <a:pPr>
            <a:spcBef>
              <a:spcPts val="600"/>
            </a:spcBef>
            <a:spcAft>
              <a:spcPts val="600"/>
            </a:spcAft>
          </a:pPr>
          <a:r>
            <a:rPr lang="en-US" sz="1600" dirty="0">
              <a:latin typeface="Helvetica Neue" panose="02000503000000020004"/>
            </a:rPr>
            <a:t>Visual recognition</a:t>
          </a:r>
        </a:p>
      </dgm:t>
    </dgm:pt>
    <dgm:pt modelId="{89DC2AB4-0B57-439C-95F6-21377384B2DB}" type="parTrans" cxnId="{B3775329-5C1B-4416-9220-C236C939380C}">
      <dgm:prSet/>
      <dgm:spPr/>
      <dgm:t>
        <a:bodyPr/>
        <a:lstStyle/>
        <a:p>
          <a:endParaRPr lang="en-US" sz="1700"/>
        </a:p>
      </dgm:t>
    </dgm:pt>
    <dgm:pt modelId="{6DDD4239-D83D-49E2-9AD3-160E04440069}" type="sibTrans" cxnId="{B3775329-5C1B-4416-9220-C236C939380C}">
      <dgm:prSet/>
      <dgm:spPr/>
      <dgm:t>
        <a:bodyPr/>
        <a:lstStyle/>
        <a:p>
          <a:endParaRPr lang="en-US" sz="1700"/>
        </a:p>
      </dgm:t>
    </dgm:pt>
    <dgm:pt modelId="{E4EB65DF-BE4E-4EBD-AF72-B9490D89206A}">
      <dgm:prSet phldrT="[Text]" custT="1"/>
      <dgm:spPr>
        <a:solidFill>
          <a:srgbClr val="FFF8C1">
            <a:alpha val="89804"/>
          </a:srgbClr>
        </a:solidFill>
        <a:ln>
          <a:noFill/>
        </a:ln>
      </dgm:spPr>
      <dgm:t>
        <a:bodyPr/>
        <a:lstStyle/>
        <a:p>
          <a:pPr>
            <a:spcBef>
              <a:spcPts val="600"/>
            </a:spcBef>
            <a:spcAft>
              <a:spcPts val="600"/>
            </a:spcAft>
          </a:pPr>
          <a:r>
            <a:rPr lang="en-US" sz="1600" dirty="0">
              <a:latin typeface="Helvetica Neue" panose="02000503000000020004"/>
            </a:rPr>
            <a:t>Senses (especially sight and sound)</a:t>
          </a:r>
        </a:p>
      </dgm:t>
    </dgm:pt>
    <dgm:pt modelId="{97DF7DBD-F9CA-491B-97F7-75760A368C34}" type="parTrans" cxnId="{51CDC656-887A-4057-8FA9-128D59F03E11}">
      <dgm:prSet/>
      <dgm:spPr/>
      <dgm:t>
        <a:bodyPr/>
        <a:lstStyle/>
        <a:p>
          <a:endParaRPr lang="en-US" sz="1700"/>
        </a:p>
      </dgm:t>
    </dgm:pt>
    <dgm:pt modelId="{C48E00D1-2D98-4BC6-B5FA-112AC3B76F4C}" type="sibTrans" cxnId="{51CDC656-887A-4057-8FA9-128D59F03E11}">
      <dgm:prSet/>
      <dgm:spPr/>
      <dgm:t>
        <a:bodyPr/>
        <a:lstStyle/>
        <a:p>
          <a:endParaRPr lang="en-US" sz="1700"/>
        </a:p>
      </dgm:t>
    </dgm:pt>
    <dgm:pt modelId="{BEF37055-9225-444E-9733-34F5E2FCFDB6}">
      <dgm:prSet phldrT="[Text]" custT="1"/>
      <dgm:spPr>
        <a:solidFill>
          <a:srgbClr val="C1E8F7">
            <a:alpha val="89804"/>
          </a:srgbClr>
        </a:solidFill>
        <a:ln>
          <a:noFill/>
        </a:ln>
      </dgm:spPr>
      <dgm:t>
        <a:bodyPr/>
        <a:lstStyle/>
        <a:p>
          <a:pPr>
            <a:spcBef>
              <a:spcPts val="600"/>
            </a:spcBef>
            <a:spcAft>
              <a:spcPts val="600"/>
            </a:spcAft>
          </a:pPr>
          <a:r>
            <a:rPr lang="en-US" sz="1600" dirty="0">
              <a:latin typeface="Helvetica Neue" panose="02000503000000020004"/>
            </a:rPr>
            <a:t>Object/face recognition</a:t>
          </a:r>
        </a:p>
      </dgm:t>
    </dgm:pt>
    <dgm:pt modelId="{01B7607B-98BC-440F-83D9-F986A832023D}" type="parTrans" cxnId="{C9407EDC-3E69-4A82-80E0-6539F4713416}">
      <dgm:prSet/>
      <dgm:spPr/>
      <dgm:t>
        <a:bodyPr/>
        <a:lstStyle/>
        <a:p>
          <a:endParaRPr lang="en-US" sz="1700"/>
        </a:p>
      </dgm:t>
    </dgm:pt>
    <dgm:pt modelId="{87E56BC1-A0E8-4C49-8F45-AE553D3A262D}" type="sibTrans" cxnId="{C9407EDC-3E69-4A82-80E0-6539F4713416}">
      <dgm:prSet/>
      <dgm:spPr/>
      <dgm:t>
        <a:bodyPr/>
        <a:lstStyle/>
        <a:p>
          <a:endParaRPr lang="en-US" sz="1700"/>
        </a:p>
      </dgm:t>
    </dgm:pt>
    <dgm:pt modelId="{D3C2C796-B628-4D5D-8318-FB6C59D92134}">
      <dgm:prSet phldrT="[Text]" custT="1"/>
      <dgm:spPr>
        <a:solidFill>
          <a:srgbClr val="C1E8F7">
            <a:alpha val="89804"/>
          </a:srgbClr>
        </a:solidFill>
        <a:ln>
          <a:noFill/>
        </a:ln>
      </dgm:spPr>
      <dgm:t>
        <a:bodyPr/>
        <a:lstStyle/>
        <a:p>
          <a:pPr>
            <a:spcBef>
              <a:spcPts val="600"/>
            </a:spcBef>
            <a:spcAft>
              <a:spcPts val="600"/>
            </a:spcAft>
          </a:pPr>
          <a:r>
            <a:rPr lang="en-US" sz="1600" dirty="0">
              <a:latin typeface="Helvetica Neue" panose="02000503000000020004"/>
            </a:rPr>
            <a:t>Memory formation</a:t>
          </a:r>
        </a:p>
      </dgm:t>
    </dgm:pt>
    <dgm:pt modelId="{892B09AE-5BE0-4155-B46F-09F767FC1ECB}" type="parTrans" cxnId="{9C7C5336-612C-4443-8931-EF2DD63FA95D}">
      <dgm:prSet/>
      <dgm:spPr/>
      <dgm:t>
        <a:bodyPr/>
        <a:lstStyle/>
        <a:p>
          <a:endParaRPr lang="en-US" sz="1700"/>
        </a:p>
      </dgm:t>
    </dgm:pt>
    <dgm:pt modelId="{0081E021-9CB4-4E6C-A43B-17F1531F8944}" type="sibTrans" cxnId="{9C7C5336-612C-4443-8931-EF2DD63FA95D}">
      <dgm:prSet/>
      <dgm:spPr/>
      <dgm:t>
        <a:bodyPr/>
        <a:lstStyle/>
        <a:p>
          <a:endParaRPr lang="en-US" sz="1700"/>
        </a:p>
      </dgm:t>
    </dgm:pt>
    <dgm:pt modelId="{596088BE-089B-4AC7-B80A-B48F1E1A75FD}">
      <dgm:prSet phldrT="[Text]" custT="1"/>
      <dgm:spPr>
        <a:solidFill>
          <a:srgbClr val="C1E8F7">
            <a:alpha val="89804"/>
          </a:srgbClr>
        </a:solidFill>
        <a:ln>
          <a:noFill/>
        </a:ln>
      </dgm:spPr>
      <dgm:t>
        <a:bodyPr/>
        <a:lstStyle/>
        <a:p>
          <a:pPr>
            <a:spcBef>
              <a:spcPts val="600"/>
            </a:spcBef>
            <a:spcAft>
              <a:spcPts val="600"/>
            </a:spcAft>
          </a:pPr>
          <a:r>
            <a:rPr lang="en-US" sz="1600" dirty="0" err="1">
              <a:latin typeface="Helvetica Neue" panose="02000503000000020004"/>
            </a:rPr>
            <a:t>Colour</a:t>
          </a:r>
          <a:r>
            <a:rPr lang="en-US" sz="1600" dirty="0">
              <a:latin typeface="Helvetica Neue" panose="02000503000000020004"/>
            </a:rPr>
            <a:t> </a:t>
          </a:r>
        </a:p>
      </dgm:t>
    </dgm:pt>
    <dgm:pt modelId="{B6891872-D640-4C9C-BD1E-FF023C6780B1}" type="parTrans" cxnId="{EFB16A6B-344D-402B-914B-9BFC543F3773}">
      <dgm:prSet/>
      <dgm:spPr/>
      <dgm:t>
        <a:bodyPr/>
        <a:lstStyle/>
        <a:p>
          <a:endParaRPr lang="en-US" sz="1700"/>
        </a:p>
      </dgm:t>
    </dgm:pt>
    <dgm:pt modelId="{213D5321-2D61-404B-8B42-214CB5D9E541}" type="sibTrans" cxnId="{EFB16A6B-344D-402B-914B-9BFC543F3773}">
      <dgm:prSet/>
      <dgm:spPr/>
      <dgm:t>
        <a:bodyPr/>
        <a:lstStyle/>
        <a:p>
          <a:endParaRPr lang="en-US" sz="1700"/>
        </a:p>
      </dgm:t>
    </dgm:pt>
    <dgm:pt modelId="{0215593D-B6EF-4A52-8D61-409BB9CB25B0}">
      <dgm:prSet phldrT="[Text]" custT="1"/>
      <dgm:spPr>
        <a:solidFill>
          <a:srgbClr val="D9EBD5">
            <a:alpha val="89804"/>
          </a:srgbClr>
        </a:solidFill>
        <a:ln>
          <a:noFill/>
        </a:ln>
      </dgm:spPr>
      <dgm:t>
        <a:bodyPr/>
        <a:lstStyle/>
        <a:p>
          <a:pPr>
            <a:spcBef>
              <a:spcPts val="600"/>
            </a:spcBef>
            <a:spcAft>
              <a:spcPts val="600"/>
            </a:spcAft>
          </a:pPr>
          <a:r>
            <a:rPr lang="en-US" sz="1600" dirty="0">
              <a:latin typeface="Helvetica Neue" panose="02000503000000020004"/>
            </a:rPr>
            <a:t>Movement </a:t>
          </a:r>
        </a:p>
      </dgm:t>
    </dgm:pt>
    <dgm:pt modelId="{7AA6E272-4D9E-4D01-9D38-7D9654A6F2BC}" type="parTrans" cxnId="{0C502DB7-103C-48CB-9186-2313D9A79949}">
      <dgm:prSet/>
      <dgm:spPr/>
      <dgm:t>
        <a:bodyPr/>
        <a:lstStyle/>
        <a:p>
          <a:endParaRPr lang="en-US" sz="1700"/>
        </a:p>
      </dgm:t>
    </dgm:pt>
    <dgm:pt modelId="{FA82107D-A56C-4360-9944-3F4F71271F5B}" type="sibTrans" cxnId="{0C502DB7-103C-48CB-9186-2313D9A79949}">
      <dgm:prSet/>
      <dgm:spPr/>
      <dgm:t>
        <a:bodyPr/>
        <a:lstStyle/>
        <a:p>
          <a:endParaRPr lang="en-US" sz="1700"/>
        </a:p>
      </dgm:t>
    </dgm:pt>
    <dgm:pt modelId="{4718A07A-6DDA-4A53-BA9C-5BF280CE4958}">
      <dgm:prSet phldrT="[Text]" custT="1"/>
      <dgm:spPr>
        <a:solidFill>
          <a:srgbClr val="D9EBD5">
            <a:alpha val="89804"/>
          </a:srgbClr>
        </a:solidFill>
        <a:ln>
          <a:noFill/>
        </a:ln>
      </dgm:spPr>
      <dgm:t>
        <a:bodyPr/>
        <a:lstStyle/>
        <a:p>
          <a:pPr>
            <a:spcBef>
              <a:spcPts val="600"/>
            </a:spcBef>
            <a:spcAft>
              <a:spcPts val="600"/>
            </a:spcAft>
          </a:pPr>
          <a:r>
            <a:rPr lang="en-US" sz="1600" dirty="0">
              <a:latin typeface="Helvetica Neue" panose="02000503000000020004"/>
            </a:rPr>
            <a:t>Coordination</a:t>
          </a:r>
        </a:p>
      </dgm:t>
    </dgm:pt>
    <dgm:pt modelId="{EBF63F9D-CE77-4752-8A80-973747FF2149}" type="parTrans" cxnId="{907641A4-800C-49C6-8B0A-3C2ACB55E2FF}">
      <dgm:prSet/>
      <dgm:spPr/>
      <dgm:t>
        <a:bodyPr/>
        <a:lstStyle/>
        <a:p>
          <a:endParaRPr lang="en-US" sz="1700"/>
        </a:p>
      </dgm:t>
    </dgm:pt>
    <dgm:pt modelId="{E53C90C8-DD4F-4B4A-951F-19BB73D58FC8}" type="sibTrans" cxnId="{907641A4-800C-49C6-8B0A-3C2ACB55E2FF}">
      <dgm:prSet/>
      <dgm:spPr/>
      <dgm:t>
        <a:bodyPr/>
        <a:lstStyle/>
        <a:p>
          <a:endParaRPr lang="en-US" sz="1700"/>
        </a:p>
      </dgm:t>
    </dgm:pt>
    <dgm:pt modelId="{DBF89E4A-5F2B-42B9-BC4C-3293F77CA84C}">
      <dgm:prSet phldrT="[Text]" custT="1"/>
      <dgm:spPr>
        <a:solidFill>
          <a:srgbClr val="F9DBC7">
            <a:alpha val="89804"/>
          </a:srgbClr>
        </a:solidFill>
        <a:ln>
          <a:noFill/>
        </a:ln>
      </dgm:spPr>
      <dgm:t>
        <a:bodyPr/>
        <a:lstStyle/>
        <a:p>
          <a:pPr>
            <a:spcBef>
              <a:spcPts val="600"/>
            </a:spcBef>
            <a:spcAft>
              <a:spcPts val="600"/>
            </a:spcAft>
          </a:pPr>
          <a:r>
            <a:rPr lang="en-US" sz="1600" dirty="0">
              <a:latin typeface="Helvetica Neue" panose="02000503000000020004"/>
            </a:rPr>
            <a:t>Blood pressure</a:t>
          </a:r>
        </a:p>
      </dgm:t>
    </dgm:pt>
    <dgm:pt modelId="{C9745FA9-B9BC-4CD8-B789-16CACEA604AC}" type="parTrans" cxnId="{DB1F97D8-2869-4DC5-A1BA-FE0F6F86B017}">
      <dgm:prSet/>
      <dgm:spPr/>
      <dgm:t>
        <a:bodyPr/>
        <a:lstStyle/>
        <a:p>
          <a:endParaRPr lang="en-US" sz="1700"/>
        </a:p>
      </dgm:t>
    </dgm:pt>
    <dgm:pt modelId="{4415E80D-9DA6-4FD3-AE92-32C59CD7F8FB}" type="sibTrans" cxnId="{DB1F97D8-2869-4DC5-A1BA-FE0F6F86B017}">
      <dgm:prSet/>
      <dgm:spPr/>
      <dgm:t>
        <a:bodyPr/>
        <a:lstStyle/>
        <a:p>
          <a:endParaRPr lang="en-US" sz="1700"/>
        </a:p>
      </dgm:t>
    </dgm:pt>
    <dgm:pt modelId="{35947095-BBDD-4C87-85B5-8293BFED5E73}">
      <dgm:prSet phldrT="[Text]" custT="1"/>
      <dgm:spPr>
        <a:solidFill>
          <a:srgbClr val="F9DBC7">
            <a:alpha val="89804"/>
          </a:srgbClr>
        </a:solidFill>
        <a:ln>
          <a:noFill/>
        </a:ln>
      </dgm:spPr>
      <dgm:t>
        <a:bodyPr/>
        <a:lstStyle/>
        <a:p>
          <a:pPr>
            <a:spcBef>
              <a:spcPts val="600"/>
            </a:spcBef>
            <a:spcAft>
              <a:spcPts val="600"/>
            </a:spcAft>
          </a:pPr>
          <a:r>
            <a:rPr lang="en-US" sz="1600" dirty="0">
              <a:latin typeface="Helvetica Neue" panose="02000503000000020004"/>
            </a:rPr>
            <a:t>Sleep</a:t>
          </a:r>
        </a:p>
      </dgm:t>
    </dgm:pt>
    <dgm:pt modelId="{2DC8709D-7B81-435B-BFD4-547FCCA2A57C}" type="parTrans" cxnId="{526F3677-4E01-4BCD-A2D2-95C33DAB291E}">
      <dgm:prSet/>
      <dgm:spPr/>
      <dgm:t>
        <a:bodyPr/>
        <a:lstStyle/>
        <a:p>
          <a:endParaRPr lang="en-US" sz="1700"/>
        </a:p>
      </dgm:t>
    </dgm:pt>
    <dgm:pt modelId="{D458F10B-4990-492B-89C4-5B6F6CA449F8}" type="sibTrans" cxnId="{526F3677-4E01-4BCD-A2D2-95C33DAB291E}">
      <dgm:prSet/>
      <dgm:spPr/>
      <dgm:t>
        <a:bodyPr/>
        <a:lstStyle/>
        <a:p>
          <a:endParaRPr lang="en-US" sz="1700"/>
        </a:p>
      </dgm:t>
    </dgm:pt>
    <dgm:pt modelId="{A9FB92A5-AE92-41DE-9EA2-33EA6626490E}">
      <dgm:prSet phldrT="[Text]" custT="1"/>
      <dgm:spPr>
        <a:solidFill>
          <a:srgbClr val="F9DBC7">
            <a:alpha val="89804"/>
          </a:srgbClr>
        </a:solidFill>
        <a:ln>
          <a:noFill/>
        </a:ln>
      </dgm:spPr>
      <dgm:t>
        <a:bodyPr/>
        <a:lstStyle/>
        <a:p>
          <a:pPr>
            <a:spcBef>
              <a:spcPts val="600"/>
            </a:spcBef>
            <a:spcAft>
              <a:spcPts val="600"/>
            </a:spcAft>
          </a:pPr>
          <a:r>
            <a:rPr lang="en-US" sz="1600" dirty="0">
              <a:latin typeface="Helvetica Neue" panose="02000503000000020004"/>
            </a:rPr>
            <a:t>Breathing </a:t>
          </a:r>
        </a:p>
      </dgm:t>
    </dgm:pt>
    <dgm:pt modelId="{C6EDF294-357F-4F62-8FEB-66737DC559FB}" type="parTrans" cxnId="{9BC9500E-7A94-4AAE-A9E6-D2ADC4CD5D3A}">
      <dgm:prSet/>
      <dgm:spPr/>
      <dgm:t>
        <a:bodyPr/>
        <a:lstStyle/>
        <a:p>
          <a:endParaRPr lang="en-US" sz="1700"/>
        </a:p>
      </dgm:t>
    </dgm:pt>
    <dgm:pt modelId="{AF2593CD-FEB5-4377-ABF4-10CA374F5FD3}" type="sibTrans" cxnId="{9BC9500E-7A94-4AAE-A9E6-D2ADC4CD5D3A}">
      <dgm:prSet/>
      <dgm:spPr/>
      <dgm:t>
        <a:bodyPr/>
        <a:lstStyle/>
        <a:p>
          <a:endParaRPr lang="en-US" sz="1700"/>
        </a:p>
      </dgm:t>
    </dgm:pt>
    <dgm:pt modelId="{92A1D0C5-FC1D-40E8-AC43-EDF01CFA1DD2}">
      <dgm:prSet phldrT="[Text]" custT="1"/>
      <dgm:spPr>
        <a:solidFill>
          <a:srgbClr val="F9DBC7">
            <a:alpha val="89804"/>
          </a:srgbClr>
        </a:solidFill>
        <a:ln>
          <a:noFill/>
        </a:ln>
      </dgm:spPr>
      <dgm:t>
        <a:bodyPr/>
        <a:lstStyle/>
        <a:p>
          <a:pPr>
            <a:spcBef>
              <a:spcPts val="600"/>
            </a:spcBef>
            <a:spcAft>
              <a:spcPts val="600"/>
            </a:spcAft>
          </a:pPr>
          <a:r>
            <a:rPr lang="en-US" sz="1600" dirty="0">
              <a:latin typeface="Helvetica Neue" panose="02000503000000020004"/>
            </a:rPr>
            <a:t>Reflexes</a:t>
          </a:r>
          <a:endParaRPr lang="en-US" sz="1700" dirty="0">
            <a:latin typeface="Helvetica Neue" panose="02000503000000020004"/>
          </a:endParaRPr>
        </a:p>
      </dgm:t>
    </dgm:pt>
    <dgm:pt modelId="{07C2D296-1FA1-4F14-8555-96EB5576CF36}" type="parTrans" cxnId="{E400ADBC-64E4-4609-937F-ACF04342D2DC}">
      <dgm:prSet/>
      <dgm:spPr/>
      <dgm:t>
        <a:bodyPr/>
        <a:lstStyle/>
        <a:p>
          <a:endParaRPr lang="en-US" sz="1700"/>
        </a:p>
      </dgm:t>
    </dgm:pt>
    <dgm:pt modelId="{9A39D646-35A6-4DDC-97E7-597E1C3B61B5}" type="sibTrans" cxnId="{E400ADBC-64E4-4609-937F-ACF04342D2DC}">
      <dgm:prSet/>
      <dgm:spPr/>
      <dgm:t>
        <a:bodyPr/>
        <a:lstStyle/>
        <a:p>
          <a:endParaRPr lang="en-US" sz="1700"/>
        </a:p>
      </dgm:t>
    </dgm:pt>
    <dgm:pt modelId="{834E393F-BF1C-4637-AFC8-59CD0E1B6CE8}" type="pres">
      <dgm:prSet presAssocID="{33731317-B0A9-4B36-9C4E-C2A4C51E337B}" presName="Name0" presStyleCnt="0">
        <dgm:presLayoutVars>
          <dgm:dir/>
          <dgm:animLvl val="lvl"/>
          <dgm:resizeHandles val="exact"/>
        </dgm:presLayoutVars>
      </dgm:prSet>
      <dgm:spPr/>
    </dgm:pt>
    <dgm:pt modelId="{81AFA97C-6913-48CE-91F6-77AB46C49148}" type="pres">
      <dgm:prSet presAssocID="{8D691715-AFC9-4462-9445-F7554CA63470}" presName="composite" presStyleCnt="0"/>
      <dgm:spPr/>
    </dgm:pt>
    <dgm:pt modelId="{AE3609AE-B534-4B1B-94F3-A98900AA3E24}" type="pres">
      <dgm:prSet presAssocID="{8D691715-AFC9-4462-9445-F7554CA63470}" presName="parTx" presStyleLbl="alignNode1" presStyleIdx="0" presStyleCnt="6" custScaleX="104252">
        <dgm:presLayoutVars>
          <dgm:chMax val="0"/>
          <dgm:chPref val="0"/>
          <dgm:bulletEnabled val="1"/>
        </dgm:presLayoutVars>
      </dgm:prSet>
      <dgm:spPr/>
    </dgm:pt>
    <dgm:pt modelId="{5700B1AD-3D69-404D-AB4F-B70124002B65}" type="pres">
      <dgm:prSet presAssocID="{8D691715-AFC9-4462-9445-F7554CA63470}" presName="desTx" presStyleLbl="alignAccFollowNode1" presStyleIdx="0" presStyleCnt="6" custScaleX="104170">
        <dgm:presLayoutVars>
          <dgm:bulletEnabled val="1"/>
        </dgm:presLayoutVars>
      </dgm:prSet>
      <dgm:spPr/>
    </dgm:pt>
    <dgm:pt modelId="{F15543A5-9855-434B-8F22-877A4533F484}" type="pres">
      <dgm:prSet presAssocID="{3A0B6675-7A86-4D48-AC66-AFD7D092A100}" presName="space" presStyleCnt="0"/>
      <dgm:spPr/>
    </dgm:pt>
    <dgm:pt modelId="{2A31403D-C445-40AE-B0B7-34EF5CD624C6}" type="pres">
      <dgm:prSet presAssocID="{C8D691EF-3A82-4F2D-9E87-10C63F89402E}" presName="composite" presStyleCnt="0"/>
      <dgm:spPr/>
    </dgm:pt>
    <dgm:pt modelId="{E8F8F05F-5A84-4D21-B7C5-9C44C194F527}" type="pres">
      <dgm:prSet presAssocID="{C8D691EF-3A82-4F2D-9E87-10C63F89402E}" presName="parTx" presStyleLbl="alignNode1" presStyleIdx="1" presStyleCnt="6">
        <dgm:presLayoutVars>
          <dgm:chMax val="0"/>
          <dgm:chPref val="0"/>
          <dgm:bulletEnabled val="1"/>
        </dgm:presLayoutVars>
      </dgm:prSet>
      <dgm:spPr/>
    </dgm:pt>
    <dgm:pt modelId="{4DAED392-7899-464C-B292-1A76967E786B}" type="pres">
      <dgm:prSet presAssocID="{C8D691EF-3A82-4F2D-9E87-10C63F89402E}" presName="desTx" presStyleLbl="alignAccFollowNode1" presStyleIdx="1" presStyleCnt="6">
        <dgm:presLayoutVars>
          <dgm:bulletEnabled val="1"/>
        </dgm:presLayoutVars>
      </dgm:prSet>
      <dgm:spPr/>
    </dgm:pt>
    <dgm:pt modelId="{060D16A0-DD32-48C1-904C-2D3F5EABB2FB}" type="pres">
      <dgm:prSet presAssocID="{45FBC63E-5F48-40A4-A330-DFE614627857}" presName="space" presStyleCnt="0"/>
      <dgm:spPr/>
    </dgm:pt>
    <dgm:pt modelId="{670ECBDE-7FBC-4570-B3A0-4E8311AA970B}" type="pres">
      <dgm:prSet presAssocID="{722D3626-168B-4F67-B0A1-3CF42F6A075E}" presName="composite" presStyleCnt="0"/>
      <dgm:spPr/>
    </dgm:pt>
    <dgm:pt modelId="{D8F50667-89A9-415B-8BEF-43A44DEEEC07}" type="pres">
      <dgm:prSet presAssocID="{722D3626-168B-4F67-B0A1-3CF42F6A075E}" presName="parTx" presStyleLbl="alignNode1" presStyleIdx="2" presStyleCnt="6">
        <dgm:presLayoutVars>
          <dgm:chMax val="0"/>
          <dgm:chPref val="0"/>
          <dgm:bulletEnabled val="1"/>
        </dgm:presLayoutVars>
      </dgm:prSet>
      <dgm:spPr/>
    </dgm:pt>
    <dgm:pt modelId="{1F545F5E-8D12-4049-857E-DBD16F954C45}" type="pres">
      <dgm:prSet presAssocID="{722D3626-168B-4F67-B0A1-3CF42F6A075E}" presName="desTx" presStyleLbl="alignAccFollowNode1" presStyleIdx="2" presStyleCnt="6">
        <dgm:presLayoutVars>
          <dgm:bulletEnabled val="1"/>
        </dgm:presLayoutVars>
      </dgm:prSet>
      <dgm:spPr/>
    </dgm:pt>
    <dgm:pt modelId="{FC8E71A9-977D-441B-B2F5-494698128B6D}" type="pres">
      <dgm:prSet presAssocID="{873CBDE1-F1F8-4674-8620-CD9E0CBC8382}" presName="space" presStyleCnt="0"/>
      <dgm:spPr/>
    </dgm:pt>
    <dgm:pt modelId="{5431EF58-F295-4957-AE64-E64198FD740C}" type="pres">
      <dgm:prSet presAssocID="{09657AEF-7E55-45BD-AEBE-881D08727833}" presName="composite" presStyleCnt="0"/>
      <dgm:spPr/>
    </dgm:pt>
    <dgm:pt modelId="{7250F155-926D-4E7B-903D-BFEA864DB7D8}" type="pres">
      <dgm:prSet presAssocID="{09657AEF-7E55-45BD-AEBE-881D08727833}" presName="parTx" presStyleLbl="alignNode1" presStyleIdx="3" presStyleCnt="6">
        <dgm:presLayoutVars>
          <dgm:chMax val="0"/>
          <dgm:chPref val="0"/>
          <dgm:bulletEnabled val="1"/>
        </dgm:presLayoutVars>
      </dgm:prSet>
      <dgm:spPr/>
    </dgm:pt>
    <dgm:pt modelId="{BF32DF03-8D68-4AF3-A017-286DC093066B}" type="pres">
      <dgm:prSet presAssocID="{09657AEF-7E55-45BD-AEBE-881D08727833}" presName="desTx" presStyleLbl="alignAccFollowNode1" presStyleIdx="3" presStyleCnt="6">
        <dgm:presLayoutVars>
          <dgm:bulletEnabled val="1"/>
        </dgm:presLayoutVars>
      </dgm:prSet>
      <dgm:spPr/>
    </dgm:pt>
    <dgm:pt modelId="{2E129DAC-7E47-46EE-9B99-99C7F7913476}" type="pres">
      <dgm:prSet presAssocID="{994176D3-E490-4BE8-86F3-A4726DB6840E}" presName="space" presStyleCnt="0"/>
      <dgm:spPr/>
    </dgm:pt>
    <dgm:pt modelId="{26914446-C33E-457E-A4D4-1BD8B828E787}" type="pres">
      <dgm:prSet presAssocID="{BB967707-D3BD-4177-A47B-7F0BF2C9DF6E}" presName="composite" presStyleCnt="0"/>
      <dgm:spPr/>
    </dgm:pt>
    <dgm:pt modelId="{BECBE732-96EA-447D-B1EE-E5F030EF494D}" type="pres">
      <dgm:prSet presAssocID="{BB967707-D3BD-4177-A47B-7F0BF2C9DF6E}" presName="parTx" presStyleLbl="alignNode1" presStyleIdx="4" presStyleCnt="6">
        <dgm:presLayoutVars>
          <dgm:chMax val="0"/>
          <dgm:chPref val="0"/>
          <dgm:bulletEnabled val="1"/>
        </dgm:presLayoutVars>
      </dgm:prSet>
      <dgm:spPr/>
    </dgm:pt>
    <dgm:pt modelId="{E505B01B-B9F7-40EF-ACA4-42AF126C8610}" type="pres">
      <dgm:prSet presAssocID="{BB967707-D3BD-4177-A47B-7F0BF2C9DF6E}" presName="desTx" presStyleLbl="alignAccFollowNode1" presStyleIdx="4" presStyleCnt="6">
        <dgm:presLayoutVars>
          <dgm:bulletEnabled val="1"/>
        </dgm:presLayoutVars>
      </dgm:prSet>
      <dgm:spPr/>
    </dgm:pt>
    <dgm:pt modelId="{4277D39C-5446-4844-BFC4-E31750059064}" type="pres">
      <dgm:prSet presAssocID="{BC84755A-1B66-47FA-956E-90E7CD787DB9}" presName="space" presStyleCnt="0"/>
      <dgm:spPr/>
    </dgm:pt>
    <dgm:pt modelId="{8F66437B-9653-40B4-9346-ACCFC9E6D1CE}" type="pres">
      <dgm:prSet presAssocID="{0E850C20-7A93-4C5C-8133-9DEEC590560F}" presName="composite" presStyleCnt="0"/>
      <dgm:spPr/>
    </dgm:pt>
    <dgm:pt modelId="{22E59222-AFA4-4346-880F-C1A90102BEE9}" type="pres">
      <dgm:prSet presAssocID="{0E850C20-7A93-4C5C-8133-9DEEC590560F}" presName="parTx" presStyleLbl="alignNode1" presStyleIdx="5" presStyleCnt="6">
        <dgm:presLayoutVars>
          <dgm:chMax val="0"/>
          <dgm:chPref val="0"/>
          <dgm:bulletEnabled val="1"/>
        </dgm:presLayoutVars>
      </dgm:prSet>
      <dgm:spPr/>
    </dgm:pt>
    <dgm:pt modelId="{99982C51-5F93-4672-96AB-DD0A81DEA1B3}" type="pres">
      <dgm:prSet presAssocID="{0E850C20-7A93-4C5C-8133-9DEEC590560F}" presName="desTx" presStyleLbl="alignAccFollowNode1" presStyleIdx="5" presStyleCnt="6">
        <dgm:presLayoutVars>
          <dgm:bulletEnabled val="1"/>
        </dgm:presLayoutVars>
      </dgm:prSet>
      <dgm:spPr/>
    </dgm:pt>
  </dgm:ptLst>
  <dgm:cxnLst>
    <dgm:cxn modelId="{4DD52A00-207F-4155-86C4-5764F31853B2}" type="presOf" srcId="{0215593D-B6EF-4A52-8D61-409BB9CB25B0}" destId="{E505B01B-B9F7-40EF-ACA4-42AF126C8610}" srcOrd="0" destOrd="1" presId="urn:microsoft.com/office/officeart/2005/8/layout/hList1"/>
    <dgm:cxn modelId="{3FF33000-5FA3-401D-B7DF-4BC7C3955521}" type="presOf" srcId="{BEF37055-9225-444E-9733-34F5E2FCFDB6}" destId="{BF32DF03-8D68-4AF3-A017-286DC093066B}" srcOrd="0" destOrd="1" presId="urn:microsoft.com/office/officeart/2005/8/layout/hList1"/>
    <dgm:cxn modelId="{63F23600-D973-4C76-B486-A044A0A5B71F}" srcId="{722D3626-168B-4F67-B0A1-3CF42F6A075E}" destId="{9E8CE5DC-7787-409F-BE60-92A87B938B3B}" srcOrd="0" destOrd="0" parTransId="{2163BCBD-EB37-493A-ACD8-491C76CE245D}" sibTransId="{409B43B3-5A53-480C-94B1-2EC1CC989C9D}"/>
    <dgm:cxn modelId="{E841970B-6B21-42F3-8859-A3B843A65D3A}" type="presOf" srcId="{AA3B0878-EB68-4E2A-9CBD-4DE2043B80FC}" destId="{1F545F5E-8D12-4049-857E-DBD16F954C45}" srcOrd="0" destOrd="2" presId="urn:microsoft.com/office/officeart/2005/8/layout/hList1"/>
    <dgm:cxn modelId="{9BC9500E-7A94-4AAE-A9E6-D2ADC4CD5D3A}" srcId="{0E850C20-7A93-4C5C-8133-9DEEC590560F}" destId="{A9FB92A5-AE92-41DE-9EA2-33EA6626490E}" srcOrd="3" destOrd="0" parTransId="{C6EDF294-357F-4F62-8FEB-66737DC559FB}" sibTransId="{AF2593CD-FEB5-4377-ABF4-10CA374F5FD3}"/>
    <dgm:cxn modelId="{C99ACB11-C0BC-4AD9-B44F-BBC7ADACCBBE}" type="presOf" srcId="{E4EB65DF-BE4E-4EBD-AF72-B9490D89206A}" destId="{4DAED392-7899-464C-B292-1A76967E786B}" srcOrd="0" destOrd="4" presId="urn:microsoft.com/office/officeart/2005/8/layout/hList1"/>
    <dgm:cxn modelId="{76E96F14-12C6-4CFE-A880-40B98671C201}" type="presOf" srcId="{FBF23E18-4579-4691-B518-0A40D1CB4054}" destId="{4DAED392-7899-464C-B292-1A76967E786B}" srcOrd="0" destOrd="0" presId="urn:microsoft.com/office/officeart/2005/8/layout/hList1"/>
    <dgm:cxn modelId="{5A139115-2A3D-444C-8978-0627600F13B7}" srcId="{33731317-B0A9-4B36-9C4E-C2A4C51E337B}" destId="{722D3626-168B-4F67-B0A1-3CF42F6A075E}" srcOrd="2" destOrd="0" parTransId="{259C71AE-7C40-4E9B-8B2C-1F6AD5B756CC}" sibTransId="{873CBDE1-F1F8-4674-8620-CD9E0CBC8382}"/>
    <dgm:cxn modelId="{00AE3A18-ED2C-40CA-87DF-302284936EDA}" type="presOf" srcId="{0E850C20-7A93-4C5C-8133-9DEEC590560F}" destId="{22E59222-AFA4-4346-880F-C1A90102BEE9}" srcOrd="0" destOrd="0" presId="urn:microsoft.com/office/officeart/2005/8/layout/hList1"/>
    <dgm:cxn modelId="{80F30221-E9AC-4D9D-BDB5-5CB37324AEF8}" type="presOf" srcId="{35947095-BBDD-4C87-85B5-8293BFED5E73}" destId="{99982C51-5F93-4672-96AB-DD0A81DEA1B3}" srcOrd="0" destOrd="2" presId="urn:microsoft.com/office/officeart/2005/8/layout/hList1"/>
    <dgm:cxn modelId="{B993BC27-E721-4CD2-AA52-C54E6DA0779E}" srcId="{8D691715-AFC9-4462-9445-F7554CA63470}" destId="{1D8058A7-E5C3-4AA4-987C-AD0713882858}" srcOrd="4" destOrd="0" parTransId="{2E1B23ED-D880-4B34-B597-ECE9B3F32051}" sibTransId="{E269C3C7-0C68-42E9-9EED-65713067E1DB}"/>
    <dgm:cxn modelId="{B3775329-5C1B-4416-9220-C236C939380C}" srcId="{C8D691EF-3A82-4F2D-9E87-10C63F89402E}" destId="{24217422-BC74-40E7-8436-F68A223931AF}" srcOrd="3" destOrd="0" parTransId="{89DC2AB4-0B57-439C-95F6-21377384B2DB}" sibTransId="{6DDD4239-D83D-49E2-9AD3-160E04440069}"/>
    <dgm:cxn modelId="{77D8522B-23E9-4ED8-A095-D808FF8D0295}" type="presOf" srcId="{8D691715-AFC9-4462-9445-F7554CA63470}" destId="{AE3609AE-B534-4B1B-94F3-A98900AA3E24}" srcOrd="0" destOrd="0" presId="urn:microsoft.com/office/officeart/2005/8/layout/hList1"/>
    <dgm:cxn modelId="{F3DDDE2B-0D5E-4F42-AD75-5850D9128949}" type="presOf" srcId="{4718A07A-6DDA-4A53-BA9C-5BF280CE4958}" destId="{E505B01B-B9F7-40EF-ACA4-42AF126C8610}" srcOrd="0" destOrd="2" presId="urn:microsoft.com/office/officeart/2005/8/layout/hList1"/>
    <dgm:cxn modelId="{F3FD822D-EE4B-46FA-89CA-5C3E158385B9}" type="presOf" srcId="{24217422-BC74-40E7-8436-F68A223931AF}" destId="{4DAED392-7899-464C-B292-1A76967E786B}" srcOrd="0" destOrd="3" presId="urn:microsoft.com/office/officeart/2005/8/layout/hList1"/>
    <dgm:cxn modelId="{D9A4A433-A5BA-4C34-8DE2-E0DD2B1227FD}" type="presOf" srcId="{09657AEF-7E55-45BD-AEBE-881D08727833}" destId="{7250F155-926D-4E7B-903D-BFEA864DB7D8}" srcOrd="0" destOrd="0" presId="urn:microsoft.com/office/officeart/2005/8/layout/hList1"/>
    <dgm:cxn modelId="{AC5A1E35-C332-4C61-9B4D-BA5CDE9E7397}" type="presOf" srcId="{1D8058A7-E5C3-4AA4-987C-AD0713882858}" destId="{5700B1AD-3D69-404D-AB4F-B70124002B65}" srcOrd="0" destOrd="4" presId="urn:microsoft.com/office/officeart/2005/8/layout/hList1"/>
    <dgm:cxn modelId="{9C7C5336-612C-4443-8931-EF2DD63FA95D}" srcId="{09657AEF-7E55-45BD-AEBE-881D08727833}" destId="{D3C2C796-B628-4D5D-8318-FB6C59D92134}" srcOrd="2" destOrd="0" parTransId="{892B09AE-5BE0-4155-B46F-09F767FC1ECB}" sibTransId="{0081E021-9CB4-4E6C-A43B-17F1531F8944}"/>
    <dgm:cxn modelId="{BF432438-41C0-44B2-AEDF-8C52868573A5}" srcId="{8D691715-AFC9-4462-9445-F7554CA63470}" destId="{B6FF286C-99A9-4CA2-905F-E88EAAF11B26}" srcOrd="5" destOrd="0" parTransId="{EEFE027B-DE6D-42C1-A6C2-C9771E8C0BC1}" sibTransId="{8ADFA47A-6E55-4939-BDC0-34A5A8CBF7CB}"/>
    <dgm:cxn modelId="{7F09013A-6C8D-43FF-927B-67A75FC0CE69}" srcId="{33731317-B0A9-4B36-9C4E-C2A4C51E337B}" destId="{8D691715-AFC9-4462-9445-F7554CA63470}" srcOrd="0" destOrd="0" parTransId="{E20FD37F-ED30-43EB-88C9-CB2282902C05}" sibTransId="{3A0B6675-7A86-4D48-AC66-AFD7D092A100}"/>
    <dgm:cxn modelId="{7B28E33A-CE93-4C6E-A4EA-D08E7913BEE0}" srcId="{722D3626-168B-4F67-B0A1-3CF42F6A075E}" destId="{AA3B0878-EB68-4E2A-9CBD-4DE2043B80FC}" srcOrd="2" destOrd="0" parTransId="{C0D34D21-622B-4AF7-8641-CAC8E902B101}" sibTransId="{C06602B3-3B11-438B-8E11-4F8D3AB1DA86}"/>
    <dgm:cxn modelId="{EB42FB40-6312-4ED4-84FB-7E54EBA67B38}" srcId="{33731317-B0A9-4B36-9C4E-C2A4C51E337B}" destId="{BB967707-D3BD-4177-A47B-7F0BF2C9DF6E}" srcOrd="4" destOrd="0" parTransId="{2F690336-6882-4FA5-A1E4-2CD8677268FC}" sibTransId="{BC84755A-1B66-47FA-956E-90E7CD787DB9}"/>
    <dgm:cxn modelId="{D5BB0662-389A-4A34-9528-2FE9A55E589E}" srcId="{C8D691EF-3A82-4F2D-9E87-10C63F89402E}" destId="{00FB4EB1-315B-4281-AD6D-5A4C6413E96F}" srcOrd="1" destOrd="0" parTransId="{7A1AE282-9C2F-4082-9FDB-EF136D473155}" sibTransId="{C236C71B-4307-41FA-A3AF-A4B6620AD250}"/>
    <dgm:cxn modelId="{FB654662-A603-4E71-8F85-EFC21B49C583}" srcId="{722D3626-168B-4F67-B0A1-3CF42F6A075E}" destId="{BF86BB36-C63C-4FB2-B748-D12C9797BE88}" srcOrd="3" destOrd="0" parTransId="{B18657AF-59F9-4586-8648-2B4CA0DB085E}" sibTransId="{58BC4D70-494E-4735-B80B-87EA15932BC6}"/>
    <dgm:cxn modelId="{21A2A242-A136-46FC-B6A1-182C6435AA1C}" srcId="{8D691715-AFC9-4462-9445-F7554CA63470}" destId="{CAB94D58-C3BA-488F-AACC-B0D7B8D9410B}" srcOrd="1" destOrd="0" parTransId="{9DF00029-FEC1-48CF-9549-2F779FB9156C}" sibTransId="{9D18794B-3DA3-4D87-9624-A8EDF0A1FAE8}"/>
    <dgm:cxn modelId="{A12C3666-7F16-4E92-B370-D41998F93919}" type="presOf" srcId="{C8D691EF-3A82-4F2D-9E87-10C63F89402E}" destId="{E8F8F05F-5A84-4D21-B7C5-9C44C194F527}" srcOrd="0" destOrd="0" presId="urn:microsoft.com/office/officeart/2005/8/layout/hList1"/>
    <dgm:cxn modelId="{0DD1D869-92A9-4131-B381-F68DA0C484FA}" type="presOf" srcId="{E927B024-3AEA-4BBF-9EE0-B5214B03F0D1}" destId="{5700B1AD-3D69-404D-AB4F-B70124002B65}" srcOrd="0" destOrd="0" presId="urn:microsoft.com/office/officeart/2005/8/layout/hList1"/>
    <dgm:cxn modelId="{1BC48F4A-7908-443C-8203-BB3922C0A2DF}" type="presOf" srcId="{B6FF286C-99A9-4CA2-905F-E88EAAF11B26}" destId="{5700B1AD-3D69-404D-AB4F-B70124002B65}" srcOrd="0" destOrd="5" presId="urn:microsoft.com/office/officeart/2005/8/layout/hList1"/>
    <dgm:cxn modelId="{EFB16A6B-344D-402B-914B-9BFC543F3773}" srcId="{09657AEF-7E55-45BD-AEBE-881D08727833}" destId="{596088BE-089B-4AC7-B80A-B48F1E1A75FD}" srcOrd="3" destOrd="0" parTransId="{B6891872-D640-4C9C-BD1E-FF023C6780B1}" sibTransId="{213D5321-2D61-404B-8B42-214CB5D9E541}"/>
    <dgm:cxn modelId="{97DB0E6E-4737-4183-99AF-A3B2E7B034FF}" type="presOf" srcId="{CAB94D58-C3BA-488F-AACC-B0D7B8D9410B}" destId="{5700B1AD-3D69-404D-AB4F-B70124002B65}" srcOrd="0" destOrd="1" presId="urn:microsoft.com/office/officeart/2005/8/layout/hList1"/>
    <dgm:cxn modelId="{9B489B4F-8ABE-427F-99FA-C218A3663672}" srcId="{C8D691EF-3A82-4F2D-9E87-10C63F89402E}" destId="{FBF23E18-4579-4691-B518-0A40D1CB4054}" srcOrd="0" destOrd="0" parTransId="{6677BDB4-34E0-4A1B-8D63-21822397F0C0}" sibTransId="{FB719D93-7CAD-41CC-BAE6-2D67B8D14643}"/>
    <dgm:cxn modelId="{F6864750-429A-4C87-A38D-73C68D47B105}" type="presOf" srcId="{30F6F2C6-19B0-4CE3-BCF1-1E83D66A0A80}" destId="{BF32DF03-8D68-4AF3-A017-286DC093066B}" srcOrd="0" destOrd="0" presId="urn:microsoft.com/office/officeart/2005/8/layout/hList1"/>
    <dgm:cxn modelId="{8FF19552-212B-4C7A-9A97-E15E01513261}" srcId="{8D691715-AFC9-4462-9445-F7554CA63470}" destId="{242E5176-B82C-4488-94FC-9CB4203D457F}" srcOrd="2" destOrd="0" parTransId="{1C82D7F3-89DB-416A-AB32-B4A74188EE5D}" sibTransId="{20D0522C-05C0-41FF-8972-4F1A2B896E61}"/>
    <dgm:cxn modelId="{2F34D772-B7C6-4D97-A082-3B4070F9D72E}" type="presOf" srcId="{A9FB92A5-AE92-41DE-9EA2-33EA6626490E}" destId="{99982C51-5F93-4672-96AB-DD0A81DEA1B3}" srcOrd="0" destOrd="3" presId="urn:microsoft.com/office/officeart/2005/8/layout/hList1"/>
    <dgm:cxn modelId="{51CDC656-887A-4057-8FA9-128D59F03E11}" srcId="{C8D691EF-3A82-4F2D-9E87-10C63F89402E}" destId="{E4EB65DF-BE4E-4EBD-AF72-B9490D89206A}" srcOrd="4" destOrd="0" parTransId="{97DF7DBD-F9CA-491B-97F7-75760A368C34}" sibTransId="{C48E00D1-2D98-4BC6-B5FA-112AC3B76F4C}"/>
    <dgm:cxn modelId="{526F3677-4E01-4BCD-A2D2-95C33DAB291E}" srcId="{0E850C20-7A93-4C5C-8133-9DEEC590560F}" destId="{35947095-BBDD-4C87-85B5-8293BFED5E73}" srcOrd="2" destOrd="0" parTransId="{2DC8709D-7B81-435B-BFD4-547FCCA2A57C}" sibTransId="{D458F10B-4990-492B-89C4-5B6F6CA449F8}"/>
    <dgm:cxn modelId="{529D7D79-E502-4E16-8A5E-138EC0F7D2C7}" srcId="{0E850C20-7A93-4C5C-8133-9DEEC590560F}" destId="{4570D549-A347-4955-A34B-265FC9B3C175}" srcOrd="0" destOrd="0" parTransId="{1EAF7912-70EC-4DE4-B297-FB65BEFBBE7D}" sibTransId="{1C589DBA-C0A4-437D-8952-FD279B7FC9EF}"/>
    <dgm:cxn modelId="{9C0E4F83-F853-458D-A124-97A89B2B691C}" type="presOf" srcId="{244D5874-D004-4519-816D-660A746E1B42}" destId="{4DAED392-7899-464C-B292-1A76967E786B}" srcOrd="0" destOrd="2" presId="urn:microsoft.com/office/officeart/2005/8/layout/hList1"/>
    <dgm:cxn modelId="{93D86193-C577-4E30-9BBF-E196DA1260AA}" type="presOf" srcId="{D3C2C796-B628-4D5D-8318-FB6C59D92134}" destId="{BF32DF03-8D68-4AF3-A017-286DC093066B}" srcOrd="0" destOrd="2" presId="urn:microsoft.com/office/officeart/2005/8/layout/hList1"/>
    <dgm:cxn modelId="{90F8D699-DA2D-44BF-84F6-AA23E815E379}" type="presOf" srcId="{722D3626-168B-4F67-B0A1-3CF42F6A075E}" destId="{D8F50667-89A9-415B-8BEF-43A44DEEEC07}" srcOrd="0" destOrd="0" presId="urn:microsoft.com/office/officeart/2005/8/layout/hList1"/>
    <dgm:cxn modelId="{BBB3D49D-2793-46DC-AE4D-769F9A6B63FA}" srcId="{8D691715-AFC9-4462-9445-F7554CA63470}" destId="{D82F692F-79C4-4C2B-953C-D9D4B481F46C}" srcOrd="3" destOrd="0" parTransId="{B13EA887-81BF-46C1-A4AE-F7E9453C0A98}" sibTransId="{F517628E-BB7E-4B04-92CF-1F176E1E15CA}"/>
    <dgm:cxn modelId="{97E506A2-3C87-4F9E-9A40-8F4128A1A5A7}" type="presOf" srcId="{BB967707-D3BD-4177-A47B-7F0BF2C9DF6E}" destId="{BECBE732-96EA-447D-B1EE-E5F030EF494D}" srcOrd="0" destOrd="0" presId="urn:microsoft.com/office/officeart/2005/8/layout/hList1"/>
    <dgm:cxn modelId="{907641A4-800C-49C6-8B0A-3C2ACB55E2FF}" srcId="{BB967707-D3BD-4177-A47B-7F0BF2C9DF6E}" destId="{4718A07A-6DDA-4A53-BA9C-5BF280CE4958}" srcOrd="2" destOrd="0" parTransId="{EBF63F9D-CE77-4752-8A80-973747FF2149}" sibTransId="{E53C90C8-DD4F-4B4A-951F-19BB73D58FC8}"/>
    <dgm:cxn modelId="{4C15D7A8-C189-43EE-AAD7-46E41F3B556A}" type="presOf" srcId="{4570D549-A347-4955-A34B-265FC9B3C175}" destId="{99982C51-5F93-4672-96AB-DD0A81DEA1B3}" srcOrd="0" destOrd="0" presId="urn:microsoft.com/office/officeart/2005/8/layout/hList1"/>
    <dgm:cxn modelId="{9A9D5AA9-7F3B-4F90-8785-938381751026}" type="presOf" srcId="{00FB4EB1-315B-4281-AD6D-5A4C6413E96F}" destId="{4DAED392-7899-464C-B292-1A76967E786B}" srcOrd="0" destOrd="1" presId="urn:microsoft.com/office/officeart/2005/8/layout/hList1"/>
    <dgm:cxn modelId="{F64E4DAB-3C3B-4994-B424-C90A6A16C6DB}" type="presOf" srcId="{100F25A2-5941-4C21-A0C4-881C9F5864F2}" destId="{1F545F5E-8D12-4049-857E-DBD16F954C45}" srcOrd="0" destOrd="1" presId="urn:microsoft.com/office/officeart/2005/8/layout/hList1"/>
    <dgm:cxn modelId="{294594AF-F23B-475F-ADF2-41F30D3D141D}" type="presOf" srcId="{33731317-B0A9-4B36-9C4E-C2A4C51E337B}" destId="{834E393F-BF1C-4637-AFC8-59CD0E1B6CE8}" srcOrd="0" destOrd="0" presId="urn:microsoft.com/office/officeart/2005/8/layout/hList1"/>
    <dgm:cxn modelId="{B226AFB1-280B-485B-A7EF-E7369A03C891}" type="presOf" srcId="{242E5176-B82C-4488-94FC-9CB4203D457F}" destId="{5700B1AD-3D69-404D-AB4F-B70124002B65}" srcOrd="0" destOrd="2" presId="urn:microsoft.com/office/officeart/2005/8/layout/hList1"/>
    <dgm:cxn modelId="{2A42E1B1-BA8C-498D-A4C7-8001100F6C02}" srcId="{BB967707-D3BD-4177-A47B-7F0BF2C9DF6E}" destId="{96A79F84-044C-4C5F-A88D-B7FB6E5650DC}" srcOrd="0" destOrd="0" parTransId="{BCC8882F-98A0-4039-978C-57ABC6CDEDA2}" sibTransId="{87DC6ABC-353F-4379-8454-998213EE9CCC}"/>
    <dgm:cxn modelId="{FAB75CB6-6E65-48C5-A145-8903C63AFFBB}" srcId="{33731317-B0A9-4B36-9C4E-C2A4C51E337B}" destId="{0E850C20-7A93-4C5C-8133-9DEEC590560F}" srcOrd="5" destOrd="0" parTransId="{04CDC083-74D1-4DC3-9533-262A04ADC01D}" sibTransId="{94E836A7-8D72-461B-B2AB-AE08B3230AB9}"/>
    <dgm:cxn modelId="{0C502DB7-103C-48CB-9186-2313D9A79949}" srcId="{BB967707-D3BD-4177-A47B-7F0BF2C9DF6E}" destId="{0215593D-B6EF-4A52-8D61-409BB9CB25B0}" srcOrd="1" destOrd="0" parTransId="{7AA6E272-4D9E-4D01-9D38-7D9654A6F2BC}" sibTransId="{FA82107D-A56C-4360-9944-3F4F71271F5B}"/>
    <dgm:cxn modelId="{3CF5A0B9-66AA-4C26-A2B8-7D0E8CE72AD0}" type="presOf" srcId="{9E8CE5DC-7787-409F-BE60-92A87B938B3B}" destId="{1F545F5E-8D12-4049-857E-DBD16F954C45}" srcOrd="0" destOrd="0" presId="urn:microsoft.com/office/officeart/2005/8/layout/hList1"/>
    <dgm:cxn modelId="{E400ADBC-64E4-4609-937F-ACF04342D2DC}" srcId="{0E850C20-7A93-4C5C-8133-9DEEC590560F}" destId="{92A1D0C5-FC1D-40E8-AC43-EDF01CFA1DD2}" srcOrd="4" destOrd="0" parTransId="{07C2D296-1FA1-4F14-8555-96EB5576CF36}" sibTransId="{9A39D646-35A6-4DDC-97E7-597E1C3B61B5}"/>
    <dgm:cxn modelId="{D54FC9BC-467B-43C3-BEBD-50B916C1336E}" srcId="{33731317-B0A9-4B36-9C4E-C2A4C51E337B}" destId="{09657AEF-7E55-45BD-AEBE-881D08727833}" srcOrd="3" destOrd="0" parTransId="{7EE00AEA-B574-458A-B0FD-2B1EF7D11E39}" sibTransId="{994176D3-E490-4BE8-86F3-A4726DB6840E}"/>
    <dgm:cxn modelId="{F1F672C5-44EB-4088-8C36-5E50FB43139E}" type="presOf" srcId="{92A1D0C5-FC1D-40E8-AC43-EDF01CFA1DD2}" destId="{99982C51-5F93-4672-96AB-DD0A81DEA1B3}" srcOrd="0" destOrd="4" presId="urn:microsoft.com/office/officeart/2005/8/layout/hList1"/>
    <dgm:cxn modelId="{CA8978C6-101C-48DE-A5B2-C41321F6E1B2}" type="presOf" srcId="{596088BE-089B-4AC7-B80A-B48F1E1A75FD}" destId="{BF32DF03-8D68-4AF3-A017-286DC093066B}" srcOrd="0" destOrd="3" presId="urn:microsoft.com/office/officeart/2005/8/layout/hList1"/>
    <dgm:cxn modelId="{5EA1C8C8-C20B-4047-BCDB-057EE166E42F}" type="presOf" srcId="{DBF89E4A-5F2B-42B9-BC4C-3293F77CA84C}" destId="{99982C51-5F93-4672-96AB-DD0A81DEA1B3}" srcOrd="0" destOrd="1" presId="urn:microsoft.com/office/officeart/2005/8/layout/hList1"/>
    <dgm:cxn modelId="{5BE86BCD-09B0-4678-A865-636FCC40B433}" type="presOf" srcId="{BF86BB36-C63C-4FB2-B748-D12C9797BE88}" destId="{1F545F5E-8D12-4049-857E-DBD16F954C45}" srcOrd="0" destOrd="3" presId="urn:microsoft.com/office/officeart/2005/8/layout/hList1"/>
    <dgm:cxn modelId="{770712D2-B742-4DFB-A017-C7EE541DE6AC}" type="presOf" srcId="{96A79F84-044C-4C5F-A88D-B7FB6E5650DC}" destId="{E505B01B-B9F7-40EF-ACA4-42AF126C8610}" srcOrd="0" destOrd="0" presId="urn:microsoft.com/office/officeart/2005/8/layout/hList1"/>
    <dgm:cxn modelId="{A1B221D6-F435-48D2-9A1F-901A9C53CB7D}" srcId="{C8D691EF-3A82-4F2D-9E87-10C63F89402E}" destId="{244D5874-D004-4519-816D-660A746E1B42}" srcOrd="2" destOrd="0" parTransId="{3F51F6D0-8890-4CF2-AEB7-00E0D94197DA}" sibTransId="{1C7F4434-3CE0-4930-BA6D-C6CD9D046C46}"/>
    <dgm:cxn modelId="{DB1F97D8-2869-4DC5-A1BA-FE0F6F86B017}" srcId="{0E850C20-7A93-4C5C-8133-9DEEC590560F}" destId="{DBF89E4A-5F2B-42B9-BC4C-3293F77CA84C}" srcOrd="1" destOrd="0" parTransId="{C9745FA9-B9BC-4CD8-B789-16CACEA604AC}" sibTransId="{4415E80D-9DA6-4FD3-AE92-32C59CD7F8FB}"/>
    <dgm:cxn modelId="{D765A2DA-7F1F-4717-9575-9B5EE36A02AA}" srcId="{722D3626-168B-4F67-B0A1-3CF42F6A075E}" destId="{100F25A2-5941-4C21-A0C4-881C9F5864F2}" srcOrd="1" destOrd="0" parTransId="{9E7AB695-9FA0-4B62-A010-EC12600C4381}" sibTransId="{9642B00D-66ED-46C8-8DFF-5D3D1628E785}"/>
    <dgm:cxn modelId="{C9407EDC-3E69-4A82-80E0-6539F4713416}" srcId="{09657AEF-7E55-45BD-AEBE-881D08727833}" destId="{BEF37055-9225-444E-9733-34F5E2FCFDB6}" srcOrd="1" destOrd="0" parTransId="{01B7607B-98BC-440F-83D9-F986A832023D}" sibTransId="{87E56BC1-A0E8-4C49-8F45-AE553D3A262D}"/>
    <dgm:cxn modelId="{F832FAE0-B18C-4C4F-BC38-D7AD06FD8009}" type="presOf" srcId="{D82F692F-79C4-4C2B-953C-D9D4B481F46C}" destId="{5700B1AD-3D69-404D-AB4F-B70124002B65}" srcOrd="0" destOrd="3" presId="urn:microsoft.com/office/officeart/2005/8/layout/hList1"/>
    <dgm:cxn modelId="{40693DEC-F26A-49BE-89C4-58FF95AA5D95}" srcId="{09657AEF-7E55-45BD-AEBE-881D08727833}" destId="{30F6F2C6-19B0-4CE3-BCF1-1E83D66A0A80}" srcOrd="0" destOrd="0" parTransId="{CC0D3849-C034-48C7-A7D5-342B8592BF32}" sibTransId="{B4BBC7F4-869B-42F7-8C83-58D1C3DB47FD}"/>
    <dgm:cxn modelId="{237C5DED-1FB4-40D5-81E1-30289E780D48}" srcId="{33731317-B0A9-4B36-9C4E-C2A4C51E337B}" destId="{C8D691EF-3A82-4F2D-9E87-10C63F89402E}" srcOrd="1" destOrd="0" parTransId="{5EE26120-E077-450C-A8E6-81852AA5A397}" sibTransId="{45FBC63E-5F48-40A4-A330-DFE614627857}"/>
    <dgm:cxn modelId="{3F0CEDF5-ED26-4FCD-AA47-F3859A14B7A6}" srcId="{8D691715-AFC9-4462-9445-F7554CA63470}" destId="{E927B024-3AEA-4BBF-9EE0-B5214B03F0D1}" srcOrd="0" destOrd="0" parTransId="{EA874EBD-49E6-4A6B-A13D-E35F03A4DF3E}" sibTransId="{78EE9229-57AF-480A-9C5F-0DC952AD0304}"/>
    <dgm:cxn modelId="{39AD45C4-570F-4497-A6DF-82906EA7B61B}" type="presParOf" srcId="{834E393F-BF1C-4637-AFC8-59CD0E1B6CE8}" destId="{81AFA97C-6913-48CE-91F6-77AB46C49148}" srcOrd="0" destOrd="0" presId="urn:microsoft.com/office/officeart/2005/8/layout/hList1"/>
    <dgm:cxn modelId="{8148C2B3-3C24-40D0-A307-5540433F56FE}" type="presParOf" srcId="{81AFA97C-6913-48CE-91F6-77AB46C49148}" destId="{AE3609AE-B534-4B1B-94F3-A98900AA3E24}" srcOrd="0" destOrd="0" presId="urn:microsoft.com/office/officeart/2005/8/layout/hList1"/>
    <dgm:cxn modelId="{4A7CFFD0-E4B0-4259-ACE9-49DA9C7AFF5B}" type="presParOf" srcId="{81AFA97C-6913-48CE-91F6-77AB46C49148}" destId="{5700B1AD-3D69-404D-AB4F-B70124002B65}" srcOrd="1" destOrd="0" presId="urn:microsoft.com/office/officeart/2005/8/layout/hList1"/>
    <dgm:cxn modelId="{DB00A6C0-294D-4440-A268-85CD05C8FC7F}" type="presParOf" srcId="{834E393F-BF1C-4637-AFC8-59CD0E1B6CE8}" destId="{F15543A5-9855-434B-8F22-877A4533F484}" srcOrd="1" destOrd="0" presId="urn:microsoft.com/office/officeart/2005/8/layout/hList1"/>
    <dgm:cxn modelId="{40AB56F2-24BF-43D6-A05A-1E94198C72FA}" type="presParOf" srcId="{834E393F-BF1C-4637-AFC8-59CD0E1B6CE8}" destId="{2A31403D-C445-40AE-B0B7-34EF5CD624C6}" srcOrd="2" destOrd="0" presId="urn:microsoft.com/office/officeart/2005/8/layout/hList1"/>
    <dgm:cxn modelId="{B641F5A8-A266-4AEC-B616-78D30FE6CDFC}" type="presParOf" srcId="{2A31403D-C445-40AE-B0B7-34EF5CD624C6}" destId="{E8F8F05F-5A84-4D21-B7C5-9C44C194F527}" srcOrd="0" destOrd="0" presId="urn:microsoft.com/office/officeart/2005/8/layout/hList1"/>
    <dgm:cxn modelId="{A85F2EB7-4411-423C-8BB2-FB28A60530BD}" type="presParOf" srcId="{2A31403D-C445-40AE-B0B7-34EF5CD624C6}" destId="{4DAED392-7899-464C-B292-1A76967E786B}" srcOrd="1" destOrd="0" presId="urn:microsoft.com/office/officeart/2005/8/layout/hList1"/>
    <dgm:cxn modelId="{6A9071E5-B2F2-4403-811F-452C8FCCD1A7}" type="presParOf" srcId="{834E393F-BF1C-4637-AFC8-59CD0E1B6CE8}" destId="{060D16A0-DD32-48C1-904C-2D3F5EABB2FB}" srcOrd="3" destOrd="0" presId="urn:microsoft.com/office/officeart/2005/8/layout/hList1"/>
    <dgm:cxn modelId="{5CAECF09-C90C-4DA9-A931-DB5B036EA52E}" type="presParOf" srcId="{834E393F-BF1C-4637-AFC8-59CD0E1B6CE8}" destId="{670ECBDE-7FBC-4570-B3A0-4E8311AA970B}" srcOrd="4" destOrd="0" presId="urn:microsoft.com/office/officeart/2005/8/layout/hList1"/>
    <dgm:cxn modelId="{51EED102-E7CF-4A31-AD37-1E772FA443F8}" type="presParOf" srcId="{670ECBDE-7FBC-4570-B3A0-4E8311AA970B}" destId="{D8F50667-89A9-415B-8BEF-43A44DEEEC07}" srcOrd="0" destOrd="0" presId="urn:microsoft.com/office/officeart/2005/8/layout/hList1"/>
    <dgm:cxn modelId="{D550758A-B8D6-4E8E-964A-BF573B498E16}" type="presParOf" srcId="{670ECBDE-7FBC-4570-B3A0-4E8311AA970B}" destId="{1F545F5E-8D12-4049-857E-DBD16F954C45}" srcOrd="1" destOrd="0" presId="urn:microsoft.com/office/officeart/2005/8/layout/hList1"/>
    <dgm:cxn modelId="{13E38DF6-8DE0-47E2-BFA2-65E7F8058C3B}" type="presParOf" srcId="{834E393F-BF1C-4637-AFC8-59CD0E1B6CE8}" destId="{FC8E71A9-977D-441B-B2F5-494698128B6D}" srcOrd="5" destOrd="0" presId="urn:microsoft.com/office/officeart/2005/8/layout/hList1"/>
    <dgm:cxn modelId="{F4FCA285-9DA6-45C8-9EE2-FD9B671953FA}" type="presParOf" srcId="{834E393F-BF1C-4637-AFC8-59CD0E1B6CE8}" destId="{5431EF58-F295-4957-AE64-E64198FD740C}" srcOrd="6" destOrd="0" presId="urn:microsoft.com/office/officeart/2005/8/layout/hList1"/>
    <dgm:cxn modelId="{BF18201F-AAFC-4EAB-9D09-A82D5DD31BFE}" type="presParOf" srcId="{5431EF58-F295-4957-AE64-E64198FD740C}" destId="{7250F155-926D-4E7B-903D-BFEA864DB7D8}" srcOrd="0" destOrd="0" presId="urn:microsoft.com/office/officeart/2005/8/layout/hList1"/>
    <dgm:cxn modelId="{221279F4-E347-4BF6-A7DA-287A4C719144}" type="presParOf" srcId="{5431EF58-F295-4957-AE64-E64198FD740C}" destId="{BF32DF03-8D68-4AF3-A017-286DC093066B}" srcOrd="1" destOrd="0" presId="urn:microsoft.com/office/officeart/2005/8/layout/hList1"/>
    <dgm:cxn modelId="{D13565BB-D5D4-46A9-868C-09F3F20AC57C}" type="presParOf" srcId="{834E393F-BF1C-4637-AFC8-59CD0E1B6CE8}" destId="{2E129DAC-7E47-46EE-9B99-99C7F7913476}" srcOrd="7" destOrd="0" presId="urn:microsoft.com/office/officeart/2005/8/layout/hList1"/>
    <dgm:cxn modelId="{2089F389-40FC-48EB-8107-20D811CBB07D}" type="presParOf" srcId="{834E393F-BF1C-4637-AFC8-59CD0E1B6CE8}" destId="{26914446-C33E-457E-A4D4-1BD8B828E787}" srcOrd="8" destOrd="0" presId="urn:microsoft.com/office/officeart/2005/8/layout/hList1"/>
    <dgm:cxn modelId="{ADA7C4DE-254C-4AD9-8434-1CE914D4CF88}" type="presParOf" srcId="{26914446-C33E-457E-A4D4-1BD8B828E787}" destId="{BECBE732-96EA-447D-B1EE-E5F030EF494D}" srcOrd="0" destOrd="0" presId="urn:microsoft.com/office/officeart/2005/8/layout/hList1"/>
    <dgm:cxn modelId="{882DD965-5D3F-4F04-9592-AE1C5261EB2F}" type="presParOf" srcId="{26914446-C33E-457E-A4D4-1BD8B828E787}" destId="{E505B01B-B9F7-40EF-ACA4-42AF126C8610}" srcOrd="1" destOrd="0" presId="urn:microsoft.com/office/officeart/2005/8/layout/hList1"/>
    <dgm:cxn modelId="{923AACE8-AD2B-44E3-9F3E-E9FA794261F3}" type="presParOf" srcId="{834E393F-BF1C-4637-AFC8-59CD0E1B6CE8}" destId="{4277D39C-5446-4844-BFC4-E31750059064}" srcOrd="9" destOrd="0" presId="urn:microsoft.com/office/officeart/2005/8/layout/hList1"/>
    <dgm:cxn modelId="{D8ED7B3E-E904-4489-91DB-44D9D8FDFE8D}" type="presParOf" srcId="{834E393F-BF1C-4637-AFC8-59CD0E1B6CE8}" destId="{8F66437B-9653-40B4-9346-ACCFC9E6D1CE}" srcOrd="10" destOrd="0" presId="urn:microsoft.com/office/officeart/2005/8/layout/hList1"/>
    <dgm:cxn modelId="{35016BA2-E0B6-4947-858C-DF2BFE5D6694}" type="presParOf" srcId="{8F66437B-9653-40B4-9346-ACCFC9E6D1CE}" destId="{22E59222-AFA4-4346-880F-C1A90102BEE9}" srcOrd="0" destOrd="0" presId="urn:microsoft.com/office/officeart/2005/8/layout/hList1"/>
    <dgm:cxn modelId="{DD8B70EC-DE0A-4045-AB5A-C74D05AADD06}" type="presParOf" srcId="{8F66437B-9653-40B4-9346-ACCFC9E6D1CE}" destId="{99982C51-5F93-4672-96AB-DD0A81DEA1B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09AE-B534-4B1B-94F3-A98900AA3E24}">
      <dsp:nvSpPr>
        <dsp:cNvPr id="0" name=""/>
        <dsp:cNvSpPr/>
      </dsp:nvSpPr>
      <dsp:spPr>
        <a:xfrm>
          <a:off x="4254" y="918870"/>
          <a:ext cx="1636408" cy="627866"/>
        </a:xfrm>
        <a:prstGeom prst="rect">
          <a:avLst/>
        </a:prstGeom>
        <a:solidFill>
          <a:srgbClr val="BD41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tx1"/>
              </a:solidFill>
              <a:latin typeface="Helvetica Neue" panose="02000503000000020004"/>
            </a:rPr>
            <a:t>Frontal Lobe</a:t>
          </a:r>
        </a:p>
      </dsp:txBody>
      <dsp:txXfrm>
        <a:off x="4254" y="918870"/>
        <a:ext cx="1636408" cy="627866"/>
      </dsp:txXfrm>
    </dsp:sp>
    <dsp:sp modelId="{5700B1AD-3D69-404D-AB4F-B70124002B65}">
      <dsp:nvSpPr>
        <dsp:cNvPr id="0" name=""/>
        <dsp:cNvSpPr/>
      </dsp:nvSpPr>
      <dsp:spPr>
        <a:xfrm>
          <a:off x="4897" y="1546736"/>
          <a:ext cx="1635121" cy="2854800"/>
        </a:xfrm>
        <a:prstGeom prst="rect">
          <a:avLst/>
        </a:prstGeom>
        <a:solidFill>
          <a:srgbClr val="ECC9FF">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a:latin typeface="Helvetica Neue" panose="02000503000000020004"/>
            </a:rPr>
            <a:t>Memory</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Planning</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Thinking</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Organizing</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Emotions</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Movement</a:t>
          </a:r>
        </a:p>
      </dsp:txBody>
      <dsp:txXfrm>
        <a:off x="4897" y="1546736"/>
        <a:ext cx="1635121" cy="2854800"/>
      </dsp:txXfrm>
    </dsp:sp>
    <dsp:sp modelId="{E8F8F05F-5A84-4D21-B7C5-9C44C194F527}">
      <dsp:nvSpPr>
        <dsp:cNvPr id="0" name=""/>
        <dsp:cNvSpPr/>
      </dsp:nvSpPr>
      <dsp:spPr>
        <a:xfrm>
          <a:off x="1860416" y="918870"/>
          <a:ext cx="1569666" cy="627866"/>
        </a:xfrm>
        <a:prstGeom prst="rect">
          <a:avLst/>
        </a:prstGeom>
        <a:solidFill>
          <a:srgbClr val="FFE9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tx1"/>
              </a:solidFill>
              <a:latin typeface="Helvetica Neue" panose="02000503000000020004"/>
            </a:rPr>
            <a:t>Temporal Lobe</a:t>
          </a:r>
        </a:p>
      </dsp:txBody>
      <dsp:txXfrm>
        <a:off x="1860416" y="918870"/>
        <a:ext cx="1569666" cy="627866"/>
      </dsp:txXfrm>
    </dsp:sp>
    <dsp:sp modelId="{4DAED392-7899-464C-B292-1A76967E786B}">
      <dsp:nvSpPr>
        <dsp:cNvPr id="0" name=""/>
        <dsp:cNvSpPr/>
      </dsp:nvSpPr>
      <dsp:spPr>
        <a:xfrm>
          <a:off x="1860416" y="1546736"/>
          <a:ext cx="1569666" cy="2854800"/>
        </a:xfrm>
        <a:prstGeom prst="rect">
          <a:avLst/>
        </a:prstGeom>
        <a:solidFill>
          <a:srgbClr val="FFF8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a:latin typeface="Helvetica Neue" panose="02000503000000020004"/>
            </a:rPr>
            <a:t>Memory</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Understand words </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Emotions</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Visual recognition</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Senses (especially sight and sound)</a:t>
          </a:r>
        </a:p>
      </dsp:txBody>
      <dsp:txXfrm>
        <a:off x="1860416" y="1546736"/>
        <a:ext cx="1569666" cy="2854800"/>
      </dsp:txXfrm>
    </dsp:sp>
    <dsp:sp modelId="{D8F50667-89A9-415B-8BEF-43A44DEEEC07}">
      <dsp:nvSpPr>
        <dsp:cNvPr id="0" name=""/>
        <dsp:cNvSpPr/>
      </dsp:nvSpPr>
      <dsp:spPr>
        <a:xfrm>
          <a:off x="3649836" y="918870"/>
          <a:ext cx="1569666" cy="627866"/>
        </a:xfrm>
        <a:prstGeom prst="rect">
          <a:avLst/>
        </a:prstGeom>
        <a:solidFill>
          <a:srgbClr val="F6B6B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tx1"/>
              </a:solidFill>
              <a:latin typeface="Helvetica Neue" panose="02000503000000020004"/>
            </a:rPr>
            <a:t>Parietal Lobe</a:t>
          </a:r>
        </a:p>
      </dsp:txBody>
      <dsp:txXfrm>
        <a:off x="3649836" y="918870"/>
        <a:ext cx="1569666" cy="627866"/>
      </dsp:txXfrm>
    </dsp:sp>
    <dsp:sp modelId="{1F545F5E-8D12-4049-857E-DBD16F954C45}">
      <dsp:nvSpPr>
        <dsp:cNvPr id="0" name=""/>
        <dsp:cNvSpPr/>
      </dsp:nvSpPr>
      <dsp:spPr>
        <a:xfrm>
          <a:off x="3649836" y="1546736"/>
          <a:ext cx="1569666" cy="2854800"/>
        </a:xfrm>
        <a:prstGeom prst="rect">
          <a:avLst/>
        </a:prstGeom>
        <a:solidFill>
          <a:srgbClr val="FCE4E7">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a:latin typeface="Helvetica Neue" panose="02000503000000020004"/>
            </a:rPr>
            <a:t>Sensory processing (e.g. taste, pain)</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Body awareness</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Language</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Spatial awareness</a:t>
          </a:r>
        </a:p>
      </dsp:txBody>
      <dsp:txXfrm>
        <a:off x="3649836" y="1546736"/>
        <a:ext cx="1569666" cy="2854800"/>
      </dsp:txXfrm>
    </dsp:sp>
    <dsp:sp modelId="{7250F155-926D-4E7B-903D-BFEA864DB7D8}">
      <dsp:nvSpPr>
        <dsp:cNvPr id="0" name=""/>
        <dsp:cNvSpPr/>
      </dsp:nvSpPr>
      <dsp:spPr>
        <a:xfrm>
          <a:off x="5439256" y="918870"/>
          <a:ext cx="1569666" cy="627866"/>
        </a:xfrm>
        <a:prstGeom prst="rect">
          <a:avLst/>
        </a:prstGeom>
        <a:solidFill>
          <a:srgbClr val="24AEE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tx1"/>
              </a:solidFill>
              <a:latin typeface="Helvetica Neue" panose="02000503000000020004"/>
            </a:rPr>
            <a:t>Occipital Lobe</a:t>
          </a:r>
        </a:p>
      </dsp:txBody>
      <dsp:txXfrm>
        <a:off x="5439256" y="918870"/>
        <a:ext cx="1569666" cy="627866"/>
      </dsp:txXfrm>
    </dsp:sp>
    <dsp:sp modelId="{BF32DF03-8D68-4AF3-A017-286DC093066B}">
      <dsp:nvSpPr>
        <dsp:cNvPr id="0" name=""/>
        <dsp:cNvSpPr/>
      </dsp:nvSpPr>
      <dsp:spPr>
        <a:xfrm>
          <a:off x="5439256" y="1546736"/>
          <a:ext cx="1569666" cy="2854800"/>
        </a:xfrm>
        <a:prstGeom prst="rect">
          <a:avLst/>
        </a:prstGeom>
        <a:solidFill>
          <a:srgbClr val="C1E8F7">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a:latin typeface="Helvetica Neue" panose="02000503000000020004"/>
            </a:rPr>
            <a:t>Distance and depth perception</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Object/face recognition</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Memory formation</a:t>
          </a:r>
        </a:p>
        <a:p>
          <a:pPr marL="171450" lvl="1" indent="-171450" algn="l" defTabSz="711200">
            <a:lnSpc>
              <a:spcPct val="90000"/>
            </a:lnSpc>
            <a:spcBef>
              <a:spcPct val="0"/>
            </a:spcBef>
            <a:spcAft>
              <a:spcPts val="600"/>
            </a:spcAft>
            <a:buChar char="•"/>
          </a:pPr>
          <a:r>
            <a:rPr lang="en-US" sz="1600" kern="1200" dirty="0" err="1">
              <a:latin typeface="Helvetica Neue" panose="02000503000000020004"/>
            </a:rPr>
            <a:t>Colour</a:t>
          </a:r>
          <a:r>
            <a:rPr lang="en-US" sz="1600" kern="1200" dirty="0">
              <a:latin typeface="Helvetica Neue" panose="02000503000000020004"/>
            </a:rPr>
            <a:t> </a:t>
          </a:r>
        </a:p>
      </dsp:txBody>
      <dsp:txXfrm>
        <a:off x="5439256" y="1546736"/>
        <a:ext cx="1569666" cy="2854800"/>
      </dsp:txXfrm>
    </dsp:sp>
    <dsp:sp modelId="{BECBE732-96EA-447D-B1EE-E5F030EF494D}">
      <dsp:nvSpPr>
        <dsp:cNvPr id="0" name=""/>
        <dsp:cNvSpPr/>
      </dsp:nvSpPr>
      <dsp:spPr>
        <a:xfrm>
          <a:off x="7228676" y="918870"/>
          <a:ext cx="1569666" cy="627866"/>
        </a:xfrm>
        <a:prstGeom prst="rect">
          <a:avLst/>
        </a:prstGeom>
        <a:solidFill>
          <a:srgbClr val="A2CF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tx1"/>
              </a:solidFill>
              <a:latin typeface="Helvetica Neue" panose="02000503000000020004"/>
            </a:rPr>
            <a:t>Cerebellum</a:t>
          </a:r>
        </a:p>
      </dsp:txBody>
      <dsp:txXfrm>
        <a:off x="7228676" y="918870"/>
        <a:ext cx="1569666" cy="627866"/>
      </dsp:txXfrm>
    </dsp:sp>
    <dsp:sp modelId="{E505B01B-B9F7-40EF-ACA4-42AF126C8610}">
      <dsp:nvSpPr>
        <dsp:cNvPr id="0" name=""/>
        <dsp:cNvSpPr/>
      </dsp:nvSpPr>
      <dsp:spPr>
        <a:xfrm>
          <a:off x="7228676" y="1546736"/>
          <a:ext cx="1569666" cy="2854800"/>
        </a:xfrm>
        <a:prstGeom prst="rect">
          <a:avLst/>
        </a:prstGeom>
        <a:solidFill>
          <a:srgbClr val="D9EBD5">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a:latin typeface="Helvetica Neue" panose="02000503000000020004"/>
            </a:rPr>
            <a:t>Balance</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Movement </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Coordination</a:t>
          </a:r>
        </a:p>
      </dsp:txBody>
      <dsp:txXfrm>
        <a:off x="7228676" y="1546736"/>
        <a:ext cx="1569666" cy="2854800"/>
      </dsp:txXfrm>
    </dsp:sp>
    <dsp:sp modelId="{22E59222-AFA4-4346-880F-C1A90102BEE9}">
      <dsp:nvSpPr>
        <dsp:cNvPr id="0" name=""/>
        <dsp:cNvSpPr/>
      </dsp:nvSpPr>
      <dsp:spPr>
        <a:xfrm>
          <a:off x="9018096" y="918870"/>
          <a:ext cx="1569666" cy="627866"/>
        </a:xfrm>
        <a:prstGeom prst="rect">
          <a:avLst/>
        </a:prstGeom>
        <a:solidFill>
          <a:srgbClr val="F1A9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tx1"/>
              </a:solidFill>
              <a:latin typeface="Helvetica Neue" panose="02000503000000020004"/>
            </a:rPr>
            <a:t>Brainstem</a:t>
          </a:r>
        </a:p>
      </dsp:txBody>
      <dsp:txXfrm>
        <a:off x="9018096" y="918870"/>
        <a:ext cx="1569666" cy="627866"/>
      </dsp:txXfrm>
    </dsp:sp>
    <dsp:sp modelId="{99982C51-5F93-4672-96AB-DD0A81DEA1B3}">
      <dsp:nvSpPr>
        <dsp:cNvPr id="0" name=""/>
        <dsp:cNvSpPr/>
      </dsp:nvSpPr>
      <dsp:spPr>
        <a:xfrm>
          <a:off x="9018096" y="1546736"/>
          <a:ext cx="1569666" cy="2854800"/>
        </a:xfrm>
        <a:prstGeom prst="rect">
          <a:avLst/>
        </a:prstGeom>
        <a:solidFill>
          <a:srgbClr val="F9DBC7">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a:latin typeface="Helvetica Neue" panose="02000503000000020004"/>
            </a:rPr>
            <a:t>Heart rate</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Blood pressure</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Sleep</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Breathing </a:t>
          </a:r>
        </a:p>
        <a:p>
          <a:pPr marL="171450" lvl="1" indent="-171450" algn="l" defTabSz="711200">
            <a:lnSpc>
              <a:spcPct val="90000"/>
            </a:lnSpc>
            <a:spcBef>
              <a:spcPct val="0"/>
            </a:spcBef>
            <a:spcAft>
              <a:spcPts val="600"/>
            </a:spcAft>
            <a:buChar char="•"/>
          </a:pPr>
          <a:r>
            <a:rPr lang="en-US" sz="1600" kern="1200" dirty="0">
              <a:latin typeface="Helvetica Neue" panose="02000503000000020004"/>
            </a:rPr>
            <a:t>Reflexes</a:t>
          </a:r>
          <a:endParaRPr lang="en-US" sz="1700" kern="1200" dirty="0">
            <a:latin typeface="Helvetica Neue" panose="02000503000000020004"/>
          </a:endParaRPr>
        </a:p>
      </dsp:txBody>
      <dsp:txXfrm>
        <a:off x="9018096" y="1546736"/>
        <a:ext cx="1569666"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11A00-762C-47F4-A1BA-FF56FA910A5C}"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CF363-034A-4597-8F7A-892EAB5921B9}" type="slidenum">
              <a:rPr lang="en-US" smtClean="0"/>
              <a:t>‹#›</a:t>
            </a:fld>
            <a:endParaRPr lang="en-US"/>
          </a:p>
        </p:txBody>
      </p:sp>
    </p:spTree>
    <p:extLst>
      <p:ext uri="{BB962C8B-B14F-4D97-AF65-F5344CB8AC3E}">
        <p14:creationId xmlns:p14="http://schemas.microsoft.com/office/powerpoint/2010/main" val="415537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243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Sometimes called a “mini-stroke”, a </a:t>
            </a:r>
            <a:r>
              <a:rPr kumimoji="0" lang="en-CA" sz="1200" b="1"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ransient </a:t>
            </a:r>
            <a:r>
              <a:rPr kumimoji="0" lang="en-CA" sz="1200" b="1"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schemic </a:t>
            </a:r>
            <a:r>
              <a:rPr kumimoji="0" lang="en-CA" sz="1200" b="1"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ttack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(TIA)</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is caused by a short-term lack of blood flow to the brain. This may cause stroke symptoms that last minutes to hours.</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TIA is an important warning sign that a more serious stroke may occur soon. TIAs must be treated as a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MEDICAL EMERGENCY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and 911 should be called immediately.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2892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523D90"/>
              </a:buClr>
              <a:buSzTx/>
              <a:buFont typeface="Arial" panose="020B0604020202020204" pitchFamily="34" charset="0"/>
              <a:buNone/>
              <a:tabLst/>
              <a:defRPr/>
            </a:pPr>
            <a:r>
              <a:rPr lang="en-CA" sz="1200" b="1"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This section pertains to additional strategies that might be helpful when working with a person with problems with vision and perception.  </a:t>
            </a:r>
          </a:p>
          <a:p>
            <a:pPr marL="0" indent="0">
              <a:buClr>
                <a:srgbClr val="523D9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supervision or assistance with transfers to promote safety</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Decrease clutter and keep space organized</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Slow down and give the person more time</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Be specific when giving instructions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on your right, ahead two feet)</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Keep items in consistent locations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furniture,  assistive devices, water glass). If you move an item be sure to put it 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4947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a:t>
            </a:r>
          </a:p>
          <a:p>
            <a:endParaRPr lang="en-US" dirty="0"/>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Improving vision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will help with perceptual difficulties</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Ensure a well-lit environment and use prescribed glasses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with clean lenses</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For neglect and visual field loss, approach the person from the unaffected side and arrange items on their unaffected side</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For apraxia, use short, simple instructions and break tasks into smaller steps</a:t>
            </a:r>
          </a:p>
          <a:p>
            <a:pPr marL="285750" indent="-285750">
              <a:buClr>
                <a:srgbClr val="523D9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Educate family on how they can help the person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6854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Seek extra support</a:t>
            </a:r>
            <a:endParaRPr lang="en-CA" sz="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a:p>
            <a:endParaRPr lang="en-US" dirty="0"/>
          </a:p>
          <a:p>
            <a:pPr marL="285750" indent="-285750">
              <a:buFont typeface="Wingdings" pitchFamily="2" charset="2"/>
              <a:buChar char="ü"/>
            </a:pPr>
            <a:r>
              <a:rPr lang="en-CA" b="0" dirty="0">
                <a:effectLst/>
                <a:latin typeface="Helvetica Neue" panose="02000503000000020004" pitchFamily="2" charset="0"/>
                <a:ea typeface="Helvetica Neue" panose="02000503000000020004" pitchFamily="2" charset="0"/>
                <a:cs typeface="Helvetica Neue" panose="02000503000000020004" pitchFamily="2" charset="0"/>
              </a:rPr>
              <a:t>This document lists some examples of common visual and perceptual changes, but many more exist</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Notify the team if you suspect any changes to vision and/or perception</a:t>
            </a:r>
          </a:p>
          <a:p>
            <a:pPr marL="285750" indent="-285750">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Optometrists and Ophthalmologists can provide important assessment and management tools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if a person experiences changes to vision after stroke (e.g. glasses, prisms, eye patches)</a:t>
            </a:r>
          </a:p>
          <a:p>
            <a:pPr marL="285750" indent="-285750">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Occupational Therapists are skilled in vision and perception after strok</a:t>
            </a:r>
            <a:r>
              <a:rPr lang="en-CA" dirty="0">
                <a:latin typeface="Helvetica Neue" panose="02000503000000020004" pitchFamily="2" charset="0"/>
                <a:ea typeface="Helvetica Neue" panose="02000503000000020004" pitchFamily="2" charset="0"/>
                <a:cs typeface="Helvetica Neue" panose="02000503000000020004" pitchFamily="2" charset="0"/>
              </a:rPr>
              <a:t>e</a:t>
            </a:r>
          </a:p>
          <a:p>
            <a:pPr marL="285750" indent="-285750">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For more information about changes to vision, please visit The Canadian National Institute for the Blind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https://www.cnib.ca </a:t>
            </a: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0147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0395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After a stroke, people may experience changes in behaviour that can be the result of damage to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Some changes may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quick shifts in emotions,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anger and aggression,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lack of interest/energy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actions that are out of character for the person.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693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impact of stroke on behaviour depends on: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where the stroke was in the brain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how long ago it happened</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how severe the stroke was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how they behaved before the stroke</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How the person is adapting to the effects of the stroke can affect behaviour as well.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261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All behavior has meaning. </a:t>
            </a:r>
          </a:p>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Common triggers include:</a:t>
            </a:r>
          </a:p>
          <a:p>
            <a:pPr marL="742950" lvl="1" indent="-285750">
              <a:buClr>
                <a:srgbClr val="8071B4"/>
              </a:buClr>
              <a:buSzPct val="1000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Pain</a:t>
            </a:r>
          </a:p>
          <a:p>
            <a:pPr marL="742950" lvl="1" indent="-285750">
              <a:buClr>
                <a:srgbClr val="8071B4"/>
              </a:buClr>
              <a:buSzPct val="1000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Loneliness</a:t>
            </a:r>
          </a:p>
          <a:p>
            <a:pPr marL="742950" lvl="1" indent="-285750">
              <a:buClr>
                <a:srgbClr val="8071B4"/>
              </a:buClr>
              <a:buSzPct val="1000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boredom </a:t>
            </a:r>
          </a:p>
          <a:p>
            <a:pPr marL="742950" lvl="1" indent="-285750">
              <a:buClr>
                <a:srgbClr val="8071B4"/>
              </a:buClr>
              <a:buSzPct val="1000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lack of independence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with activities such as toileting or dressing</a:t>
            </a:r>
            <a:endParaRPr lang="en-CA" sz="1200" b="0" dirty="0">
              <a:effectLst/>
              <a:latin typeface="Helvetica Neue" panose="02000503000000020004" pitchFamily="2" charset="0"/>
              <a:ea typeface="Helvetica Neue" panose="02000503000000020004" pitchFamily="2" charset="0"/>
              <a:cs typeface="Helvetica Neue" panose="02000503000000020004" pitchFamily="2" charset="0"/>
            </a:endParaRPr>
          </a:p>
          <a:p>
            <a:pPr marL="742950" lvl="1" indent="-285750">
              <a:buClr>
                <a:srgbClr val="8071B4"/>
              </a:buClr>
              <a:buSzPct val="100000"/>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Some behaviour changes can be related to</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frustration as a result of difficulty communicating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5179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Behaviour changes are commonly related to damage to the frontal lobe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Behaviour changes are not attention seeking, but are most likely due to the stroke and may be the person’s way of expressing their needs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1517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Changes may not be consistent.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There may be good days, bad days and variations throughout the day  </a:t>
            </a:r>
          </a:p>
          <a:p>
            <a:pPr marL="285750" indent="-285750">
              <a:buClr>
                <a:srgbClr val="8071B4"/>
              </a:buClr>
              <a:buSzPct val="100000"/>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Stroke can have an impact on personality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which can be hard on the person with stroke, their loved ones or other caregivers</a:t>
            </a:r>
          </a:p>
          <a:p>
            <a:pPr marL="285750" indent="-285750">
              <a:buClr>
                <a:srgbClr val="8071B4"/>
              </a:buClr>
              <a:buSzPct val="100000"/>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Some people may have less control over their emotions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and/or get upset over things that would not usually bother them</a:t>
            </a:r>
          </a:p>
          <a:p>
            <a:pPr marL="285750" indent="-285750">
              <a:buClr>
                <a:srgbClr val="8071B4"/>
              </a:buClr>
              <a:buSzPct val="100000"/>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Laughing or crying at inappropriate times can occur;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is referred to as emotional lability</a:t>
            </a:r>
          </a:p>
          <a:p>
            <a:pPr marL="285750" indent="-285750">
              <a:buClr>
                <a:srgbClr val="8071B4"/>
              </a:buClr>
              <a:buSzPct val="100000"/>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8071B4"/>
              </a:buClr>
              <a:buSzPct val="100000"/>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Behaviour changes can impact a person’s quality of life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and can lead to negative outcomes such as social isolation and depression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3819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Smart Tips “</a:t>
            </a:r>
            <a:r>
              <a:rPr lang="en-US" b="1" dirty="0">
                <a:highlight>
                  <a:srgbClr val="FFFF00"/>
                </a:highlight>
              </a:rPr>
              <a:t>Always follow the care plan”. This section pertains to recognizing changing </a:t>
            </a:r>
            <a:r>
              <a:rPr lang="en-US" b="1" dirty="0" err="1">
                <a:highlight>
                  <a:srgbClr val="FFFF00"/>
                </a:highlight>
              </a:rPr>
              <a:t>behaviour</a:t>
            </a:r>
            <a:endParaRPr lang="en-US"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Recognize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171450" indent="-171450">
              <a:buClr>
                <a:srgbClr val="8071B4"/>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Identify what triggers responsive behaviours and share information with the team</a:t>
            </a:r>
          </a:p>
          <a:p>
            <a:pPr marL="171450" indent="-171450">
              <a:buClr>
                <a:srgbClr val="8071B4"/>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buClr>
                <a:srgbClr val="8071B4"/>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 aware when someone is starting to feel anxious or frustrated and consider how you might respond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(e.g. removing the person from a loud environment)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48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Learn to recognize the signs of stroke and act quickly!</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While FAST is a good way to recognize and remember these signs and symptoms, the sudden onset of other symptoms may also be indicative of stroke:</a:t>
            </a:r>
          </a:p>
          <a:p>
            <a:pPr marL="742950" marR="0" lvl="1" indent="-285750" algn="l" defTabSz="914400" rtl="0" eaLnBrk="1" fontAlgn="auto" latinLnBrk="0" hangingPunct="1">
              <a:lnSpc>
                <a:spcPct val="150000"/>
              </a:lnSpc>
              <a:spcBef>
                <a:spcPts val="600"/>
              </a:spcBef>
              <a:spcAft>
                <a:spcPts val="0"/>
              </a:spcAft>
              <a:buClr>
                <a:srgbClr val="4166A1"/>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balance/coordination</a:t>
            </a:r>
          </a:p>
          <a:p>
            <a:pPr marL="742950" marR="0" lvl="1" indent="-285750" algn="l" defTabSz="914400" rtl="0" eaLnBrk="1" fontAlgn="auto" latinLnBrk="0" hangingPunct="1">
              <a:lnSpc>
                <a:spcPct val="150000"/>
              </a:lnSpc>
              <a:spcBef>
                <a:spcPts val="0"/>
              </a:spcBef>
              <a:spcAft>
                <a:spcPts val="0"/>
              </a:spcAft>
              <a:buClr>
                <a:srgbClr val="4166A1"/>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vision</a:t>
            </a:r>
          </a:p>
          <a:p>
            <a:pPr marL="742950" marR="0" lvl="1" indent="-285750" algn="l" defTabSz="914400" rtl="0" eaLnBrk="1" fontAlgn="auto" latinLnBrk="0" hangingPunct="1">
              <a:lnSpc>
                <a:spcPct val="150000"/>
              </a:lnSpc>
              <a:spcBef>
                <a:spcPts val="0"/>
              </a:spcBef>
              <a:spcAft>
                <a:spcPts val="0"/>
              </a:spcAft>
              <a:buClr>
                <a:srgbClr val="4166A1"/>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sudden severe headache</a:t>
            </a:r>
          </a:p>
          <a:p>
            <a:pPr marL="742950" marR="0" lvl="1" indent="-285750" algn="l" defTabSz="914400" rtl="0" eaLnBrk="1" fontAlgn="auto" latinLnBrk="0" hangingPunct="1">
              <a:lnSpc>
                <a:spcPct val="150000"/>
              </a:lnSpc>
              <a:spcBef>
                <a:spcPts val="0"/>
              </a:spcBef>
              <a:spcAft>
                <a:spcPts val="0"/>
              </a:spcAft>
              <a:buClr>
                <a:srgbClr val="4166A1"/>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numbness in one half of the body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3061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Bef>
                <a:spcPts val="1200"/>
              </a:spcBef>
              <a:buClr>
                <a:srgbClr val="8071B4"/>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providing encouragement and support</a:t>
            </a:r>
          </a:p>
          <a:p>
            <a:pPr marL="171450" indent="-171450">
              <a:lnSpc>
                <a:spcPct val="150000"/>
              </a:lnSpc>
              <a:spcBef>
                <a:spcPts val="1200"/>
              </a:spcBef>
              <a:buClr>
                <a:srgbClr val="8071B4"/>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lnSpc>
                <a:spcPct val="150000"/>
              </a:lnSpc>
              <a:spcBef>
                <a:spcPts val="12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Look for ways to promote independence</a:t>
            </a:r>
          </a:p>
          <a:p>
            <a:pPr marL="171450" indent="-171450">
              <a:spcBef>
                <a:spcPts val="12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Offer to take a break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reduce frustration and try again later</a:t>
            </a:r>
          </a:p>
          <a:p>
            <a:pPr marL="171450" indent="-171450">
              <a:spcBef>
                <a:spcPts val="12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Explain what you are planning to do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and involve the person in their care </a:t>
            </a:r>
          </a:p>
          <a:p>
            <a:pPr marL="171450" indent="-171450">
              <a:spcBef>
                <a:spcPts val="12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Identify coping strategies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support a person to manage their emotions</a:t>
            </a:r>
          </a:p>
          <a:p>
            <a:pPr marL="171450" indent="-171450">
              <a:spcBef>
                <a:spcPts val="12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Encourage involvement in meaningful activities</a:t>
            </a:r>
          </a:p>
          <a:p>
            <a:pPr marL="0" indent="0">
              <a:spcBef>
                <a:spcPts val="1200"/>
              </a:spcBef>
              <a:buClr>
                <a:srgbClr val="8071B4"/>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5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900"/>
              </a:spcBef>
              <a:buClr>
                <a:srgbClr val="8071B4"/>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strategies:</a:t>
            </a:r>
          </a:p>
          <a:p>
            <a:pPr marL="171450" indent="-171450">
              <a:spcBef>
                <a:spcPts val="900"/>
              </a:spcBef>
              <a:buClr>
                <a:srgbClr val="8071B4"/>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171450" marR="0" lvl="0" indent="-171450" algn="l" defTabSz="914400" rtl="0" eaLnBrk="1" fontAlgn="auto" latinLnBrk="0" hangingPunct="1">
              <a:lnSpc>
                <a:spcPct val="100000"/>
              </a:lnSpc>
              <a:spcBef>
                <a:spcPts val="900"/>
              </a:spcBef>
              <a:spcAft>
                <a:spcPts val="0"/>
              </a:spcAft>
              <a:buClr>
                <a:srgbClr val="8071B4"/>
              </a:buClr>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Get to know the person and what they enjoy</a:t>
            </a:r>
          </a:p>
          <a:p>
            <a:pPr marL="171450" indent="-171450">
              <a:spcBef>
                <a:spcPts val="9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Speak in a quiet, calm manner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and be patient</a:t>
            </a:r>
          </a:p>
          <a:p>
            <a:pPr marL="171450" indent="-171450">
              <a:spcBef>
                <a:spcPts val="9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Reinforce positive behaviour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and when appropriate, inform the person when their behaviour is inappropriate </a:t>
            </a: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171450" indent="-171450">
              <a:spcBef>
                <a:spcPts val="9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Keep a consistent routine and respect preferences when possible </a:t>
            </a:r>
          </a:p>
          <a:p>
            <a:pPr marL="171450" indent="-171450">
              <a:spcBef>
                <a:spcPts val="9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Reassure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the family and the person with stroke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that loss of emotional control is common after stroke</a:t>
            </a:r>
          </a:p>
          <a:p>
            <a:pPr marL="171450" indent="-171450">
              <a:spcBef>
                <a:spcPts val="900"/>
              </a:spcBef>
              <a:buClr>
                <a:srgbClr val="8071B4"/>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Use a problem solving approach to care-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expect to try a number of strategies before you find one that works, and what works today may not work another time, keep trying!</a:t>
            </a:r>
          </a:p>
          <a:p>
            <a:pPr marL="171450" indent="-171450">
              <a:spcBef>
                <a:spcPts val="900"/>
              </a:spcBef>
              <a:buClr>
                <a:srgbClr val="8071B4"/>
              </a:buClr>
              <a:buFont typeface="Arial" panose="020B0604020202020204" pitchFamily="34" charset="0"/>
              <a:buChar char="•"/>
            </a:pPr>
            <a:r>
              <a:rPr lang="en-CA" b="0" dirty="0">
                <a:effectLst/>
                <a:latin typeface="Helvetica Neue" panose="02000503000000020004" pitchFamily="2" charset="0"/>
                <a:ea typeface="Helvetica Neue" panose="02000503000000020004" pitchFamily="2" charset="0"/>
                <a:cs typeface="Helvetica Neue" panose="02000503000000020004" pitchFamily="2" charset="0"/>
              </a:rPr>
              <a:t>Share known triggers as well as any effective coping strategies with the team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82112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800"/>
              </a:spcBef>
              <a:buClr>
                <a:srgbClr val="8071B4"/>
              </a:buClr>
              <a:buFont typeface="Wingdings" pitchFamily="2" charset="2"/>
              <a:buChar char="ü"/>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Knowing what the person enjoys can help with providing care.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Family can help you learn more about the person you are caring for.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Share this information with the team</a:t>
            </a:r>
          </a:p>
          <a:p>
            <a:pPr marL="285750" indent="-285750">
              <a:spcBef>
                <a:spcPts val="1800"/>
              </a:spcBef>
              <a:buClr>
                <a:srgbClr val="8071B4"/>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Recreation Therapists are experts in supporting persons with stroke to engage in meaningful activities</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It may be helpful to involve them in the persons care</a:t>
            </a:r>
          </a:p>
          <a:p>
            <a:pPr marL="285750" indent="-285750">
              <a:spcBef>
                <a:spcPts val="1800"/>
              </a:spcBef>
              <a:buClr>
                <a:srgbClr val="8071B4"/>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If you are struggling with behaviour challenges, connect with the team about accessing supports in your area</a:t>
            </a:r>
          </a:p>
          <a:p>
            <a:endParaRPr lang="en-US" dirty="0"/>
          </a:p>
          <a:p>
            <a:r>
              <a:rPr lang="en-US" b="1" dirty="0"/>
              <a:t>Occupational therapists can help with cognitive or functional limitations that cause frustration</a:t>
            </a:r>
          </a:p>
          <a:p>
            <a:r>
              <a:rPr lang="en-US" b="1" dirty="0"/>
              <a:t>Speech Language Pathologists can help with communication support</a:t>
            </a:r>
          </a:p>
          <a:p>
            <a:r>
              <a:rPr lang="en-US" b="1" dirty="0"/>
              <a:t>Physiotherapists can help if there’s pain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739F-9B58-4293-81F5-8C8427D5B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4092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0207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Mobility is defined as the ability to move one’s body.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Examples of mobility include moving in or out of bed, transferring to a chair, and walking. </a:t>
            </a:r>
          </a:p>
          <a:p>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 stroke can cause weakness to one side of the body (hemiplegia), changes in sensation and altered muscle tone. </a:t>
            </a:r>
          </a:p>
          <a:p>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This can impact a person’s ability to move. </a:t>
            </a:r>
          </a:p>
          <a:p>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Regular mobility is important. It can improve function, decrease pain, enhance mood, and  prevent skin breakdown and contractures.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41740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rPr>
              <a:t>The Person’s Abilities</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Communication</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Cognition </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Weakness and muscle tone</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Balance and posture</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Coordination</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Vision and perception</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Sensation</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Mood and fatigue </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Motivation</a:t>
            </a:r>
          </a:p>
          <a:p>
            <a:pPr algn="l">
              <a:lnSpc>
                <a:spcPct val="100000"/>
              </a:lnSpc>
              <a:spcBef>
                <a:spcPts val="300"/>
              </a:spcBef>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Pain</a:t>
            </a:r>
          </a:p>
          <a:p>
            <a:pPr algn="l">
              <a:lnSpc>
                <a:spcPct val="100000"/>
              </a:lnSpc>
              <a:spcBef>
                <a:spcPts val="300"/>
              </a:spcBef>
            </a:pPr>
            <a:endParaRPr lang="en-CA" sz="1200" kern="1200" dirty="0">
              <a:solidFill>
                <a:schemeClr val="tx1"/>
              </a:solidFill>
              <a:effectLst/>
              <a:latin typeface="Helvetica Neue" panose="02000503000000020004" pitchFamily="2"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CA" sz="12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rPr>
              <a:t>The Environment</a:t>
            </a:r>
          </a:p>
          <a:p>
            <a:pPr algn="l">
              <a:lnSpc>
                <a:spcPct val="150000"/>
              </a:lnSpc>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Lighting</a:t>
            </a:r>
          </a:p>
          <a:p>
            <a:pPr algn="l">
              <a:lnSpc>
                <a:spcPct val="150000"/>
              </a:lnSpc>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Equipment</a:t>
            </a:r>
          </a:p>
          <a:p>
            <a:pPr algn="l">
              <a:lnSpc>
                <a:spcPct val="150000"/>
              </a:lnSpc>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Space</a:t>
            </a:r>
          </a:p>
          <a:p>
            <a:pPr algn="l">
              <a:lnSpc>
                <a:spcPct val="150000"/>
              </a:lnSpc>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Resources available</a:t>
            </a:r>
          </a:p>
          <a:p>
            <a:pPr algn="l">
              <a:lnSpc>
                <a:spcPct val="150000"/>
              </a:lnSpc>
            </a:pPr>
            <a:r>
              <a:rPr lang="en-CA" sz="12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Organizational policies and procedures</a:t>
            </a:r>
          </a:p>
          <a:p>
            <a:pPr marL="0" marR="0" lvl="0" indent="0" algn="l" defTabSz="914400" rtl="0" eaLnBrk="1" fontAlgn="auto" latinLnBrk="0" hangingPunct="1">
              <a:lnSpc>
                <a:spcPct val="100000"/>
              </a:lnSpc>
              <a:spcBef>
                <a:spcPts val="300"/>
              </a:spcBef>
              <a:spcAft>
                <a:spcPts val="0"/>
              </a:spcAft>
              <a:buClrTx/>
              <a:buSzTx/>
              <a:buFontTx/>
              <a:buNone/>
              <a:tabLst/>
              <a:defRPr/>
            </a:pPr>
            <a:endParaRPr lang="en-CA" sz="12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CA" sz="12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rPr>
              <a:t>The Caregiver</a:t>
            </a:r>
          </a:p>
          <a:p>
            <a:pPr algn="l">
              <a:lnSpc>
                <a:spcPct val="150000"/>
              </a:lnSpc>
            </a:pPr>
            <a:r>
              <a:rPr lang="en-CA" sz="12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Knowledge</a:t>
            </a:r>
          </a:p>
          <a:p>
            <a:pPr algn="l">
              <a:lnSpc>
                <a:spcPct val="150000"/>
              </a:lnSpc>
            </a:pPr>
            <a:r>
              <a:rPr lang="en-CA" sz="12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Skill</a:t>
            </a:r>
          </a:p>
          <a:p>
            <a:pPr algn="l">
              <a:lnSpc>
                <a:spcPct val="150000"/>
              </a:lnSpc>
            </a:pPr>
            <a:r>
              <a:rPr lang="en-CA" sz="12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Confidence</a:t>
            </a:r>
          </a:p>
          <a:p>
            <a:pPr algn="l">
              <a:lnSpc>
                <a:spcPct val="150000"/>
              </a:lnSpc>
            </a:pPr>
            <a:r>
              <a:rPr lang="en-CA" sz="12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Wellness</a:t>
            </a:r>
          </a:p>
          <a:p>
            <a:pPr algn="l">
              <a:lnSpc>
                <a:spcPct val="150000"/>
              </a:lnSpc>
            </a:pPr>
            <a:r>
              <a:rPr lang="en-CA" sz="12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Size/height</a:t>
            </a:r>
          </a:p>
          <a:p>
            <a:pPr algn="l">
              <a:lnSpc>
                <a:spcPct val="150000"/>
              </a:lnSpc>
            </a:pPr>
            <a:r>
              <a:rPr lang="en-CA" sz="12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Familiarity with the person</a:t>
            </a:r>
          </a:p>
          <a:p>
            <a:pPr marL="0" marR="0" lvl="0" indent="0" algn="l" defTabSz="914400" rtl="0" eaLnBrk="1" fontAlgn="auto" latinLnBrk="0" hangingPunct="1">
              <a:lnSpc>
                <a:spcPct val="100000"/>
              </a:lnSpc>
              <a:spcBef>
                <a:spcPts val="300"/>
              </a:spcBef>
              <a:spcAft>
                <a:spcPts val="0"/>
              </a:spcAft>
              <a:buClrTx/>
              <a:buSzTx/>
              <a:buFontTx/>
              <a:buNone/>
              <a:tabLst/>
              <a:defRPr/>
            </a:pPr>
            <a:endParaRPr lang="en-CA" sz="12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l">
              <a:lnSpc>
                <a:spcPct val="100000"/>
              </a:lnSpc>
              <a:spcBef>
                <a:spcPts val="300"/>
              </a:spcBef>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1078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Regularly implementing safe mobility can:</a:t>
            </a:r>
          </a:p>
          <a:p>
            <a:pPr marL="0" lvl="0" indent="0">
              <a:lnSpc>
                <a:spcPct val="106000"/>
              </a:lnSpc>
              <a:buFont typeface="Symbol" panose="05050102010706020507" pitchFamily="18" charset="2"/>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Prevent falls </a:t>
            </a: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(~40% of all persons with stroke will fall within the first year)</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Prevent injuries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to the person with stroke (especially shoulder subluxation/dislocation)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Prevent injury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to the caregiver</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Promote  independence and active participation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Courier New" panose="02070309020205020404" pitchFamily="49" charset="0"/>
              <a:buChar char="o"/>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Promote better health of the person with stroke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2727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Always follow the care plan!</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Plan for extra help if needed.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not attempt to assist a person alone if you are unsure of what they can do. It is always better to have more help</a:t>
            </a:r>
          </a:p>
          <a:p>
            <a:pPr marL="285750" marR="0" lvl="0" indent="-28575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do as much as they can.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will allow the person to feel safer and more in control of the movement, and will minimize the risk of injury</a:t>
            </a: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Your goal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 assisting with mobility is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 to lift the person with stroke, but to support them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 the mobility activities they can consistently and safely do.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your organizations lift policies</a:t>
            </a: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not rush.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Move slowly and gently. This will allow the person to participate more successfully and minimize anxiety</a:t>
            </a: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Recognize that the person’s energy levels can change throughout the day</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This may affect their ability to mobilize, and they may require more assistance if fatigued</a:t>
            </a: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8935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slide is optional. It contains additional detail not found in the Mobility section of the Smart Tips for Stroke Care guide.</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Always follow the care plan!</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lang="en-US" sz="1800"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Consider </a:t>
            </a:r>
            <a:r>
              <a:rPr lang="en-US" sz="1800" dirty="0">
                <a:solidFill>
                  <a:prstClr val="black"/>
                </a:solidFill>
                <a:latin typeface="Helvetica Neue" panose="02000503000000020004" pitchFamily="2" charset="0"/>
              </a:rPr>
              <a:t>the person’s deficits that may impact mobility </a:t>
            </a: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lang="en-US" sz="1800" dirty="0">
              <a:solidFill>
                <a:prstClr val="black"/>
              </a:solidFill>
              <a:latin typeface="Helvetica Neue" panose="02000503000000020004" pitchFamily="2" charset="0"/>
            </a:endParaRPr>
          </a:p>
          <a:p>
            <a:pPr marL="0" marR="0" lvl="0" indent="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None/>
              <a:tabLst/>
              <a:defRPr/>
            </a:pPr>
            <a:r>
              <a:rPr lang="en-US" sz="1800" dirty="0">
                <a:solidFill>
                  <a:prstClr val="black"/>
                </a:solidFill>
                <a:latin typeface="Helvetica Neue" panose="02000503000000020004" pitchFamily="2" charset="0"/>
              </a:rPr>
              <a:t>For example:</a:t>
            </a:r>
            <a:endParaRPr lang="en-US" sz="1800"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Weakness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•Which side has been affected by the stroke?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•Ability to move each limb?</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Sensation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feel their arm/leg?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 they know where it is positioned?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•Pain?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Muscle Tone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the limb stiff and difficult to move or is it limp and floppy?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7335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slide is optional. It contains additional detail not found in the Mobility section of the Smart Tips for Stroke Care guide.</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Always follow the care plan!</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lang="en-US" sz="1800"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Consider </a:t>
            </a:r>
            <a:r>
              <a:rPr lang="en-US" sz="1800" dirty="0">
                <a:solidFill>
                  <a:prstClr val="black"/>
                </a:solidFill>
                <a:latin typeface="Helvetica Neue" panose="02000503000000020004" pitchFamily="2" charset="0"/>
              </a:rPr>
              <a:t>the person’s deficits that may impact mobility </a:t>
            </a: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lang="en-US" sz="1800" dirty="0">
              <a:solidFill>
                <a:prstClr val="black"/>
              </a:solidFill>
              <a:latin typeface="Helvetica Neue" panose="02000503000000020004" pitchFamily="2" charset="0"/>
            </a:endParaRPr>
          </a:p>
          <a:p>
            <a:pPr marL="0" marR="0" lvl="0" indent="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None/>
              <a:tabLst/>
              <a:defRPr/>
            </a:pPr>
            <a:r>
              <a:rPr lang="en-US" sz="1800" dirty="0">
                <a:solidFill>
                  <a:prstClr val="black"/>
                </a:solidFill>
                <a:latin typeface="Helvetica Neue" panose="02000503000000020004" pitchFamily="2" charset="0"/>
              </a:rPr>
              <a:t>For example:</a:t>
            </a:r>
            <a:endParaRPr lang="en-US" sz="1800"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Balance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228600" algn="l"/>
                <a:tab pos="4572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sit on their own?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228600" algn="l"/>
                <a:tab pos="4572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stand without assistance?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228600" algn="l"/>
                <a:tab pos="4572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 they stand on both feet?</a:t>
            </a:r>
          </a:p>
          <a:p>
            <a:pPr marL="0" lvl="0" indent="0">
              <a:lnSpc>
                <a:spcPct val="107000"/>
              </a:lnSpc>
              <a:spcAft>
                <a:spcPts val="800"/>
              </a:spcAft>
              <a:buFont typeface="Times New Roman" panose="02020603050405020304" pitchFamily="18" charset="0"/>
              <a:buNone/>
              <a:tabLst>
                <a:tab pos="228600" algn="l"/>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Posture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228600" algn="l"/>
                <a:tab pos="4572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sit and stand upright?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228600" algn="l"/>
                <a:tab pos="4572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 they push themselves over</a:t>
            </a:r>
          </a:p>
          <a:p>
            <a:pPr marL="0" lvl="0" indent="0">
              <a:lnSpc>
                <a:spcPct val="107000"/>
              </a:lnSpc>
              <a:spcAft>
                <a:spcPts val="800"/>
              </a:spcAft>
              <a:buFont typeface="Times New Roman" panose="02020603050405020304" pitchFamily="18" charset="0"/>
              <a:buNone/>
              <a:tabLst>
                <a:tab pos="228600" algn="l"/>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04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endParaRPr lang="en-US" b="0" i="0" dirty="0">
              <a:solidFill>
                <a:srgbClr val="202124"/>
              </a:solidFill>
              <a:effectLst/>
              <a:latin typeface="Google Sans"/>
            </a:endParaRPr>
          </a:p>
          <a:p>
            <a:r>
              <a:rPr lang="en-US" b="0" i="0" dirty="0">
                <a:solidFill>
                  <a:srgbClr val="202124"/>
                </a:solidFill>
                <a:effectLst/>
                <a:latin typeface="Google Sans"/>
              </a:rPr>
              <a:t>Some people with ischemic stroke are eligible for a clot-busting drug. The drug aims to dissolve the clot and return the blood supply to the brain.  </a:t>
            </a:r>
            <a:r>
              <a:rPr lang="en-US" b="1" i="0" dirty="0">
                <a:solidFill>
                  <a:srgbClr val="202124"/>
                </a:solidFill>
                <a:effectLst/>
                <a:latin typeface="Google Sans"/>
              </a:rPr>
              <a:t>It can be given up to 4.5 hours </a:t>
            </a:r>
            <a:r>
              <a:rPr lang="en-US" b="0" i="0" dirty="0">
                <a:solidFill>
                  <a:srgbClr val="202124"/>
                </a:solidFill>
                <a:effectLst/>
                <a:latin typeface="Google Sans"/>
              </a:rPr>
              <a:t>after the onset of stroke symptoms for eligible people</a:t>
            </a:r>
          </a:p>
          <a:p>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2124"/>
                </a:solidFill>
                <a:effectLst/>
                <a:latin typeface="Helvetica Neue" panose="02000503000000020004"/>
              </a:rPr>
              <a:t>Some examples of clot-busting drugs are TNK and TPA</a:t>
            </a:r>
            <a:endParaRPr lang="en-US" sz="1200" dirty="0">
              <a:latin typeface="Helvetica Neue" panose="02000503000000020004"/>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329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slide is optional. It contains additional detail not found in the Mobility section of the Smart Tips for Stroke Care guide.</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Always follow the care plan!</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lang="en-US" sz="1800"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Consider </a:t>
            </a:r>
            <a:r>
              <a:rPr lang="en-US" sz="1800" dirty="0">
                <a:solidFill>
                  <a:prstClr val="black"/>
                </a:solidFill>
                <a:latin typeface="Helvetica Neue" panose="02000503000000020004" pitchFamily="2" charset="0"/>
              </a:rPr>
              <a:t>the person’s deficits that may impact mobility </a:t>
            </a:r>
          </a:p>
          <a:p>
            <a:pPr marL="0" lvl="0" indent="0">
              <a:lnSpc>
                <a:spcPct val="107000"/>
              </a:lnSpc>
              <a:spcAft>
                <a:spcPts val="800"/>
              </a:spcAft>
              <a:buFont typeface="Times New Roman" panose="02020603050405020304" pitchFamily="18" charset="0"/>
              <a:buNone/>
              <a:tabLst>
                <a:tab pos="228600" algn="l"/>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Perception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 they neglect one side?</a:t>
            </a:r>
          </a:p>
          <a:p>
            <a:pPr marL="457200" lvl="1" indent="0">
              <a:lnSpc>
                <a:spcPct val="107000"/>
              </a:lnSpc>
              <a:spcAft>
                <a:spcPts val="800"/>
              </a:spcAft>
              <a:buFont typeface="Times New Roman" panose="02020603050405020304" pitchFamily="18" charset="0"/>
              <a:buNone/>
              <a:tabLst>
                <a:tab pos="6858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Cognition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Are they alert?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Are they able to learn?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maintain their attention?</a:t>
            </a:r>
          </a:p>
          <a:p>
            <a:pPr marL="457200" lvl="1" indent="0">
              <a:lnSpc>
                <a:spcPct val="107000"/>
              </a:lnSpc>
              <a:spcAft>
                <a:spcPts val="800"/>
              </a:spcAft>
              <a:buFont typeface="Times New Roman" panose="02020603050405020304" pitchFamily="18" charset="0"/>
              <a:buNone/>
              <a:tabLst>
                <a:tab pos="6858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2724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slide is optional. It contains additional detail not found in the Mobility section of the Smart Tips for Stroke Care guide.</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Always follow the care plan!</a:t>
            </a:r>
          </a:p>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r>
              <a:rPr lang="en-US" sz="1800"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Consider </a:t>
            </a:r>
            <a:r>
              <a:rPr lang="en-US" sz="1800" dirty="0">
                <a:solidFill>
                  <a:prstClr val="black"/>
                </a:solidFill>
                <a:latin typeface="Helvetica Neue" panose="02000503000000020004" pitchFamily="2" charset="0"/>
              </a:rPr>
              <a:t>the person’s deficits that may impact mobility </a:t>
            </a:r>
          </a:p>
          <a:p>
            <a:pPr marL="457200" lvl="1" indent="0">
              <a:lnSpc>
                <a:spcPct val="107000"/>
              </a:lnSpc>
              <a:spcAft>
                <a:spcPts val="800"/>
              </a:spcAft>
              <a:buFont typeface="Times New Roman" panose="02020603050405020304" pitchFamily="18" charset="0"/>
              <a:buNone/>
              <a:tabLst>
                <a:tab pos="6858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Communication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understand language and follow instructions?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 they speak?</a:t>
            </a:r>
          </a:p>
          <a:p>
            <a:pPr marL="457200" lvl="1" indent="0">
              <a:lnSpc>
                <a:spcPct val="107000"/>
              </a:lnSpc>
              <a:spcAft>
                <a:spcPts val="800"/>
              </a:spcAft>
              <a:buFont typeface="Times New Roman" panose="02020603050405020304" pitchFamily="18" charset="0"/>
              <a:buNone/>
              <a:tabLst>
                <a:tab pos="6858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Times New Roman" panose="02020603050405020304" pitchFamily="18" charset="0"/>
              <a:buNone/>
              <a:tabLst>
                <a:tab pos="228600" algn="l"/>
              </a:tabLs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Personality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 they have a fear of moving/falling?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Times New Roman" panose="02020603050405020304" pitchFamily="18" charset="0"/>
              <a:buChar char="•"/>
              <a:tabLst>
                <a:tab pos="685800" algn="l"/>
              </a:tabLs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Are they impulsive?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
                <a:srgbClr val="FC595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85499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0"/>
              </a:spcAft>
              <a:buClrTx/>
              <a:buSzTx/>
              <a:buFont typeface="Symbol" panose="05050102010706020507" pitchFamily="18" charset="2"/>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Smart Tips- Always follow the care plan! This section pertains to steps you should take before you start:</a:t>
            </a:r>
          </a:p>
          <a:p>
            <a:pPr marL="0" marR="0" lvl="0" indent="0" algn="l" defTabSz="914400" rtl="0" eaLnBrk="1" fontAlgn="auto" latinLnBrk="0" hangingPunct="1">
              <a:lnSpc>
                <a:spcPct val="106000"/>
              </a:lnSpc>
              <a:spcBef>
                <a:spcPts val="0"/>
              </a:spcBef>
              <a:spcAft>
                <a:spcPts val="0"/>
              </a:spcAft>
              <a:buClrTx/>
              <a:buSzTx/>
              <a:buFont typeface="Symbol" panose="05050102010706020507" pitchFamily="18" charset="2"/>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6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Prepare</a:t>
            </a:r>
            <a:r>
              <a:rPr lang="en-US" sz="800" dirty="0">
                <a:effectLst/>
                <a:latin typeface="Calibri" panose="020F0502020204030204" pitchFamily="34" charset="0"/>
                <a:ea typeface="Calibri" panose="020F0502020204030204" pitchFamily="34" charset="0"/>
                <a:cs typeface="Times New Roman" panose="02020603050405020304" pitchFamily="18" charset="0"/>
              </a:rPr>
              <a:t> the</a:t>
            </a:r>
            <a:r>
              <a:rPr lang="en-US" sz="1100" dirty="0">
                <a:effectLst/>
                <a:latin typeface="Calibri" panose="020F0502020204030204" pitchFamily="34" charset="0"/>
                <a:ea typeface="Calibri" panose="020F0502020204030204" pitchFamily="34" charset="0"/>
                <a:cs typeface="Times New Roman" panose="02020603050405020304" pitchFamily="18" charset="0"/>
              </a:rPr>
              <a:t> environment.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Ensure  the necessary equipment is nearby, the space is clear, and the lighting is adequate. </a:t>
            </a:r>
            <a:r>
              <a:rPr lang="en-US" sz="11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(i.e. mechanical lift is working and charged, have a wheelchair close by in case patient needs to sit down). </a:t>
            </a: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p>
          <a:p>
            <a:pPr marL="800100" marR="0" lvl="1" indent="-342900" algn="l" defTabSz="914400" rtl="0" eaLnBrk="1" fontAlgn="auto" latinLnBrk="0" hangingPunct="1">
              <a:lnSpc>
                <a:spcPct val="106000"/>
              </a:lnSpc>
              <a:spcBef>
                <a:spcPts val="0"/>
              </a:spcBef>
              <a:spcAft>
                <a:spcPts val="0"/>
              </a:spcAft>
              <a:buClrTx/>
              <a:buSzTx/>
              <a:buFont typeface="Symbol" panose="05050102010706020507" pitchFamily="18" charset="2"/>
              <a:buChar char=""/>
              <a:tabLst/>
              <a:defRPr/>
            </a:pPr>
            <a:r>
              <a:rPr lang="en-US" sz="1100" b="1"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Get to know the person/plan of care their abilities, recommendations for equipment and techniques to best assist them.</a:t>
            </a:r>
          </a:p>
          <a:p>
            <a:pPr marL="342900" marR="0" lvl="0" indent="-342900" algn="l" defTabSz="914400" rtl="0" eaLnBrk="1" fontAlgn="auto" latinLnBrk="0" hangingPunct="1">
              <a:lnSpc>
                <a:spcPct val="106000"/>
              </a:lnSpc>
              <a:spcBef>
                <a:spcPts val="0"/>
              </a:spcBef>
              <a:spcAft>
                <a:spcPts val="0"/>
              </a:spcAft>
              <a:buClrTx/>
              <a:buSzTx/>
              <a:buFont typeface="Symbol" panose="05050102010706020507" pitchFamily="18" charset="2"/>
              <a:buChar char=""/>
              <a:tabLst/>
              <a:defRP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Communicate the plan to the person and any helpers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before you start to move. Use simple, clear instructions, and demonstrate the action if needed. Check that they have understood</a:t>
            </a:r>
          </a:p>
          <a:p>
            <a:pPr marL="342900" lvl="0" indent="-342900">
              <a:lnSpc>
                <a:spcPct val="106000"/>
              </a:lnSpc>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The hemiplegic shoulder can easily be injured during mobility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Be mindful of the person’s arm during mobility activities and handle very carefully. </a:t>
            </a:r>
            <a:r>
              <a:rPr lang="en-US" sz="1100" b="1"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shoulder injury (i.e. a shoulder subluxation) can make it very challenging for the patient to recover function in that arm.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9459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6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mindful of a feeding tube (or other lines/ tubes/ wires)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as you move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Think about your own body mechanics: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to keep your body close to the person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you are helping to move</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bend your knees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keep your back straight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avoid twisting</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9601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Smart Tips- this section pertains what should happen during mobility </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Position yourself on the person’s affected side and as close as possible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(front/side)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 sure not to block the direction of movement or the person’s vision of the path of movement</a:t>
            </a:r>
          </a:p>
          <a:p>
            <a:pPr marL="342900" lvl="0" indent="-342900">
              <a:lnSpc>
                <a:spcPct val="106000"/>
              </a:lnSpc>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to communicate with the person. Offer verbal </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and visual </a:t>
            </a:r>
            <a:r>
              <a:rPr lang="en-US" sz="1800" dirty="0">
                <a:effectLst/>
                <a:latin typeface="Calibri" panose="020F0502020204030204" pitchFamily="34" charset="0"/>
                <a:ea typeface="Calibri" panose="020F0502020204030204" pitchFamily="34" charset="0"/>
                <a:cs typeface="Times New Roman" panose="02020603050405020304" pitchFamily="18" charset="0"/>
              </a:rPr>
              <a:t>cues for each step of the activity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allow time for them to understand and respond</a:t>
            </a:r>
          </a:p>
          <a:p>
            <a:pPr marL="342900" lvl="0" indent="-342900">
              <a:lnSpc>
                <a:spcPct val="106000"/>
              </a:lnSpc>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support at the shoulder blade, the hip, or waist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 help guide the movement.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Never hold onto clothing. Never pull on the person’s affected arm</a:t>
            </a:r>
          </a:p>
          <a:p>
            <a:pPr marL="342900" lvl="0" indent="-342900">
              <a:lnSpc>
                <a:spcPct val="106000"/>
              </a:lnSpc>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See SMART TIPS for Stroke Care: Transfers after Stroke for additional details on transfers.</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6332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Smart Tips- this section pertains to things you should do after mobility</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you leave, ensure that the person with stroke is well supported and is in a safe and comfortable position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(See Smart Tips for Stroke Care- Positioning in a chair/ wheelchair after stroke)</a:t>
            </a:r>
          </a:p>
          <a:p>
            <a:pPr marL="342900" lvl="0" indent="-342900">
              <a:lnSpc>
                <a:spcPct val="106000"/>
              </a:lnSpc>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that all necessary items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(i.e. call bell) </a:t>
            </a:r>
            <a:r>
              <a:rPr lang="en-US" sz="1200" dirty="0">
                <a:effectLst/>
                <a:latin typeface="Calibri" panose="020F0502020204030204" pitchFamily="34" charset="0"/>
                <a:ea typeface="Calibri" panose="020F0502020204030204" pitchFamily="34" charset="0"/>
                <a:cs typeface="Times New Roman" panose="02020603050405020304" pitchFamily="18" charset="0"/>
              </a:rPr>
              <a:t>are within reach</a:t>
            </a:r>
          </a:p>
          <a:p>
            <a:pPr marL="342900" lvl="0" indent="-342900">
              <a:lnSpc>
                <a:spcPct val="106000"/>
              </a:lnSpc>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Check-in on the person and offer position changes frequently</a:t>
            </a:r>
          </a:p>
          <a:p>
            <a:pPr marL="342900" lvl="0" indent="-342900">
              <a:lnSpc>
                <a:spcPct val="106000"/>
              </a:lnSpc>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Let the team know if there is a change in their mobility status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3330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100" u="sng" dirty="0">
                <a:effectLst/>
                <a:latin typeface="Calibri" panose="020F0502020204030204" pitchFamily="34" charset="0"/>
                <a:ea typeface="Calibri" panose="020F0502020204030204" pitchFamily="34" charset="0"/>
                <a:cs typeface="Times New Roman" panose="02020603050405020304" pitchFamily="18" charset="0"/>
              </a:rPr>
              <a:t>Seek extra support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Occupational Therapists and/or Physiotherapists are skilled in mobility and transfers. It may be helpful to involve these team members if you have questions</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pP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Wingdings" panose="05000000000000000000" pitchFamily="2" charset="2"/>
              <a:buChar char=""/>
            </a:pPr>
            <a:r>
              <a:rPr lang="en-US" sz="1100" b="1"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may also be beneficial to speak to the speech language pathologist to determine communication strategies as these have significant implications for mobility (i.e. patient may need tools to communicate that they are in pain/uncomfortable during mobilization).</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610E6-073C-48B2-8171-C587891A173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498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2267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weakness, altered muscle tone, loss of coordination, changes in sensation and decreased body awareness.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These can impact a person’s ability to move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Careful handling of the person during movement can improve safety and comfort.</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8900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safety and success of any mobility activity depends on a number of factors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 Smart Tips for Stroke Care – Mobility After Stroke</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b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There are four main types of movement which include bed mobility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rolling),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transitional movements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lie to sit, sit to stand</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transfers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pivot or stepping to move between surfaces such as bed and chair</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and ambulation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walking</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b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protect and never pull on the affected arm when moving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 Smart Tips for Stroke Care - The Hemiplegic Arm and Hand)</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3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endParaRPr lang="en-US" b="0" i="0" dirty="0">
              <a:solidFill>
                <a:srgbClr val="212529"/>
              </a:solidFill>
              <a:effectLst/>
              <a:latin typeface="Open Sans" panose="020B0606030504020204" pitchFamily="34" charset="0"/>
            </a:endParaRPr>
          </a:p>
          <a:p>
            <a:endParaRPr lang="en-US" b="0" i="0" dirty="0">
              <a:solidFill>
                <a:srgbClr val="212529"/>
              </a:solidFill>
              <a:effectLst/>
              <a:latin typeface="Open Sans" panose="020B0606030504020204" pitchFamily="34" charset="0"/>
            </a:endParaRPr>
          </a:p>
          <a:p>
            <a:r>
              <a:rPr lang="en-US" b="0" i="0" dirty="0">
                <a:solidFill>
                  <a:srgbClr val="212529"/>
                </a:solidFill>
                <a:effectLst/>
                <a:latin typeface="Open Sans" panose="020B0606030504020204" pitchFamily="34" charset="0"/>
              </a:rPr>
              <a:t>Endovascular Therapy (EVT or thrombectomy) </a:t>
            </a:r>
            <a:r>
              <a:rPr lang="en-US" b="1" i="0" dirty="0">
                <a:solidFill>
                  <a:srgbClr val="212529"/>
                </a:solidFill>
                <a:effectLst/>
                <a:latin typeface="Open Sans" panose="020B0606030504020204" pitchFamily="34" charset="0"/>
              </a:rPr>
              <a:t>for the treatment of ischemic stroke</a:t>
            </a:r>
            <a:r>
              <a:rPr lang="en-US" b="0" i="0" dirty="0">
                <a:solidFill>
                  <a:srgbClr val="212529"/>
                </a:solidFill>
                <a:effectLst/>
                <a:latin typeface="Open Sans" panose="020B0606030504020204" pitchFamily="34" charset="0"/>
              </a:rPr>
              <a:t>, involves the mechanical removal of a blood clot within a large vessel (artery) of the brain</a:t>
            </a:r>
            <a:r>
              <a:rPr lang="en-US" b="1" i="0" dirty="0">
                <a:solidFill>
                  <a:srgbClr val="212529"/>
                </a:solidFill>
                <a:effectLst/>
                <a:latin typeface="Open Sans" panose="020B0606030504020204" pitchFamily="34" charset="0"/>
              </a:rPr>
              <a:t>. It can be performed up to 24 hours after the onset of symptoms in select patients.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130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–This section pertains to rolling in 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b="1" dirty="0">
              <a:solidFill>
                <a:srgbClr val="D2849A"/>
              </a:solidFill>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and lift policies at your organization!</a:t>
            </a:r>
          </a:p>
          <a:p>
            <a:pPr marL="0" marR="0" lvl="0" indent="0" algn="l" defTabSz="914400" rtl="0" eaLnBrk="1" fontAlgn="auto" latinLnBrk="0" hangingPunct="1">
              <a:lnSpc>
                <a:spcPct val="100000"/>
              </a:lnSpc>
              <a:spcBef>
                <a:spcPts val="600"/>
              </a:spcBef>
              <a:buClrTx/>
              <a:buSzTx/>
              <a:buFontTx/>
              <a:buNone/>
              <a:tabLst/>
              <a:defRPr/>
            </a:pPr>
            <a:endParaRPr kumimoji="0" lang="en-CA" sz="12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buClrTx/>
              <a:buSzTx/>
              <a:buFontTx/>
              <a:buNone/>
              <a:tabLst/>
              <a:defRPr/>
            </a:pPr>
            <a:r>
              <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Before rolling, ask/ help the person to:</a:t>
            </a:r>
          </a:p>
          <a:p>
            <a:pPr marL="342900" marR="0" lvl="0" indent="-342900" algn="l" defTabSz="914400" rtl="0" eaLnBrk="1" fontAlgn="auto" latinLnBrk="0" hangingPunct="1">
              <a:lnSpc>
                <a:spcPct val="100000"/>
              </a:lnSpc>
              <a:spcBef>
                <a:spcPts val="600"/>
              </a:spcBef>
              <a:buClr>
                <a:srgbClr val="D2849A"/>
              </a:buClr>
              <a:buSzTx/>
              <a:buFont typeface="+mj-lt"/>
              <a:buAutoNum type="arabicPeriod"/>
              <a:tabLst/>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B</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end their knees and place feet flat on the bed</a:t>
            </a:r>
          </a:p>
          <a:p>
            <a:pPr marL="342900" marR="0" lvl="0" indent="-342900" algn="l" defTabSz="914400" rtl="0" eaLnBrk="1" fontAlgn="auto" latinLnBrk="0" hangingPunct="1">
              <a:lnSpc>
                <a:spcPct val="100000"/>
              </a:lnSpc>
              <a:spcBef>
                <a:spcPts val="600"/>
              </a:spcBef>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Initiate the roll by allowing the knees to fall, turning the head, and reaching with the arm towards the direction of the roll, bringing their arm with the rest of the body</a:t>
            </a:r>
          </a:p>
          <a:p>
            <a:pPr marL="0" marR="0" lvl="0" indent="0" algn="l" defTabSz="914400" rtl="0" eaLnBrk="1" fontAlgn="auto" latinLnBrk="0" hangingPunct="1">
              <a:lnSpc>
                <a:spcPct val="100000"/>
              </a:lnSpc>
              <a:spcBef>
                <a:spcPts val="600"/>
              </a:spcBef>
              <a:buClrTx/>
              <a:buSzTx/>
              <a:buFontTx/>
              <a:buNone/>
              <a:tabLst/>
              <a:defRPr/>
            </a:pPr>
            <a:endPar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buClrTx/>
              <a:buSzTx/>
              <a:buFontTx/>
              <a:buNone/>
              <a:tabLst/>
              <a:defRPr/>
            </a:pPr>
            <a:r>
              <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Assist the person by helping at the back of the shoulder blade and hip as needed, </a:t>
            </a:r>
            <a:r>
              <a:rPr kumimoji="0" lang="en-CA" sz="1200" b="0" i="0" u="sng"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never pull on the affected arm</a:t>
            </a:r>
          </a:p>
          <a:p>
            <a:pPr marL="285750" indent="-285750">
              <a:buFont typeface="Arial" panose="020B0604020202020204" pitchFamily="34" charset="0"/>
              <a:buChar char="•"/>
            </a:pPr>
            <a:endParaRPr kumimoji="0" lang="en-CA"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Font typeface="Arial" panose="020B0604020202020204" pitchFamily="34" charset="0"/>
              <a:buChar char="•"/>
            </a:pPr>
            <a:endParaRPr kumimoji="0" lang="en-CA"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indent="0">
              <a:buFont typeface="Arial" panose="020B0604020202020204" pitchFamily="34" charset="0"/>
              <a:buNone/>
            </a:pPr>
            <a:r>
              <a:rPr kumimoji="0" lang="en-CA"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Other bed mobility tasks include shifting upwards or side to side in bed. </a:t>
            </a:r>
          </a:p>
          <a:p>
            <a:pPr marL="0" indent="0">
              <a:buFont typeface="Arial" panose="020B0604020202020204" pitchFamily="34" charset="0"/>
              <a:buNone/>
            </a:pPr>
            <a:r>
              <a:rPr kumimoji="0" lang="en-CA"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 of these movements may require the use of a draw sheet and an additional helper.</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5275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Smart Tips- this section pertains to moving from lying to sitting:</a:t>
            </a:r>
          </a:p>
          <a:p>
            <a:pPr marL="0" lvl="0" indent="0">
              <a:lnSpc>
                <a:spcPct val="107000"/>
              </a:lnSpc>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Once on their side, ask the person (or help them) to: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Bring their feet over the edge of the bed by moving their knees up towards their chest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Push up with the bottom arm to sit up. If assistance is needed, place one hand underneath the bottom ribs near the shoulder blade, and one hand on the upper hip. </a:t>
            </a:r>
          </a:p>
          <a:p>
            <a:pPr marL="742950" lvl="1" indent="-285750">
              <a:lnSpc>
                <a:spcPct val="107000"/>
              </a:lnSpc>
              <a:buFont typeface="Courier New" panose="02070309020205020404" pitchFamily="49" charset="0"/>
              <a:buChar char="o"/>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Never pull on the person’s arm</a:t>
            </a:r>
          </a:p>
          <a:p>
            <a:pPr marL="742950" lvl="1" indent="-285750">
              <a:lnSpc>
                <a:spcPct val="107000"/>
              </a:lnSpc>
              <a:buFont typeface="Courier New" panose="02070309020205020404" pitchFamily="49" charset="0"/>
              <a:buChar char="o"/>
            </a:pP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Once sitting safely, lower the height of bed if possible to allow feet to be in contact with the floor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1740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Moving from Sitting to 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Stand on the person’s affected side </a:t>
            </a:r>
            <a:endParaRPr kumimoji="0" lang="en-CA" sz="1200" b="1"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 the person (or help them)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Shift their hips forward towards the edge of the sitting surface</a:t>
            </a: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the feet shoulder width apart, with the heels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 the floor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under the knees</a:t>
            </a: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Sit up tall, then bend forward at the hips while looking forward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 at the floor) with back straight</a:t>
            </a: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Push up from the bed with both hands, if able. DO NOT allow the person to pull on the walker to stand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 any other person/item/gait aid)</a:t>
            </a: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Push through their legs with their weight equally distributed on both legs.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assistance is needed, assist under the buttocks</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86110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Moving from Standing to Sitting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Before sitting,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person should feel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back of their legs touching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edge of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sitting surface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chair, bed,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 the person (or help them)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Reach back to place their hand(s) on armrests or the sitting surface</a:t>
            </a: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Bend forward slightly, then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bend their knees to lower themselves slowly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sitting</a:t>
            </a: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D2849A"/>
              </a:buClr>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Shift their hips back on the sitting surface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61896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Helvetica Neue" panose="02000503000000020004" pitchFamily="2" charset="0"/>
                <a:cs typeface="Times New Roman" panose="02020603050405020304" pitchFamily="18" charset="0"/>
              </a:rPr>
              <a:t>This section pertains to transferring between surfaces such as bed to chair, chair to commode,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Helvetica Neue" panose="02000503000000020004" pitchFamily="2"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may be easier for the person to </a:t>
            </a: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move towards their stronger side, </a:t>
            </a: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possible</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the chair/commode as close to the bed </a:t>
            </a: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 possible</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brakes are applied and arm/foot rests are </a:t>
            </a:r>
            <a:r>
              <a:rPr lang="en-CA" sz="18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out of the way</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 the person (</a:t>
            </a: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 help them</a:t>
            </a: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shift their hips forward to the edge of the sitting surface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3963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yourself as close to the person as possible on their weaker</a:t>
            </a: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/affected </a:t>
            </a: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side, </a:t>
            </a: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without blocking their movement</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lang="en-CA" sz="18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Following the care plan for the individual</a:t>
            </a:r>
            <a:r>
              <a:rPr lang="en-CA" sz="18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 g</a:t>
            </a:r>
            <a:r>
              <a:rPr kumimoji="0" lang="en-CA" sz="18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uide</a:t>
            </a: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the person onto their feet and help them shift their hips from one surface to the other</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Cue the person to reach towards the surface they are transferring to </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a second helper is needed, they can help guide the hips from behind (this may require demo)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79811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This section pertains to support during ambulation or walking</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Once standing, pause to ensure balance before walking. </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a gait aid is used, have it nearby</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While walking, stand on the affected side, maintaining a close distance to steady the person as needed</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look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up/forward to where they are going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rather than at the floor</a:t>
            </a: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Assist the person to avoid obstacles in their path if vision or spatial awareness is affected</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71197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D2849A"/>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Physiotherapists and Occupational Therapists are skilled in mobility and transfers. It may be helpful to involve them if there are questions or concerns</a:t>
            </a:r>
          </a:p>
          <a:p>
            <a:pPr marL="285750" marR="0" lvl="0" indent="-285750" algn="l" defTabSz="914400" rtl="0" eaLnBrk="1" fontAlgn="auto" latinLnBrk="0" hangingPunct="1">
              <a:lnSpc>
                <a:spcPct val="100000"/>
              </a:lnSpc>
              <a:spcBef>
                <a:spcPts val="0"/>
              </a:spcBef>
              <a:spcAft>
                <a:spcPts val="0"/>
              </a:spcAft>
              <a:buClr>
                <a:srgbClr val="D2849A"/>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2849A"/>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Notify the team if you notice a change in the person’s ability to transfer or ambulate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155D9-13FC-48A3-8B83-FE55563855D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7575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88468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weakness (hemiplegia)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sensation and body awareness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altered muscle tone impacting a person’s ability to position themselves in bed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400" dirty="0">
              <a:solidFill>
                <a:srgbClr val="323232"/>
              </a:solidFill>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Careful positioning can:</a:t>
            </a:r>
          </a:p>
          <a:p>
            <a:pPr marL="800100" lvl="1" indent="-342900">
              <a:buFont typeface="Arial" panose="020B0604020202020204" pitchFamily="34" charset="0"/>
              <a:buChar char="•"/>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improve joint alignment</a:t>
            </a:r>
            <a:endParaRPr lang="en-CA" sz="2400" dirty="0">
              <a:solidFill>
                <a:srgbClr val="323232"/>
              </a:solidFill>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Arial" panose="020B0604020202020204" pitchFamily="34" charset="0"/>
              <a:buChar char="•"/>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 awareness of the affected side</a:t>
            </a:r>
            <a:endParaRPr lang="en-CA" sz="2400" dirty="0">
              <a:solidFill>
                <a:srgbClr val="323232"/>
              </a:solidFill>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Arial" panose="020B0604020202020204" pitchFamily="34" charset="0"/>
              <a:buChar char="•"/>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reduce fatigue </a:t>
            </a:r>
            <a:endParaRPr lang="en-CA" sz="2400" dirty="0">
              <a:solidFill>
                <a:srgbClr val="323232"/>
              </a:solidFill>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buFont typeface="Arial" panose="020B0604020202020204" pitchFamily="34" charset="0"/>
              <a:buChar char="•"/>
              <a:defRPr/>
            </a:pPr>
            <a:r>
              <a:rPr kumimoji="0" lang="en-CA" sz="240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improve comfort and safety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7325D-A096-4246-86A6-11910FCC402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6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2416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a lack of sensation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 one side of the body</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so it is important to monitor the person’s skin for redness or other signs of skin breakdown</a:t>
            </a: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Wingdings" pitchFamily="2" charset="2"/>
              <a:buChar char="ü"/>
            </a:pPr>
            <a:r>
              <a:rPr lang="en-US" dirty="0">
                <a:solidFill>
                  <a:prstClr val="black"/>
                </a:solidFill>
                <a:latin typeface="Helvetica Neue" panose="02000503000000020004" pitchFamily="2" charset="0"/>
              </a:rPr>
              <a:t>After a stroke, a person’s sense of where their body is in space may be decreased, which can make positioning difficult </a:t>
            </a:r>
          </a:p>
          <a:p>
            <a:pPr marL="285750" indent="-285750">
              <a:buClr>
                <a:srgbClr val="2A804D"/>
              </a:buClr>
              <a:buFont typeface="Wingdings" pitchFamily="2" charset="2"/>
              <a:buChar char="ü"/>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Development of shoulder and/or arm pain is common after a stroke. The affected arm should </a:t>
            </a:r>
            <a:r>
              <a:rPr lang="en-CA" dirty="0">
                <a:solidFill>
                  <a:prstClr val="black"/>
                </a:solidFill>
                <a:latin typeface="Helvetica Neue" panose="02000503000000020004" pitchFamily="2" charset="0"/>
              </a:rPr>
              <a:t>always be well supported to prevent pain and injury (See Smart Tips for Stroke care- Hemiplegic Arm and hand)</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7325D-A096-4246-86A6-11910FCC402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86949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lang="en-US" dirty="0">
                <a:solidFill>
                  <a:prstClr val="black"/>
                </a:solidFill>
                <a:latin typeface="Helvetica Neue" panose="02000503000000020004" pitchFamily="2" charset="0"/>
              </a:rPr>
              <a:t>Proper positioning </a:t>
            </a:r>
            <a:r>
              <a:rPr lang="en-US" b="1" dirty="0">
                <a:solidFill>
                  <a:prstClr val="black"/>
                </a:solidFill>
                <a:latin typeface="Helvetica Neue" panose="02000503000000020004" pitchFamily="2" charset="0"/>
              </a:rPr>
              <a:t>using recommended equipment such as pillows/rolled towels/equipment specific to the needs of the person </a:t>
            </a:r>
            <a:r>
              <a:rPr lang="en-US" dirty="0">
                <a:solidFill>
                  <a:prstClr val="black"/>
                </a:solidFill>
                <a:latin typeface="Helvetica Neue" panose="02000503000000020004" pitchFamily="2" charset="0"/>
              </a:rPr>
              <a:t>can increase comfort and safety</a:t>
            </a: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endParaRPr lang="en-CA" dirty="0">
              <a:solidFill>
                <a:prstClr val="black"/>
              </a:solidFill>
              <a:latin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lang="en-US" dirty="0">
                <a:solidFill>
                  <a:prstClr val="black"/>
                </a:solidFill>
                <a:latin typeface="Helvetica Neue" panose="02000503000000020004" pitchFamily="2" charset="0"/>
              </a:rPr>
              <a:t>A comfortable position can help ensure proper rest, and assist with fatigue throughout the day</a:t>
            </a: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endParaRPr lang="en-CA" dirty="0">
              <a:solidFill>
                <a:prstClr val="black"/>
              </a:solidFill>
              <a:latin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the person on the affected side for a period of time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 part of the regular position changing schedule has benefits such as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increasing circulation, sensation and awareness</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7325D-A096-4246-86A6-11910FCC402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9449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Smart Tips- Always follow the care plan! This section pertains to what you should do Before You Start</a:t>
            </a:r>
          </a:p>
          <a:p>
            <a:pPr marL="342900" lvl="0" indent="-342900">
              <a:lnSpc>
                <a:spcPct val="106000"/>
              </a:lnSpc>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to the person what you are doing and encourage them to participate </a:t>
            </a:r>
          </a:p>
          <a:p>
            <a:pPr marL="342900" lvl="0" indent="-342900">
              <a:lnSpc>
                <a:spcPct val="106000"/>
              </a:lnSpc>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you have everything you need to position the person safely,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such as extra help, or devices/equipment (i.e. slider sheet) as required</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good body mechanics to avoid injury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7325D-A096-4246-86A6-11910FCC402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657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2A804D"/>
              </a:buClr>
              <a:buSzTx/>
              <a:buFont typeface="Arial" panose="020B0604020202020204" pitchFamily="34" charset="0"/>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safety considerations</a:t>
            </a:r>
          </a:p>
          <a:p>
            <a:pPr marL="0" marR="0" lvl="0" indent="0" algn="l" defTabSz="914400" rtl="0" eaLnBrk="1" fontAlgn="auto" latinLnBrk="0" hangingPunct="1">
              <a:lnSpc>
                <a:spcPct val="100000"/>
              </a:lnSpc>
              <a:spcBef>
                <a:spcPts val="0"/>
              </a:spcBef>
              <a:spcAft>
                <a:spcPts val="0"/>
              </a:spcAft>
              <a:buClr>
                <a:srgbClr val="2A804D"/>
              </a:buClr>
              <a:buSzTx/>
              <a:buFont typeface="Arial" panose="020B0604020202020204" pitchFamily="34" charset="0"/>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2A804D"/>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Take your time. Position the person by moving slowly and gently, be mindful of the person’s arm as you move</a:t>
            </a:r>
          </a:p>
          <a:p>
            <a:pPr marL="285750" marR="0" lvl="0" indent="-285750" algn="l" defTabSz="914400" rtl="0" eaLnBrk="1" fontAlgn="auto" latinLnBrk="0" hangingPunct="1">
              <a:lnSpc>
                <a:spcPct val="100000"/>
              </a:lnSpc>
              <a:spcBef>
                <a:spcPts val="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Avoid pulling on the person’s affected shoulder/arm as this can cause irreversible injury</a:t>
            </a: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head of bed is at the recommended height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(especially if the person has difficulty swallowing)</a:t>
            </a: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2689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Make sure all necessary items are within the person’s view and reach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call bell</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on the unaffected side</a:t>
            </a: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that the person is comfortable before you leave the room.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Consider whether you would be comfortable in this position.</a:t>
            </a: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on the person regularly and offer position changes frequently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(e.g. every 2 hours</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285750" marR="0" lvl="0" indent="-285750" algn="l" defTabSz="914400" rtl="0" eaLnBrk="1" fontAlgn="auto" latinLnBrk="0" hangingPunct="1">
              <a:lnSpc>
                <a:spcPct val="100000"/>
              </a:lnSpc>
              <a:spcBef>
                <a:spcPts val="600"/>
              </a:spcBef>
              <a:spcAft>
                <a:spcPts val="0"/>
              </a:spcAft>
              <a:buClr>
                <a:srgbClr val="2A804D"/>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2A804D"/>
              </a:buClr>
              <a:buFont typeface="Arial" panose="020B0604020202020204" pitchFamily="34" charset="0"/>
              <a:buChar char="•"/>
            </a:pPr>
            <a:r>
              <a:rPr lang="en-US" b="1" dirty="0">
                <a:solidFill>
                  <a:prstClr val="black"/>
                </a:solidFill>
                <a:latin typeface="Helvetica Neue" panose="02000503000000020004" pitchFamily="2" charset="0"/>
              </a:rPr>
              <a:t>Use bed rails according to facility policy</a:t>
            </a:r>
          </a:p>
          <a:p>
            <a:pPr marL="285750" indent="-285750">
              <a:spcBef>
                <a:spcPts val="600"/>
              </a:spcBef>
              <a:buClr>
                <a:srgbClr val="2A804D"/>
              </a:buClr>
              <a:buFont typeface="Arial" panose="020B0604020202020204" pitchFamily="34" charset="0"/>
              <a:buChar char="•"/>
            </a:pPr>
            <a:endParaRPr lang="en-CA" dirty="0">
              <a:solidFill>
                <a:prstClr val="black"/>
              </a:solidFill>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1854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proposed examples are based on the ideal position of a person with stroke. Some individuals may have limitations that make these recommendations uncomfortable or even impossible. Please consider comfort first as you position the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positioning the person on their 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the head and shoulders are centered in the bed</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The affected arm should be supported/elevated on a pillow and positioned slightly away from the body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with the elbow extended and the elbow crease facing slightly upward. </a:t>
            </a:r>
          </a:p>
          <a:p>
            <a:pPr marL="285750" indent="-285750">
              <a:spcBef>
                <a:spcPts val="600"/>
              </a:spcBef>
              <a:buClr>
                <a:srgbClr val="2A804D"/>
              </a:buClr>
              <a:buFont typeface="Arial" panose="020B0604020202020204" pitchFamily="34" charset="0"/>
              <a:buChar char="•"/>
            </a:pPr>
            <a:endParaRPr lang="en-CA"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2A804D"/>
              </a:buClr>
              <a:buFont typeface="Arial" panose="020B0604020202020204" pitchFamily="34" charset="0"/>
              <a:buChar char="•"/>
            </a:pPr>
            <a:r>
              <a:rPr lang="en-CA" b="0" dirty="0">
                <a:effectLst/>
                <a:latin typeface="Helvetica Neue" panose="02000503000000020004" pitchFamily="2" charset="0"/>
                <a:ea typeface="Helvetica Neue" panose="02000503000000020004" pitchFamily="2" charset="0"/>
                <a:cs typeface="Helvetica Neue" panose="02000503000000020004" pitchFamily="2" charset="0"/>
              </a:rPr>
              <a:t>Place the palm down with fingers straight</a:t>
            </a:r>
          </a:p>
          <a:p>
            <a:pPr marL="285750" indent="-285750">
              <a:spcBef>
                <a:spcPts val="600"/>
              </a:spcBef>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Place folded towel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or similar</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beside affected thigh to prevent leg from rolling outwards</a:t>
            </a:r>
          </a:p>
          <a:p>
            <a:pPr marL="285750" indent="-285750">
              <a:spcBef>
                <a:spcPts val="600"/>
              </a:spcBef>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Use recommended equipment to reduce pressure under heel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especially if the person is unable to move their leg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68023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2A804D"/>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lying on the person’s affected side:</a:t>
            </a:r>
          </a:p>
          <a:p>
            <a:pPr marL="0" indent="0">
              <a:buClr>
                <a:srgbClr val="2A804D"/>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the person is not lying directly on top of their affected shoulder.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Draw the shoulder blade slightly forward, and have the elbow extended and hand supported with the palm up, fingers straight</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Support the unaffected arm forward on a pillow</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Place a pillow lengthwise behind their back so the person does not roll backwards</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Position the person with both legs bent, pillow in between knees and ankles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01893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lying on the person’s unaffected side:</a:t>
            </a:r>
          </a:p>
          <a:p>
            <a:endParaRPr lang="en-US" dirty="0"/>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Support the affected arm forward on two pillows. </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Elevate the hand as needed with fingers spread</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Place a pillow lengthwise behind their back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so the person does not roll backwards</a:t>
            </a:r>
          </a:p>
          <a:p>
            <a:pPr marL="285750" indent="-285750">
              <a:buClr>
                <a:srgbClr val="2A804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A804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Position the person with both legs bent at the hips and knees, a pillow in between knees and ankles</a:t>
            </a:r>
          </a:p>
          <a:p>
            <a:endParaRPr lang="en-US" dirty="0"/>
          </a:p>
          <a:p>
            <a:r>
              <a:rPr lang="en-US" b="1" dirty="0"/>
              <a:t>Please note - When lying on the unaffected side, some people feel trapped if they cannot move their affected side.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4796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 team members have a role to play in positioning a person with stroke</a:t>
            </a: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are skilled in positioning.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a:t>
            </a:r>
          </a:p>
          <a:p>
            <a:endParaRPr lang="en-CA"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7325D-A096-4246-86A6-11910FCC402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0178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15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endParaRPr lang="en-US" dirty="0"/>
          </a:p>
          <a:p>
            <a:r>
              <a:rPr lang="en-US" dirty="0"/>
              <a:t>This list of functions is not exhaustive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952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After a stroke, a person’s ability to move and position themselves can be difficult</a:t>
            </a:r>
          </a:p>
          <a:p>
            <a:pPr marL="342900" indent="-342900">
              <a:buFont typeface="Arial" panose="020B0604020202020204" pitchFamily="34" charset="0"/>
              <a:buChar char="•"/>
            </a:pPr>
            <a:endParaRPr lang="en-CA" sz="12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This may increase their risk for falls, </a:t>
            </a: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injury, pain, skin breakdown and/or responsive behaviours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(due to frustrations, discomfort, inability to move themselves).  Refer to the Smart Tips for Stroke Care – Behaviour After Stroke section for more details on responsive behaviours. </a:t>
            </a:r>
          </a:p>
          <a:p>
            <a:pPr marL="342900" indent="-342900">
              <a:buFont typeface="Arial" panose="020B0604020202020204" pitchFamily="34" charset="0"/>
              <a:buChar char="•"/>
            </a:pPr>
            <a:endParaRPr lang="en-CA" sz="12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It can impact their ability to spend time out of bed and/or participate in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7302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10818A"/>
              </a:buClr>
              <a:buFont typeface="Wingdings" pitchFamily="2" charset="2"/>
              <a:buChar char="ü"/>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Many persons with stroke may experience pain and changes in muscle tone.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Development of shoulder and arm pain is common</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The arm should always be well supported while sitting to help prevent pain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See Smart Tips for Stroke Care - Hemiplegic Arm and Hand After Stroke)</a:t>
            </a:r>
          </a:p>
          <a:p>
            <a:pPr marL="285750" indent="-285750">
              <a:buClr>
                <a:srgbClr val="10818A"/>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Proper positioning will increase comfort and safety</a:t>
            </a:r>
          </a:p>
          <a:p>
            <a:pPr marL="285750" indent="-285750">
              <a:buClr>
                <a:srgbClr val="10818A"/>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Use of equipment should be specific to the needs of the person </a:t>
            </a:r>
          </a:p>
          <a:p>
            <a:pPr marL="285750" indent="-285750">
              <a:buClr>
                <a:srgbClr val="10818A"/>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 stroke can cause a lack of sensation on one side of the body, so it is important to monitor the person’s skin for signs of breakdown.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Skin breakdown can happen when the person cannot feel pressure, wetness, temperature and the effects of pain</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0244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10818A"/>
              </a:buClr>
              <a:buFont typeface="Wingdings" pitchFamily="2" charset="2"/>
              <a:buChar char="ü"/>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After a stroke</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the person’s sense of where their body is in space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(because of neglect, decreased awareness etc.)</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can be altered</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resulting in poor positioning of arms, legs and trunk/torso</a:t>
            </a:r>
          </a:p>
          <a:p>
            <a:pPr marL="285750" indent="-285750">
              <a:buClr>
                <a:srgbClr val="10818A"/>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Wingdings" pitchFamily="2" charset="2"/>
              <a:buChar char="ü"/>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After a stroke</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the trunk/torso and one side of the body can be weaker (i.e. hemiplegia) which can make it difficult to stay centred and in the best sitting position</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0266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0818A"/>
              </a:buClr>
              <a:buSzTx/>
              <a:buFont typeface="Arial" panose="020B0604020202020204" pitchFamily="34" charset="0"/>
              <a:buNone/>
              <a:tabLst/>
              <a:defRPr/>
            </a:pPr>
            <a:r>
              <a:rPr lang="en-CA" sz="1200" b="1" dirty="0">
                <a:solidFill>
                  <a:srgbClr val="10818A"/>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a:t>
            </a:r>
          </a:p>
          <a:p>
            <a:pPr marL="0" indent="0">
              <a:buClr>
                <a:srgbClr val="10818A"/>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what you should do before you start:</a:t>
            </a:r>
          </a:p>
          <a:p>
            <a:pPr marL="0" indent="0">
              <a:buClr>
                <a:srgbClr val="10818A"/>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Make sure the person is wearing safe and suitable footwear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that will not slip off (closed heel, closed toe, non-slip sole, well fastened)</a:t>
            </a:r>
          </a:p>
          <a:p>
            <a:pPr marL="285750" indent="-285750">
              <a:buClr>
                <a:srgbClr val="10818A"/>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you have the needed equipment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lap tray, footrest, seatbelt) available and ready to apply and that the seat is clear</a:t>
            </a:r>
          </a:p>
          <a:p>
            <a:pPr marL="285750" indent="-285750">
              <a:buClr>
                <a:srgbClr val="10818A"/>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10818A"/>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Be sure that the chair/wheelchair is in good working order, the brakes are on, and if required, footrests are attached as indicated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7265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0818A"/>
                </a:solidFill>
                <a:effectLst/>
                <a:latin typeface="Helvetica Neue" panose="02000503000000020004" pitchFamily="2" charset="0"/>
                <a:ea typeface="Helvetica Neue" panose="02000503000000020004" pitchFamily="2" charset="0"/>
                <a:cs typeface="Helvetica Neue" panose="02000503000000020004" pitchFamily="2" charset="0"/>
              </a:rPr>
              <a:t>Smart Tips </a:t>
            </a:r>
            <a:r>
              <a:rPr lang="en-CA" sz="1200" b="0" dirty="0">
                <a:solidFill>
                  <a:srgbClr val="10818A"/>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positioning once in the chair or wheelchair</a:t>
            </a:r>
          </a:p>
          <a:p>
            <a:pPr marL="285750" indent="-285750">
              <a:buClr>
                <a:srgbClr val="10818A"/>
              </a:buClr>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Be sure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hips are all the way back in the centre of the chair and that knees, and hips are level</a:t>
            </a:r>
          </a:p>
          <a:p>
            <a:pPr marL="285750" indent="-285750">
              <a:spcBef>
                <a:spcPts val="600"/>
              </a:spcBef>
              <a:buClr>
                <a:srgbClr val="10818A"/>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trunk/torso should be centred</a:t>
            </a:r>
          </a:p>
          <a:p>
            <a:pPr marL="285750" indent="-285750">
              <a:spcBef>
                <a:spcPts val="600"/>
              </a:spcBef>
              <a:buClr>
                <a:srgbClr val="10818A"/>
              </a:buClr>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Check that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feet are flat and directly under the knees and safely placed on the floor or footrest(s)</a:t>
            </a:r>
          </a:p>
          <a:p>
            <a:pPr marL="285750" indent="-285750">
              <a:spcBef>
                <a:spcPts val="600"/>
              </a:spcBef>
              <a:buClr>
                <a:srgbClr val="10818A"/>
              </a:buClr>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Make sure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that the affected arm is well supported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(i.e. use of pillows or positioning devices as recommended).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arm should be slightly away from the person’s side with the hand forward and palm down</a:t>
            </a:r>
          </a:p>
          <a:p>
            <a:endParaRPr lang="en-US" dirty="0"/>
          </a:p>
          <a:p>
            <a:r>
              <a:rPr lang="en-US" i="1" dirty="0"/>
              <a:t>*Encourage presenter to use the graphics to demonstrate and highlight each bullet as per positioning descriptor.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26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Clr>
                <a:srgbClr val="10818A"/>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Before you leave, ensure that the person is </a:t>
            </a: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well supported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and comfortable. </a:t>
            </a:r>
          </a:p>
          <a:p>
            <a:pPr marL="285750" indent="-285750">
              <a:spcBef>
                <a:spcPts val="600"/>
              </a:spcBef>
              <a:buClr>
                <a:srgbClr val="10818A"/>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10818A"/>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Do frequent checks to make sure they remain properly positioned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5174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are experts in proper sitting and positioning.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There are many options to customize the seating system and help is 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00685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97077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Meaningful activities can provide enjoyment, a sense of purpose and define who a person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These activities may include engagement in leisure, social, cultural and/or spiritual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After a stroke</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impairments can make it challenging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for a person </a:t>
            </a: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to engage in meaningful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Supporting persons with stroke to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participate can help with their recovery and build a sense of belonging.</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25375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DB6336"/>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An individual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is more likely to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participate in an activity if it is meaningful/interesting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to them</a:t>
            </a:r>
          </a:p>
          <a:p>
            <a:pPr marL="285750" indent="-285750">
              <a:buClr>
                <a:srgbClr val="DB6336"/>
              </a:buClr>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DB6336"/>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Without meaningful experiences, days can feel long and empty, which can lead to social isolation, loneliness and depression</a:t>
            </a:r>
            <a:br>
              <a:rPr lang="en-CA" sz="1200" dirty="0">
                <a:effectLst/>
                <a:latin typeface="Helvetica Neue" panose="02000503000000020004" pitchFamily="2" charset="0"/>
                <a:ea typeface="Helvetica Neue" panose="02000503000000020004" pitchFamily="2" charset="0"/>
                <a:cs typeface="Helvetica Neue" panose="02000503000000020004" pitchFamily="2" charset="0"/>
              </a:rPr>
            </a:b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DB6336"/>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Meaningful activities can contribute to improved recovery,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including physical fitness, mood and overall well-being</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52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Every stroke is different. Depending on what part of the brain is damaged by the stroke, the person may experience physical, cognitive, perceptual and emotional changes which may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Common effects of Stroke…</a:t>
            </a:r>
            <a:endParaRPr kumimoji="0" lang="en-CA" sz="14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10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One-sided weakness/paralysis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balance/coordination</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Bladder/bowel problems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Swallowing problems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Trouble communicating</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sensation (how you perceive touch, temperature, etc.)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78258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effectLst/>
                <a:latin typeface="Helvetica Neue" panose="02000503000000020004" pitchFamily="2" charset="0"/>
                <a:ea typeface="Helvetica Neue" panose="02000503000000020004" pitchFamily="2" charset="0"/>
                <a:cs typeface="Helvetica Neue" panose="02000503000000020004" pitchFamily="2" charset="0"/>
              </a:rPr>
              <a:t>Engaging in meaningful experiences can provide opportunities for:</a:t>
            </a: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9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socializing and meeting new people, leading to friendship and feeling they belong</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physical activity</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 sense of control over one’s life</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 creative outlet</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stress relief</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 sense of accomplishment</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cultural experience</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improved self-confidence</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adjustment to a disability</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structuring a person’s day</a:t>
            </a:r>
          </a:p>
          <a:p>
            <a:pPr marL="285750" indent="-285750">
              <a:spcBef>
                <a:spcPts val="200"/>
              </a:spcBef>
              <a:buClr>
                <a:srgbClr val="DB6336"/>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enhanced quality of life</a:t>
            </a: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03373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DB6336"/>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This section pertains to the 5 W’s and How</a:t>
            </a:r>
          </a:p>
          <a:p>
            <a:endParaRPr lang="en-CA" dirty="0"/>
          </a:p>
          <a:p>
            <a:r>
              <a:rPr lang="en-CA" sz="1200" b="1" dirty="0">
                <a:solidFill>
                  <a:srgbClr val="DB6336"/>
                </a:solidFill>
                <a:effectLst/>
                <a:latin typeface="Helvetica Neue" panose="02000503000000020004" pitchFamily="2" charset="0"/>
                <a:ea typeface="Helvetica Neue" panose="02000503000000020004" pitchFamily="2" charset="0"/>
                <a:cs typeface="Helvetica Neue" panose="02000503000000020004" pitchFamily="2" charset="0"/>
              </a:rPr>
              <a:t>Ask questions to determine meaningful activities:</a:t>
            </a: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000" indent="-342900">
              <a:lnSpc>
                <a:spcPct val="150000"/>
              </a:lnSpc>
              <a:spcBef>
                <a:spcPts val="600"/>
              </a:spcBef>
              <a:buFont typeface="+mj-lt"/>
              <a:buAutoNum type="arabicPeriod"/>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Who</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do you like to do activities with?</a:t>
            </a:r>
          </a:p>
          <a:p>
            <a:pPr marL="342900" indent="-342900">
              <a:lnSpc>
                <a:spcPct val="150000"/>
              </a:lnSpc>
              <a:buFont typeface="+mj-lt"/>
              <a:buAutoNum type="arabicPeriod"/>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What</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do you like to do?</a:t>
            </a:r>
          </a:p>
          <a:p>
            <a:pPr marL="342900" indent="-342900">
              <a:lnSpc>
                <a:spcPct val="150000"/>
              </a:lnSpc>
              <a:buFont typeface="+mj-lt"/>
              <a:buAutoNum type="arabicPeriod"/>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Where</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do you like to do these activities?</a:t>
            </a:r>
          </a:p>
          <a:p>
            <a:pPr marL="342900" indent="-342900">
              <a:lnSpc>
                <a:spcPct val="150000"/>
              </a:lnSpc>
              <a:buFont typeface="+mj-lt"/>
              <a:buAutoNum type="arabicPeriod"/>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When</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do you like to do these activities?</a:t>
            </a:r>
          </a:p>
          <a:p>
            <a:pPr marL="342900" indent="-342900">
              <a:lnSpc>
                <a:spcPct val="150000"/>
              </a:lnSpc>
              <a:buFont typeface="+mj-lt"/>
              <a:buAutoNum type="arabicPeriod"/>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Why</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do you like to do these activities?</a:t>
            </a:r>
          </a:p>
          <a:p>
            <a:pPr marL="342900" indent="-342900">
              <a:lnSpc>
                <a:spcPct val="150000"/>
              </a:lnSpc>
              <a:buFont typeface="+mj-lt"/>
              <a:buAutoNum type="arabicPeriod"/>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How</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 do you do these activities?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59319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DB6336"/>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This section pertains to how  you can help</a:t>
            </a:r>
          </a:p>
          <a:p>
            <a:endParaRPr lang="en-CA" dirty="0"/>
          </a:p>
          <a:p>
            <a:pPr marL="285750" indent="-285750">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Choose activities that are meaningful,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enjoyable and important to the person</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a:t>
            </a:r>
          </a:p>
          <a:p>
            <a:pPr marL="285750" indent="-285750">
              <a:buClr>
                <a:srgbClr val="DB6336"/>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Encourage participation</a:t>
            </a:r>
          </a:p>
          <a:p>
            <a:pPr marL="285750" indent="-285750">
              <a:buClr>
                <a:srgbClr val="DB6336"/>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DB6336"/>
              </a:buClr>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Support the person with stroke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to prepare for their activity –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get any assistive devices ready (e.g. hearing aids, glasses, mobility device)</a:t>
            </a:r>
          </a:p>
          <a:p>
            <a:pPr marL="285750" indent="-285750">
              <a:buClr>
                <a:srgbClr val="DB6336"/>
              </a:buClr>
              <a:buFont typeface="Arial" panose="020B0604020202020204" pitchFamily="34" charset="0"/>
              <a:buChar char="•"/>
            </a:pPr>
            <a:endParaRPr lang="en-CA" sz="12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Think of ways to modify the activity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for successful participation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e.g. use card holders, encourage seated exercise, use large print bingo cards/playing cards</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buClr>
                <a:srgbClr val="DB6336"/>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DB6336"/>
              </a:buClr>
              <a:buSzTx/>
              <a:buFont typeface="Arial" panose="020B0604020202020204" pitchFamily="34" charset="0"/>
              <a:buChar char="•"/>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Find other individuals who have similar interests</a:t>
            </a:r>
          </a:p>
          <a:p>
            <a:pPr marL="285750" indent="-285750">
              <a:buClr>
                <a:srgbClr val="DB6336"/>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02215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DB6336"/>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a:t>
            </a:r>
          </a:p>
          <a:p>
            <a:endParaRPr lang="en-CA" dirty="0"/>
          </a:p>
          <a:p>
            <a:pPr marL="285750" indent="-285750">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Use strategies to accommodate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different levels of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ability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in communication, cognition, perception, vision, etc.</a:t>
            </a:r>
          </a:p>
          <a:p>
            <a:pPr marL="285750" indent="-285750">
              <a:buClr>
                <a:srgbClr val="DB6336"/>
              </a:buClr>
              <a:buFont typeface="Arial" panose="020B0604020202020204" pitchFamily="34" charset="0"/>
              <a:buChar char="•"/>
            </a:pP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Talk to family members, caregivers or friends </a:t>
            </a: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about the person’s interests</a:t>
            </a:r>
          </a:p>
          <a:p>
            <a:pPr marL="285750" indent="-285750">
              <a:spcBef>
                <a:spcPts val="600"/>
              </a:spcBef>
              <a:buClr>
                <a:srgbClr val="DB6336"/>
              </a:buClr>
              <a:buFont typeface="Arial" panose="020B0604020202020204" pitchFamily="34" charset="0"/>
              <a:buChar char="•"/>
            </a:pP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Encourage family members, caregivers or friends to bring in some favourite items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(e.g. music, books, games, word searches)</a:t>
            </a:r>
          </a:p>
          <a:p>
            <a:pPr marL="285750" indent="-285750">
              <a:spcBef>
                <a:spcPts val="600"/>
              </a:spcBef>
              <a:buClr>
                <a:srgbClr val="DB6336"/>
              </a:buClr>
              <a:buFont typeface="Arial" panose="020B0604020202020204" pitchFamily="34" charset="0"/>
              <a:buChar char="•"/>
            </a:pP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DB6336"/>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Adjust food activities if the person with stroke has swallowing difficulties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(i.e. dysphagia</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to promote inclusion.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Talk to a Registered Dietitian and/or Speech Language Pathologist if you have questions. (See Smart Tips for Stroke Care – Eating and Swallowing After Stroke)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39496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Occupational Therapists and Recreation Therapists are experts in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supporting persons with stroke to engage in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meaningful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 - especially if you notice the person is not participating or is becoming isolated</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72000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DD983-8305-314A-9800-E75A8538EF91}" type="slidenum">
              <a:rPr lang="en-US" smtClean="0"/>
              <a:t>166</a:t>
            </a:fld>
            <a:endParaRPr lang="en-US"/>
          </a:p>
        </p:txBody>
      </p:sp>
    </p:spTree>
    <p:extLst>
      <p:ext uri="{BB962C8B-B14F-4D97-AF65-F5344CB8AC3E}">
        <p14:creationId xmlns:p14="http://schemas.microsoft.com/office/powerpoint/2010/main" val="358280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spcAft>
                <a:spcPts val="600"/>
              </a:spcAft>
              <a:buClr>
                <a:srgbClr val="4166A1"/>
              </a:buClr>
              <a:buFont typeface="Arial" panose="020B0604020202020204" pitchFamily="34" charset="0"/>
              <a:buChar char="•"/>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Difficulty paying attention to one side of the body or environment</a:t>
            </a:r>
          </a:p>
          <a:p>
            <a:pPr marL="285750" indent="-285750">
              <a:spcBef>
                <a:spcPts val="600"/>
              </a:spcBef>
              <a:spcAft>
                <a:spcPts val="600"/>
              </a:spcAft>
              <a:buClr>
                <a:srgbClr val="4166A1"/>
              </a:buClr>
              <a:buFont typeface="Arial" panose="020B0604020202020204" pitchFamily="34" charset="0"/>
              <a:buChar char="•"/>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Vision changes</a:t>
            </a:r>
          </a:p>
          <a:p>
            <a:pPr marL="285750" indent="-285750">
              <a:spcBef>
                <a:spcPts val="600"/>
              </a:spcBef>
              <a:spcAft>
                <a:spcPts val="600"/>
              </a:spcAft>
              <a:buClr>
                <a:srgbClr val="4166A1"/>
              </a:buClr>
              <a:buFont typeface="Arial" panose="020B0604020202020204" pitchFamily="34" charset="0"/>
              <a:buChar char="•"/>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Changes in thinking and/ or memory</a:t>
            </a:r>
          </a:p>
          <a:p>
            <a:pPr marL="285750" indent="-285750">
              <a:spcBef>
                <a:spcPts val="600"/>
              </a:spcBef>
              <a:spcAft>
                <a:spcPts val="600"/>
              </a:spcAft>
              <a:buClr>
                <a:srgbClr val="4166A1"/>
              </a:buClr>
              <a:buFont typeface="Arial" panose="020B0604020202020204" pitchFamily="34" charset="0"/>
              <a:buChar char="•"/>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Changes in personality or behaviour</a:t>
            </a:r>
          </a:p>
          <a:p>
            <a:pPr marL="285750" indent="-285750">
              <a:spcBef>
                <a:spcPts val="600"/>
              </a:spcBef>
              <a:spcAft>
                <a:spcPts val="600"/>
              </a:spcAft>
              <a:buClr>
                <a:srgbClr val="4166A1"/>
              </a:buClr>
              <a:buFont typeface="Arial" panose="020B0604020202020204" pitchFamily="34" charset="0"/>
              <a:buChar char="•"/>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Changes in emotions or mood (e.g. unexpected emotional responses)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90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endParaRPr lang="en-US" dirty="0"/>
          </a:p>
          <a:p>
            <a:r>
              <a:rPr lang="en-US" dirty="0"/>
              <a:t>Non-modifiable risk factors:</a:t>
            </a:r>
          </a:p>
          <a:p>
            <a:endParaRPr lang="en-US" dirty="0"/>
          </a:p>
          <a:p>
            <a:pPr lvl="0"/>
            <a:r>
              <a:rPr lang="en-US" b="1" dirty="0"/>
              <a:t>Age</a:t>
            </a:r>
            <a:r>
              <a:rPr lang="en-US" dirty="0"/>
              <a:t>: </a:t>
            </a:r>
            <a:r>
              <a:rPr lang="en-CA" dirty="0"/>
              <a:t>Increased risk after 55 years of age</a:t>
            </a:r>
            <a:endParaRPr lang="en-US" dirty="0"/>
          </a:p>
          <a:p>
            <a:pPr lvl="0"/>
            <a:r>
              <a:rPr lang="en-US" b="1" dirty="0"/>
              <a:t>Gender</a:t>
            </a:r>
            <a:r>
              <a:rPr lang="en-US" dirty="0"/>
              <a:t>: </a:t>
            </a:r>
            <a:r>
              <a:rPr lang="en-US" dirty="0">
                <a:latin typeface="Corbel" panose="020B0503020204020204"/>
              </a:rPr>
              <a:t>After menopause women have a higher risk than men</a:t>
            </a:r>
            <a:endParaRPr lang="en-US" dirty="0"/>
          </a:p>
          <a:p>
            <a:pPr lvl="0"/>
            <a:r>
              <a:rPr lang="en-US" b="1" dirty="0"/>
              <a:t>Genetic factors</a:t>
            </a:r>
            <a:r>
              <a:rPr lang="en-US" dirty="0"/>
              <a:t>: </a:t>
            </a:r>
            <a:r>
              <a:rPr lang="en-US" dirty="0">
                <a:latin typeface="Corbel" panose="020B0503020204020204"/>
              </a:rPr>
              <a:t>Parent or sibling had a stroke before age 65</a:t>
            </a:r>
            <a:endParaRPr lang="en-US" dirty="0"/>
          </a:p>
          <a:p>
            <a:pPr lvl="0"/>
            <a:r>
              <a:rPr lang="en-US" b="1" dirty="0"/>
              <a:t>Ethnicity</a:t>
            </a:r>
            <a:r>
              <a:rPr lang="en-US" dirty="0"/>
              <a:t>: </a:t>
            </a:r>
            <a:r>
              <a:rPr lang="en-US" dirty="0">
                <a:latin typeface="Corbel" panose="020B0503020204020204"/>
              </a:rPr>
              <a:t>Increased risk for people of  African, South Asian, Indigenous heritage</a:t>
            </a:r>
            <a:endParaRPr lang="en-US" dirty="0"/>
          </a:p>
          <a:p>
            <a:pPr lvl="0"/>
            <a:r>
              <a:rPr lang="en-US" b="1" dirty="0"/>
              <a:t>Prior stroke or TIA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8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pPr lvl="0">
              <a:buNone/>
            </a:pPr>
            <a:endParaRPr lang="en-US" dirty="0">
              <a:solidFill>
                <a:sysClr val="windowText" lastClr="000000">
                  <a:hueOff val="0"/>
                  <a:satOff val="0"/>
                  <a:lumOff val="0"/>
                  <a:alphaOff val="0"/>
                </a:sysClr>
              </a:solidFill>
              <a:latin typeface="Corbel" panose="020B0503020204020204"/>
              <a:ea typeface="+mn-ea"/>
              <a:cs typeface="+mn-cs"/>
            </a:endParaRPr>
          </a:p>
          <a:p>
            <a:pPr lvl="0">
              <a:buChar char="•"/>
            </a:pPr>
            <a:endParaRPr lang="en-US" dirty="0">
              <a:solidFill>
                <a:sysClr val="windowText" lastClr="000000">
                  <a:hueOff val="0"/>
                  <a:satOff val="0"/>
                  <a:lumOff val="0"/>
                  <a:alphaOff val="0"/>
                </a:sysClr>
              </a:solidFill>
              <a:latin typeface="Corbel" panose="020B0503020204020204"/>
              <a:ea typeface="+mn-ea"/>
              <a:cs typeface="+mn-cs"/>
            </a:endParaRPr>
          </a:p>
          <a:p>
            <a:pPr lvl="0">
              <a:buChar char="•"/>
            </a:pPr>
            <a:r>
              <a:rPr lang="en-US" dirty="0">
                <a:solidFill>
                  <a:sysClr val="windowText" lastClr="000000">
                    <a:hueOff val="0"/>
                    <a:satOff val="0"/>
                    <a:lumOff val="0"/>
                    <a:alphaOff val="0"/>
                  </a:sysClr>
                </a:solidFill>
                <a:latin typeface="Corbel" panose="020B0503020204020204"/>
                <a:ea typeface="+mn-ea"/>
                <a:cs typeface="+mn-cs"/>
              </a:rPr>
              <a:t>Diet (</a:t>
            </a:r>
            <a:r>
              <a:rPr lang="en-US" b="1" dirty="0">
                <a:solidFill>
                  <a:sysClr val="windowText" lastClr="000000">
                    <a:hueOff val="0"/>
                    <a:satOff val="0"/>
                    <a:lumOff val="0"/>
                    <a:alphaOff val="0"/>
                  </a:sysClr>
                </a:solidFill>
                <a:latin typeface="Corbel" panose="020B0503020204020204"/>
                <a:ea typeface="+mn-ea"/>
                <a:cs typeface="+mn-cs"/>
              </a:rPr>
              <a:t>Salt intake, “Heart healthy</a:t>
            </a:r>
            <a:r>
              <a:rPr lang="en-US" dirty="0">
                <a:solidFill>
                  <a:sysClr val="windowText" lastClr="000000">
                    <a:hueOff val="0"/>
                    <a:satOff val="0"/>
                    <a:lumOff val="0"/>
                    <a:alphaOff val="0"/>
                  </a:sysClr>
                </a:solidFill>
                <a:latin typeface="Corbel" panose="020B0503020204020204"/>
                <a:ea typeface="+mn-ea"/>
                <a:cs typeface="+mn-cs"/>
              </a:rPr>
              <a:t>”)</a:t>
            </a:r>
          </a:p>
          <a:p>
            <a:pPr lvl="0">
              <a:buChar char="•"/>
            </a:pPr>
            <a:r>
              <a:rPr lang="en-US" dirty="0">
                <a:solidFill>
                  <a:sysClr val="windowText" lastClr="000000">
                    <a:hueOff val="0"/>
                    <a:satOff val="0"/>
                    <a:lumOff val="0"/>
                    <a:alphaOff val="0"/>
                  </a:sysClr>
                </a:solidFill>
                <a:latin typeface="Corbel" panose="020B0503020204020204"/>
                <a:ea typeface="+mn-ea"/>
                <a:cs typeface="+mn-cs"/>
              </a:rPr>
              <a:t>Smoking </a:t>
            </a:r>
          </a:p>
          <a:p>
            <a:pPr lvl="0">
              <a:buChar char="•"/>
            </a:pPr>
            <a:r>
              <a:rPr lang="en-US" dirty="0">
                <a:solidFill>
                  <a:sysClr val="windowText" lastClr="000000">
                    <a:hueOff val="0"/>
                    <a:satOff val="0"/>
                    <a:lumOff val="0"/>
                    <a:alphaOff val="0"/>
                  </a:sysClr>
                </a:solidFill>
                <a:latin typeface="Corbel" panose="020B0503020204020204"/>
                <a:ea typeface="+mn-ea"/>
                <a:cs typeface="+mn-cs"/>
              </a:rPr>
              <a:t>Obesity</a:t>
            </a:r>
          </a:p>
          <a:p>
            <a:pPr lvl="0">
              <a:buChar char="•"/>
            </a:pPr>
            <a:r>
              <a:rPr lang="en-US" dirty="0">
                <a:solidFill>
                  <a:sysClr val="windowText" lastClr="000000">
                    <a:hueOff val="0"/>
                    <a:satOff val="0"/>
                    <a:lumOff val="0"/>
                    <a:alphaOff val="0"/>
                  </a:sysClr>
                </a:solidFill>
                <a:latin typeface="Corbel" panose="020B0503020204020204"/>
                <a:ea typeface="+mn-ea"/>
                <a:cs typeface="+mn-cs"/>
              </a:rPr>
              <a:t>Sedentary lifestyle</a:t>
            </a:r>
          </a:p>
          <a:p>
            <a:pPr lvl="0">
              <a:buChar char="•"/>
            </a:pPr>
            <a:r>
              <a:rPr lang="en-US" dirty="0">
                <a:solidFill>
                  <a:sysClr val="windowText" lastClr="000000">
                    <a:hueOff val="0"/>
                    <a:satOff val="0"/>
                    <a:lumOff val="0"/>
                    <a:alphaOff val="0"/>
                  </a:sysClr>
                </a:solidFill>
                <a:latin typeface="Corbel" panose="020B0503020204020204"/>
                <a:ea typeface="+mn-ea"/>
                <a:cs typeface="+mn-cs"/>
              </a:rPr>
              <a:t>Excess alcohol intake</a:t>
            </a:r>
          </a:p>
          <a:p>
            <a:pPr lvl="0">
              <a:buChar char="•"/>
            </a:pPr>
            <a:r>
              <a:rPr lang="en-US" dirty="0">
                <a:solidFill>
                  <a:sysClr val="windowText" lastClr="000000">
                    <a:hueOff val="0"/>
                    <a:satOff val="0"/>
                    <a:lumOff val="0"/>
                    <a:alphaOff val="0"/>
                  </a:sysClr>
                </a:solidFill>
                <a:latin typeface="Corbel" panose="020B0503020204020204"/>
                <a:ea typeface="+mn-ea"/>
                <a:cs typeface="+mn-cs"/>
              </a:rPr>
              <a:t>Recreational drug use</a:t>
            </a:r>
          </a:p>
          <a:p>
            <a:pPr lvl="0">
              <a:buChar char="•"/>
            </a:pPr>
            <a:r>
              <a:rPr lang="en-US" dirty="0">
                <a:solidFill>
                  <a:sysClr val="windowText" lastClr="000000">
                    <a:hueOff val="0"/>
                    <a:satOff val="0"/>
                    <a:lumOff val="0"/>
                    <a:alphaOff val="0"/>
                  </a:sysClr>
                </a:solidFill>
                <a:latin typeface="Corbel" panose="020B0503020204020204"/>
                <a:ea typeface="+mn-ea"/>
                <a:cs typeface="+mn-cs"/>
              </a:rPr>
              <a:t>Stress (not managing stress)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1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718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C5959"/>
              </a:buClr>
              <a:buSzTx/>
              <a:buFont typeface="Arial" panose="020B0604020202020204" pitchFamily="34" charset="0"/>
              <a:buNone/>
              <a:tabLst/>
              <a:defRPr/>
            </a:pPr>
            <a:r>
              <a:rPr lang="en-US" b="1" dirty="0"/>
              <a:t>Slide optional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Introduction section of the Smart Tips for Stroke Care guide.</a:t>
            </a:r>
          </a:p>
          <a:p>
            <a:pPr lvl="0">
              <a:buChar char="•"/>
            </a:pPr>
            <a:endParaRPr lang="en-US" dirty="0">
              <a:solidFill>
                <a:sysClr val="windowText" lastClr="000000">
                  <a:hueOff val="0"/>
                  <a:satOff val="0"/>
                  <a:lumOff val="0"/>
                  <a:alphaOff val="0"/>
                </a:sysClr>
              </a:solidFill>
              <a:latin typeface="Corbel" panose="020B0503020204020204"/>
              <a:ea typeface="+mn-ea"/>
              <a:cs typeface="+mn-cs"/>
            </a:endParaRPr>
          </a:p>
          <a:p>
            <a:pPr lvl="0">
              <a:buChar char="•"/>
            </a:pPr>
            <a:endParaRPr lang="en-US" dirty="0">
              <a:solidFill>
                <a:sysClr val="windowText" lastClr="000000">
                  <a:hueOff val="0"/>
                  <a:satOff val="0"/>
                  <a:lumOff val="0"/>
                  <a:alphaOff val="0"/>
                </a:sysClr>
              </a:solidFill>
              <a:latin typeface="Corbel" panose="020B0503020204020204"/>
              <a:ea typeface="+mn-ea"/>
              <a:cs typeface="+mn-cs"/>
            </a:endParaRPr>
          </a:p>
          <a:p>
            <a:pPr lvl="0">
              <a:buChar char="•"/>
            </a:pPr>
            <a:r>
              <a:rPr lang="en-US" dirty="0">
                <a:solidFill>
                  <a:sysClr val="windowText" lastClr="000000">
                    <a:hueOff val="0"/>
                    <a:satOff val="0"/>
                    <a:lumOff val="0"/>
                    <a:alphaOff val="0"/>
                  </a:sysClr>
                </a:solidFill>
                <a:latin typeface="Corbel" panose="020B0503020204020204"/>
                <a:ea typeface="+mn-ea"/>
                <a:cs typeface="+mn-cs"/>
              </a:rPr>
              <a:t>High blood pressure</a:t>
            </a:r>
          </a:p>
          <a:p>
            <a:pPr lvl="0">
              <a:buChar char="•"/>
            </a:pPr>
            <a:r>
              <a:rPr lang="en-US" dirty="0">
                <a:solidFill>
                  <a:sysClr val="windowText" lastClr="000000">
                    <a:hueOff val="0"/>
                    <a:satOff val="0"/>
                    <a:lumOff val="0"/>
                    <a:alphaOff val="0"/>
                  </a:sysClr>
                </a:solidFill>
                <a:latin typeface="Corbel" panose="020B0503020204020204"/>
                <a:ea typeface="+mn-ea"/>
                <a:cs typeface="+mn-cs"/>
              </a:rPr>
              <a:t>Diabetes</a:t>
            </a:r>
          </a:p>
          <a:p>
            <a:pPr lvl="0">
              <a:buChar char="•"/>
            </a:pPr>
            <a:r>
              <a:rPr lang="en-US" dirty="0">
                <a:solidFill>
                  <a:sysClr val="windowText" lastClr="000000">
                    <a:hueOff val="0"/>
                    <a:satOff val="0"/>
                    <a:lumOff val="0"/>
                    <a:alphaOff val="0"/>
                  </a:sysClr>
                </a:solidFill>
                <a:latin typeface="Corbel" panose="020B0503020204020204"/>
                <a:ea typeface="+mn-ea"/>
                <a:cs typeface="+mn-cs"/>
              </a:rPr>
              <a:t>High cholesterol</a:t>
            </a:r>
          </a:p>
          <a:p>
            <a:pPr lvl="0">
              <a:buChar char="•"/>
            </a:pPr>
            <a:r>
              <a:rPr lang="en-US" dirty="0">
                <a:solidFill>
                  <a:sysClr val="windowText" lastClr="000000">
                    <a:hueOff val="0"/>
                    <a:satOff val="0"/>
                    <a:lumOff val="0"/>
                    <a:alphaOff val="0"/>
                  </a:sysClr>
                </a:solidFill>
                <a:latin typeface="Corbel" panose="020B0503020204020204"/>
                <a:ea typeface="+mn-ea"/>
                <a:cs typeface="+mn-cs"/>
              </a:rPr>
              <a:t>Heart disease / arrhythmias</a:t>
            </a:r>
          </a:p>
          <a:p>
            <a:pPr lvl="0">
              <a:buChar char="•"/>
            </a:pPr>
            <a:r>
              <a:rPr lang="en-US" dirty="0">
                <a:solidFill>
                  <a:sysClr val="windowText" lastClr="000000">
                    <a:hueOff val="0"/>
                    <a:satOff val="0"/>
                    <a:lumOff val="0"/>
                    <a:alphaOff val="0"/>
                  </a:sysClr>
                </a:solidFill>
                <a:latin typeface="Corbel" panose="020B0503020204020204"/>
                <a:ea typeface="+mn-ea"/>
                <a:cs typeface="+mn-cs"/>
              </a:rPr>
              <a:t>Coagulation disorders</a:t>
            </a:r>
          </a:p>
          <a:p>
            <a:pPr lvl="0">
              <a:buChar char="•"/>
            </a:pPr>
            <a:r>
              <a:rPr lang="en-US" dirty="0">
                <a:solidFill>
                  <a:sysClr val="windowText" lastClr="000000">
                    <a:hueOff val="0"/>
                    <a:satOff val="0"/>
                    <a:lumOff val="0"/>
                    <a:alphaOff val="0"/>
                  </a:sysClr>
                </a:solidFill>
                <a:latin typeface="Corbel" panose="020B0503020204020204"/>
                <a:ea typeface="+mn-ea"/>
                <a:cs typeface="+mn-cs"/>
              </a:rPr>
              <a:t>Vascular disease</a:t>
            </a:r>
          </a:p>
          <a:p>
            <a:pPr lvl="0">
              <a:buChar char="•"/>
            </a:pPr>
            <a:r>
              <a:rPr lang="en-US" dirty="0">
                <a:solidFill>
                  <a:sysClr val="windowText" lastClr="000000">
                    <a:hueOff val="0"/>
                    <a:satOff val="0"/>
                    <a:lumOff val="0"/>
                    <a:alphaOff val="0"/>
                  </a:sysClr>
                </a:solidFill>
                <a:latin typeface="Corbel" panose="020B0503020204020204"/>
                <a:ea typeface="+mn-ea"/>
                <a:cs typeface="+mn-cs"/>
              </a:rPr>
              <a:t>Sleep apnea</a:t>
            </a:r>
          </a:p>
          <a:p>
            <a:pPr lvl="0">
              <a:buChar char="•"/>
            </a:pPr>
            <a:r>
              <a:rPr lang="en-US" dirty="0">
                <a:solidFill>
                  <a:sysClr val="windowText" lastClr="000000">
                    <a:hueOff val="0"/>
                    <a:satOff val="0"/>
                    <a:lumOff val="0"/>
                    <a:alphaOff val="0"/>
                  </a:sysClr>
                </a:solidFill>
                <a:latin typeface="Corbel" panose="020B0503020204020204"/>
                <a:ea typeface="+mn-ea"/>
                <a:cs typeface="+mn-cs"/>
              </a:rPr>
              <a:t>Taking birth control or hormone replacement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06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Understanding the effects of stroke will help you to provide better care and support to the person with stroke and their family</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Please refer to the other SMART TIPS for Stroke Care topics for more information.</a:t>
            </a: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05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20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A stroke can cause weakness (hemiplegia) on the affected side. </a:t>
            </a:r>
          </a:p>
          <a:p>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This can impact the ability to move the arm and hand, carry out functional tasks or protect the arm from injury. </a:t>
            </a:r>
          </a:p>
          <a:p>
            <a:endParaRPr lang="en-CA" sz="1200" dirty="0">
              <a:latin typeface="Helvetica Neue" panose="02000503000000020004" pitchFamily="2" charset="0"/>
              <a:ea typeface="Helvetica Neue" panose="02000503000000020004" pitchFamily="2" charset="0"/>
              <a:cs typeface="Helvetica Neue" panose="02000503000000020004" pitchFamily="2" charset="0"/>
            </a:endParaRPr>
          </a:p>
          <a:p>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Careful handling and care of the arm and hand can reduce pain and prevent complications. </a:t>
            </a:r>
          </a:p>
          <a:p>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is important because once it starts, pain in the arm and/or hand can become chronic and difficult to treat.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6685D-F779-439F-B048-7B5CFA819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58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F59670"/>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The shoulder is made up of small muscles and ligaments which support the joint.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Many important nerves and blood vessels pass through it, making the shoulder, arm and hand vulnerable to injury</a:t>
            </a:r>
          </a:p>
          <a:p>
            <a:pPr marL="0" marR="0">
              <a:lnSpc>
                <a:spcPct val="115000"/>
              </a:lnSpc>
              <a:spcBef>
                <a:spcPts val="0"/>
              </a:spcBef>
              <a:spcAft>
                <a:spcPts val="0"/>
              </a:spcAft>
            </a:pPr>
            <a:endParaRPr lang="en-US" sz="1800" b="1" dirty="0">
              <a:effectLst/>
              <a:highlight>
                <a:srgbClr val="FFFF00"/>
              </a:highligh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highlight>
                  <a:srgbClr val="FFFF00"/>
                </a:highlight>
                <a:latin typeface="Arial" panose="020B0604020202020204" pitchFamily="34" charset="0"/>
                <a:ea typeface="Arial" panose="020B0604020202020204" pitchFamily="34" charset="0"/>
              </a:rPr>
              <a:t>Anatomy-</a:t>
            </a: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highlight>
                  <a:srgbClr val="FFFF00"/>
                </a:highlight>
                <a:latin typeface="Arial" panose="020B0604020202020204" pitchFamily="34" charset="0"/>
                <a:ea typeface="Arial" panose="020B0604020202020204" pitchFamily="34" charset="0"/>
              </a:rPr>
              <a:t>Shoulder socket is very shallow- this allows it to be the most mobile joint in the body, But this also makes it the least stable as it is supported only by muscles and ligaments- </a:t>
            </a: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CA" sz="1800" b="1" dirty="0">
                <a:effectLst/>
                <a:highlight>
                  <a:srgbClr val="FFFF00"/>
                </a:highlight>
                <a:latin typeface="Arial" panose="020B0604020202020204" pitchFamily="34" charset="0"/>
                <a:ea typeface="Arial" panose="020B0604020202020204" pitchFamily="34" charset="0"/>
              </a:rPr>
              <a:t>Effects of a stroke can reduce the strength and tone of the muscles supporting the shoulder joint.  </a:t>
            </a:r>
            <a:endParaRPr lang="en-US" sz="18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CA" sz="1800" b="1" dirty="0">
                <a:effectLst/>
                <a:highlight>
                  <a:srgbClr val="FFFF00"/>
                </a:highlight>
                <a:latin typeface="Arial" panose="020B0604020202020204" pitchFamily="34" charset="0"/>
                <a:ea typeface="Arial" panose="020B0604020202020204" pitchFamily="34" charset="0"/>
              </a:rPr>
              <a:t>As a result, gravity can drag the head of the humerus down, overstretching the weakened muscles. </a:t>
            </a:r>
            <a:endParaRPr lang="en-US" sz="1800" b="1" dirty="0">
              <a:effectLst/>
              <a:latin typeface="Arial" panose="020B0604020202020204" pitchFamily="34" charset="0"/>
              <a:ea typeface="Arial" panose="020B0604020202020204" pitchFamily="34" charset="0"/>
            </a:endParaRPr>
          </a:p>
          <a:p>
            <a:pPr marL="285750" indent="-285750">
              <a:buClr>
                <a:srgbClr val="F59670"/>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More than half of persons with hemiplegia will experience pain in their affected arm and/or hand.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Pain may occur more frequently in persons who are dependent on others for transfers. </a:t>
            </a:r>
          </a:p>
          <a:p>
            <a:pPr marL="285750" indent="-285750">
              <a:buClr>
                <a:srgbClr val="F59670"/>
              </a:buClr>
              <a:buFont typeface="Wingdings" pitchFamily="2" charset="2"/>
              <a:buChar char="ü"/>
            </a:pPr>
            <a:endParaRPr lang="en-CA"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Wingdings" pitchFamily="2" charset="2"/>
              <a:buChar char="ü"/>
            </a:pPr>
            <a:r>
              <a:rPr lang="en-CA" b="0" dirty="0">
                <a:effectLst/>
                <a:latin typeface="Helvetica Neue" panose="02000503000000020004" pitchFamily="2" charset="0"/>
                <a:ea typeface="Helvetica Neue" panose="02000503000000020004" pitchFamily="2" charset="0"/>
                <a:cs typeface="Helvetica Neue" panose="02000503000000020004" pitchFamily="2" charset="0"/>
              </a:rPr>
              <a:t>The hand is likely to develop swelling if not well supported.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a:t>
            </a:r>
            <a:r>
              <a:rPr lang="en-US" sz="1200" b="1" dirty="0" err="1">
                <a:effectLst/>
                <a:highlight>
                  <a:srgbClr val="FFFF00"/>
                </a:highlight>
                <a:latin typeface="Arial" panose="020B0604020202020204" pitchFamily="34" charset="0"/>
                <a:ea typeface="Arial" panose="020B0604020202020204" pitchFamily="34" charset="0"/>
              </a:rPr>
              <a:t>levation</a:t>
            </a:r>
            <a:r>
              <a:rPr lang="en-US" sz="1200" b="1" dirty="0">
                <a:effectLst/>
                <a:highlight>
                  <a:srgbClr val="FFFF00"/>
                </a:highlight>
                <a:latin typeface="Arial" panose="020B0604020202020204" pitchFamily="34" charset="0"/>
                <a:ea typeface="Arial" panose="020B0604020202020204" pitchFamily="34" charset="0"/>
              </a:rPr>
              <a:t> and loosening/ removal of restricting items would be helpful to reduce this if observed- seek additional advice if this is a new problem</a:t>
            </a:r>
            <a:endParaRPr lang="en-CA" b="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Clr>
                <a:srgbClr val="F59670"/>
              </a:buClr>
              <a:buFont typeface="Wingdings" pitchFamily="2" charset="2"/>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447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59670"/>
              </a:buClr>
              <a:buSzTx/>
              <a:buFont typeface="Wingdings" pitchFamily="2" charset="2"/>
              <a:buChar char="ü"/>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Pain can interfere with mood, sleep, day to day activities, and overall quality of life</a:t>
            </a:r>
          </a:p>
          <a:p>
            <a:pPr marL="285750" marR="0" lvl="0" indent="-285750" algn="l" defTabSz="914400" rtl="0" eaLnBrk="1" fontAlgn="auto" latinLnBrk="0" hangingPunct="1">
              <a:lnSpc>
                <a:spcPct val="100000"/>
              </a:lnSpc>
              <a:spcBef>
                <a:spcPts val="0"/>
              </a:spcBef>
              <a:spcAft>
                <a:spcPts val="0"/>
              </a:spcAft>
              <a:buClr>
                <a:srgbClr val="F59670"/>
              </a:buClr>
              <a:buSzTx/>
              <a:buFont typeface="Wingdings" pitchFamily="2" charset="2"/>
              <a:buChar char="ü"/>
              <a:tabLst/>
              <a:defRPr/>
            </a:pPr>
            <a:endParaRPr lang="en-CA"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59670"/>
              </a:buClr>
              <a:buSzTx/>
              <a:buFont typeface="Wingdings" pitchFamily="2" charset="2"/>
              <a:buChar char="ü"/>
              <a:tabLst/>
              <a:defRP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A stroke can also cause altered sensation and perception (neglect) of the arm. As a result, a person with stroke can be unaware of the position of their arm.</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This can increase risk of injury.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For example the arm could hang over the side of the wheelchair, injuring the shoulder as well as risking fingers getting caught in the wheel</a:t>
            </a:r>
          </a:p>
          <a:p>
            <a:pPr marL="285750" indent="-285750">
              <a:buClr>
                <a:srgbClr val="F59670"/>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Wingdings" pitchFamily="2" charset="2"/>
              <a:buChar char="ü"/>
            </a:pPr>
            <a:r>
              <a:rPr lang="en-CA" u="none" dirty="0">
                <a:effectLst/>
                <a:latin typeface="Helvetica Neue" panose="02000503000000020004" pitchFamily="2" charset="0"/>
                <a:ea typeface="Helvetica Neue" panose="02000503000000020004" pitchFamily="2" charset="0"/>
                <a:cs typeface="Helvetica Neue" panose="02000503000000020004" pitchFamily="2" charset="0"/>
              </a:rPr>
              <a:t>Following a stroke the arm and hand can have altered muscle tone. </a:t>
            </a:r>
            <a:r>
              <a:rPr lang="en-CA" b="1" u="none" dirty="0">
                <a:effectLst/>
                <a:latin typeface="Helvetica Neue" panose="02000503000000020004" pitchFamily="2" charset="0"/>
                <a:ea typeface="Helvetica Neue" panose="02000503000000020004" pitchFamily="2" charset="0"/>
                <a:cs typeface="Helvetica Neue" panose="02000503000000020004" pitchFamily="2" charset="0"/>
              </a:rPr>
              <a:t>Both high tone and</a:t>
            </a:r>
            <a:r>
              <a:rPr lang="en-CA" b="1" u="none" dirty="0">
                <a:latin typeface="Helvetica Neue" panose="02000503000000020004" pitchFamily="2" charset="0"/>
                <a:ea typeface="Helvetica Neue" panose="02000503000000020004" pitchFamily="2" charset="0"/>
                <a:cs typeface="Helvetica Neue" panose="02000503000000020004" pitchFamily="2" charset="0"/>
              </a:rPr>
              <a:t> </a:t>
            </a:r>
            <a:r>
              <a:rPr lang="en-CA" b="1" u="none" dirty="0">
                <a:effectLst/>
                <a:latin typeface="Helvetica Neue" panose="02000503000000020004" pitchFamily="2" charset="0"/>
                <a:ea typeface="Helvetica Neue" panose="02000503000000020004" pitchFamily="2" charset="0"/>
                <a:cs typeface="Helvetica Neue" panose="02000503000000020004" pitchFamily="2" charset="0"/>
              </a:rPr>
              <a:t>low tone limbs can cause pain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78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low tone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limb will feel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limp and heavy.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A low tone hemiplegic arm is at risk of overstretching or tearing weakened muscles. This may cause a partial dislocation (subluxation of the shoulder), which is not correctable.</a:t>
            </a:r>
          </a:p>
          <a:p>
            <a:endParaRPr lang="en-US" dirty="0"/>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CA" sz="1200" b="1" dirty="0">
                <a:effectLst/>
                <a:highlight>
                  <a:srgbClr val="FFFF00"/>
                </a:highlight>
                <a:latin typeface="Arial" panose="020B0604020202020204" pitchFamily="34" charset="0"/>
                <a:ea typeface="Arial" panose="020B0604020202020204" pitchFamily="34" charset="0"/>
              </a:rPr>
              <a:t>Effects of a stroke can reduce the strength and tone of the muscles supporting the shallow shoulder joint.  </a:t>
            </a:r>
            <a:endParaRPr lang="en-US" sz="1200" b="1"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Times New Roman" panose="02020603050405020304" pitchFamily="18" charset="0"/>
              <a:buChar char="•"/>
              <a:tabLst>
                <a:tab pos="457200" algn="l"/>
              </a:tabLst>
            </a:pPr>
            <a:r>
              <a:rPr lang="en-CA" sz="1200" b="1" dirty="0">
                <a:effectLst/>
                <a:highlight>
                  <a:srgbClr val="FFFF00"/>
                </a:highlight>
                <a:latin typeface="Arial" panose="020B0604020202020204" pitchFamily="34" charset="0"/>
                <a:ea typeface="Arial" panose="020B0604020202020204" pitchFamily="34" charset="0"/>
              </a:rPr>
              <a:t>As a result, gravity can drag the head of the humerus down, overstretching the weakened muscles. </a:t>
            </a:r>
            <a:endParaRPr lang="en-US" sz="1200" b="1"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6685D-F779-439F-B048-7B5CFA819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662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latin typeface="Helvetica Neue" panose="02000503000000020004" pitchFamily="2" charset="0"/>
                <a:ea typeface="Helvetica Neue" panose="02000503000000020004" pitchFamily="2" charset="0"/>
                <a:cs typeface="Helvetica Neue" panose="02000503000000020004" pitchFamily="2" charset="0"/>
              </a:rPr>
              <a:t>A high tone limb will feel stiff and tight.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High muscle tone can pull the arm toward the chest wall, with a bent wrist and clenched hand</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It can be very difficult to move the arm or hand, and to provide care. This can contribute to:</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Skin breakdown (underarm, hand)</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Difficulty in assisting with hygiene and dressing</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Limited range of motion (contractures)</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Shoulder pain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highlight>
                  <a:srgbClr val="FFFF00"/>
                </a:highlight>
                <a:latin typeface="Arial" panose="020B0604020202020204" pitchFamily="34" charset="0"/>
                <a:ea typeface="Arial" panose="020B0604020202020204" pitchFamily="34" charset="0"/>
              </a:rPr>
              <a:t>With high tone UE, move carefully, slowly, do not force movement</a:t>
            </a:r>
            <a:r>
              <a:rPr lang="en-US" sz="1800" dirty="0">
                <a:effectLst/>
                <a:highlight>
                  <a:srgbClr val="FFFF00"/>
                </a:highlight>
                <a:latin typeface="Arial" panose="020B0604020202020204" pitchFamily="34" charset="0"/>
                <a:ea typeface="Arial" panose="020B0604020202020204" pitchFamily="34" charset="0"/>
              </a:rPr>
              <a:t>. </a:t>
            </a:r>
            <a:r>
              <a:rPr lang="en-US" sz="1800" b="1" dirty="0">
                <a:effectLst/>
                <a:highlight>
                  <a:srgbClr val="FFFF00"/>
                </a:highlight>
                <a:latin typeface="Arial" panose="020B0604020202020204" pitchFamily="34" charset="0"/>
                <a:ea typeface="Arial" panose="020B0604020202020204" pitchFamily="34" charset="0"/>
              </a:rPr>
              <a:t>If care is becoming increasingly difficult, seek the advice of a therapist</a:t>
            </a:r>
            <a:endParaRPr lang="en-US" sz="1800" b="1"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6685D-F779-439F-B048-7B5CFA819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52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r>
              <a:rPr lang="en-CA" sz="1200" b="0" dirty="0">
                <a:solidFill>
                  <a:srgbClr val="F59670"/>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a:t>
            </a:r>
          </a:p>
          <a:p>
            <a:pPr marL="0" indent="0">
              <a:buClr>
                <a:srgbClr val="F5967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Clr>
                <a:srgbClr val="F59670"/>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These strategies pertain to positioning of the hemiplegic arm:</a:t>
            </a:r>
          </a:p>
          <a:p>
            <a:pPr marL="0" indent="0">
              <a:buClr>
                <a:srgbClr val="F5967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Be gentle when moving the arm or hand. Avoid pulling on the limb</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the affected arm and hand are always supported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using pillows or other equipment when recommended in the care plan</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In every position, ensure the elbow and forearm are placed away from the body. Keep the wrist straight or slightly extended and place the hand palm down with fingers open as much as possible</a:t>
            </a:r>
          </a:p>
          <a:p>
            <a:pPr marL="0" indent="0">
              <a:spcBef>
                <a:spcPts val="600"/>
              </a:spcBef>
              <a:buClr>
                <a:srgbClr val="F5967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F59670"/>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See Smart Tips for Positioning in Chair/Wheelchair After Stroke and Positioning in Bed After Stroke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581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r>
              <a:rPr lang="en-CA" sz="1200" b="1" dirty="0">
                <a:solidFill>
                  <a:srgbClr val="F59670"/>
                </a:solidFill>
                <a:effectLst/>
                <a:latin typeface="Helvetica Neue" panose="02000503000000020004" pitchFamily="2" charset="0"/>
                <a:ea typeface="Helvetica Neue" panose="02000503000000020004" pitchFamily="2" charset="0"/>
                <a:cs typeface="Helvetica Neue" panose="02000503000000020004" pitchFamily="2" charset="0"/>
              </a:rPr>
              <a:t>This slide is optional- offers additional information pertaining to previous slide.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contains additional detail not found in the Hemiplegic Arm &amp; Hand section of the Smart Tips for Stroke Care guide.</a:t>
            </a:r>
          </a:p>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endParaRPr lang="en-CA" sz="1200" b="1" dirty="0">
              <a:solidFill>
                <a:srgbClr val="F5967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endParaRPr lang="en-CA" sz="1200" b="1" dirty="0">
              <a:solidFill>
                <a:srgbClr val="F5967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r>
              <a:rPr lang="en-CA" sz="1200" b="1" dirty="0">
                <a:solidFill>
                  <a:srgbClr val="F59670"/>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a:t>
            </a:r>
          </a:p>
          <a:p>
            <a:pPr marL="0" indent="0">
              <a:buClr>
                <a:srgbClr val="F5967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effectLst/>
                <a:highlight>
                  <a:srgbClr val="FFFF00"/>
                </a:highlight>
                <a:latin typeface="Arial" panose="020B0604020202020204" pitchFamily="34" charset="0"/>
                <a:ea typeface="Arial" panose="020B0604020202020204" pitchFamily="34" charset="0"/>
              </a:rPr>
              <a:t>The goal is to maintain 30 degrees of wrist extension, 30 degrees of flexion through digits, consider use of splints/ rolls to maintain this position</a:t>
            </a:r>
            <a:endParaRPr lang="en-US" sz="1800" b="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b="0" u="none" strike="noStrike" dirty="0">
                <a:effectLst/>
                <a:highlight>
                  <a:srgbClr val="FFFF00"/>
                </a:highlight>
                <a:latin typeface="Arial" panose="020B0604020202020204" pitchFamily="34" charset="0"/>
                <a:ea typeface="Arial" panose="020B0604020202020204" pitchFamily="34" charset="0"/>
              </a:rPr>
              <a:t>Careful positioning can help with reducing the high tone (spasticity), and maintain joint ROM</a:t>
            </a:r>
            <a:endParaRPr lang="en-US" sz="1800" b="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b="1" u="none" strike="noStrike" dirty="0">
                <a:effectLst/>
                <a:highlight>
                  <a:srgbClr val="FFFF00"/>
                </a:highlight>
                <a:latin typeface="Arial" panose="020B0604020202020204" pitchFamily="34" charset="0"/>
                <a:ea typeface="Arial" panose="020B0604020202020204" pitchFamily="34" charset="0"/>
              </a:rPr>
              <a:t>It is important to consider the position and alignment of all the joints of the UE when looking at any one joint that is limited</a:t>
            </a:r>
            <a:endParaRPr lang="en-US" sz="1800" b="1" u="none" strike="noStrike" dirty="0">
              <a:effectLst/>
              <a:latin typeface="Arial" panose="020B0604020202020204" pitchFamily="34" charset="0"/>
              <a:ea typeface="Arial" panose="020B0604020202020204" pitchFamily="34" charset="0"/>
            </a:endParaRPr>
          </a:p>
          <a:p>
            <a:pPr marL="285750" indent="-285750">
              <a:spcBef>
                <a:spcPts val="600"/>
              </a:spcBef>
              <a:buClr>
                <a:srgbClr val="F59670"/>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F59670"/>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See Smart Tips for Positioning in Chair/Wheelchair After Stroke and Positioning in Bed After Stroke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40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89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These strategies pertain to supporting the hemiplegic arm during </a:t>
            </a:r>
            <a:r>
              <a:rPr lang="en-CA" b="1" u="sng" dirty="0">
                <a:effectLst/>
                <a:latin typeface="Helvetica Neue" panose="02000503000000020004" pitchFamily="2" charset="0"/>
                <a:ea typeface="Helvetica Neue" panose="02000503000000020004" pitchFamily="2" charset="0"/>
                <a:cs typeface="Helvetica Neue" panose="02000503000000020004" pitchFamily="2" charset="0"/>
              </a:rPr>
              <a:t>functional mobility</a:t>
            </a:r>
          </a:p>
          <a:p>
            <a:pPr marL="0" indent="0">
              <a:buClr>
                <a:srgbClr val="F5967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Never pull on the person’s affected arm or lift from the underarm. Encourage the person to participate as much as they safely can.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(See Smart Tips for Stroke Care - Mobility after Stroke and Transfers after Stroke)</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When using a lifting device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floor lift, ceiling lift)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the affected arm is positioned inside the lift sling, and supported in front of the body</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Ensure the arm is supported when the person is standing, transferring or ambulating</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If recommended by a therapist, apply an arm sling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support the weight of their hemiplegic arm during mobility activities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351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None/>
              <a:tabLst/>
              <a:defRP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These strategies pertain to activities of daily living (ADL’s)</a:t>
            </a:r>
            <a:endParaRPr lang="en-CA" b="1" u="sng" dirty="0">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Clr>
                <a:srgbClr val="F59670"/>
              </a:buClr>
              <a:buFont typeface="Arial" panose="020B0604020202020204" pitchFamily="34" charset="0"/>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Be careful to always support the hemiplegic arm</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Move the arm and hand slowly and gently.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is especially important during tasks like bathing and dressing</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Monitor persons with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high tone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that have a clenched hand for hygiene and skin health.</a:t>
            </a:r>
          </a:p>
          <a:p>
            <a:pPr marL="285750" indent="-285750">
              <a:spcBef>
                <a:spcPts val="600"/>
              </a:spcBef>
              <a:buClr>
                <a:srgbClr val="F59670"/>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Look for finger nails digging in the palm (may need trimming), and cleanliness between the fingers</a:t>
            </a: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Do not raise the arm above shoulder level unless the person can do so themselves.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If asked “Why not”?</a:t>
            </a:r>
          </a:p>
          <a:p>
            <a:pPr marL="742950" marR="0" lvl="1"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1" dirty="0">
                <a:effectLst/>
                <a:highlight>
                  <a:srgbClr val="FFFF00"/>
                </a:highlight>
                <a:latin typeface="Arial" panose="020B0604020202020204" pitchFamily="34" charset="0"/>
                <a:ea typeface="Arial" panose="020B0604020202020204" pitchFamily="34" charset="0"/>
              </a:rPr>
              <a:t>Shoulder movement is complex and involves more than just the shoulder joint</a:t>
            </a:r>
          </a:p>
          <a:p>
            <a:pPr marL="742950" marR="0" lvl="1"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1" dirty="0">
                <a:effectLst/>
                <a:highlight>
                  <a:srgbClr val="FFFF00"/>
                </a:highlight>
                <a:latin typeface="Arial" panose="020B0604020202020204" pitchFamily="34" charset="0"/>
                <a:ea typeface="Arial" panose="020B0604020202020204" pitchFamily="34" charset="0"/>
              </a:rPr>
              <a:t>The scapula (shoulder blade) has to move for the arm to move, especially as you move beyond 90 degrees of abduction and flexion. So, if the scapula is stuck (against the bed, high tone) and you move too far, you can cause injury</a:t>
            </a: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highlight>
                  <a:srgbClr val="FFFF00"/>
                </a:highlight>
                <a:latin typeface="Arial" panose="020B0604020202020204" pitchFamily="34" charset="0"/>
                <a:ea typeface="Arial" panose="020B0604020202020204" pitchFamily="34" charset="0"/>
              </a:rPr>
              <a:t> </a:t>
            </a: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highlight>
                  <a:srgbClr val="FFFF00"/>
                </a:highlight>
                <a:latin typeface="Arial" panose="020B0604020202020204" pitchFamily="34" charset="0"/>
                <a:ea typeface="Arial" panose="020B0604020202020204" pitchFamily="34" charset="0"/>
              </a:rPr>
              <a:t>Never do exercises with the UE unless recommended by a therapist. </a:t>
            </a:r>
          </a:p>
          <a:p>
            <a:pPr marL="0" marR="0">
              <a:lnSpc>
                <a:spcPct val="115000"/>
              </a:lnSpc>
              <a:spcBef>
                <a:spcPts val="0"/>
              </a:spcBef>
              <a:spcAft>
                <a:spcPts val="0"/>
              </a:spcAft>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F5967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Dressing rule for stroke: hemiplegic arm should be “first on; last off”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537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F59670"/>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All team members have a role to play in caring for the affected arm and hand</a:t>
            </a:r>
          </a:p>
          <a:p>
            <a:pPr marL="285750" indent="-285750">
              <a:buClr>
                <a:srgbClr val="F59670"/>
              </a:buClr>
              <a:buFont typeface="Wingdings" pitchFamily="2" charset="2"/>
              <a:buChar char="ü"/>
            </a:pPr>
            <a:endParaRPr lang="en-CA" sz="12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F59670"/>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are experts in hemiplegia.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6685D-F779-439F-B048-7B5CFA819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252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213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 incontinence (loss of control or poor control) are common after a stroke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Incontinence can be a result of damage to the part of the brain that controls bowel and bladder function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Many factors, such as a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person’s ability to move, think and communicate, can increase bowel and bladder issues. As well, things such as equipment, room layout, medication and co-morbidities can also add to the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People with bowel and bladder issues may require frequent trips to the bathroom, may not make it to the bathroom in time and/or have issues with urinary tract infections</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160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5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More than 45% of persons with stroke living in LTC experience bladder or bowel incontinence</a:t>
            </a:r>
          </a:p>
          <a:p>
            <a:pPr marL="285750" marR="0" lvl="0" indent="-285750" algn="l" defTabSz="914400" rtl="0" eaLnBrk="1" fontAlgn="auto" latinLnBrk="0" hangingPunct="1">
              <a:lnSpc>
                <a:spcPct val="150000"/>
              </a:lnSpc>
              <a:spcBef>
                <a:spcPts val="0"/>
              </a:spcBef>
              <a:spcAft>
                <a:spcPts val="0"/>
              </a:spcAft>
              <a:buClr>
                <a:srgbClr val="F15D49"/>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5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incontinence is less common than bladder incontinence</a:t>
            </a:r>
          </a:p>
          <a:p>
            <a:pPr marL="285750" marR="0" lvl="0" indent="-285750" algn="l" defTabSz="914400" rtl="0" eaLnBrk="1" fontAlgn="auto" latinLnBrk="0" hangingPunct="1">
              <a:lnSpc>
                <a:spcPct val="150000"/>
              </a:lnSpc>
              <a:spcBef>
                <a:spcPts val="0"/>
              </a:spcBef>
              <a:spcAft>
                <a:spcPts val="0"/>
              </a:spcAft>
              <a:buClr>
                <a:srgbClr val="F15D49"/>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5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Women have higher rates of incontinence after stroke than men</a:t>
            </a:r>
          </a:p>
          <a:p>
            <a:pPr marL="285750" marR="0" lvl="0" indent="-285750" algn="l" defTabSz="914400" rtl="0" eaLnBrk="1" fontAlgn="auto" latinLnBrk="0" hangingPunct="1">
              <a:lnSpc>
                <a:spcPct val="150000"/>
              </a:lnSpc>
              <a:spcBef>
                <a:spcPts val="0"/>
              </a:spcBef>
              <a:spcAft>
                <a:spcPts val="0"/>
              </a:spcAft>
              <a:buClr>
                <a:srgbClr val="F15D49"/>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Incontinence after stroke is associated with poor outcomes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including slower recovery, prolonged hospitalization, and low quality of life</a:t>
            </a:r>
          </a:p>
          <a:p>
            <a:pPr marL="0" marR="0" lvl="0" indent="0" algn="l" defTabSz="914400" rtl="0" eaLnBrk="1" fontAlgn="auto" latinLnBrk="0" hangingPunct="1">
              <a:lnSpc>
                <a:spcPct val="100000"/>
              </a:lnSpc>
              <a:spcBef>
                <a:spcPts val="600"/>
              </a:spcBef>
              <a:spcAft>
                <a:spcPts val="0"/>
              </a:spcAft>
              <a:buClr>
                <a:srgbClr val="F15D49"/>
              </a:buClr>
              <a:buSzTx/>
              <a:buFont typeface="Wingdings" pitchFamily="2" charset="2"/>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Issues that can result from incontinence include skin breakdown, skin and bladder infections, dehydration, pain and falls</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016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Persons with stroke who have incontinence may also isolate more and have issues with depression</a:t>
            </a:r>
          </a:p>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Reducing occurrences of incontinence can greatly improve quality of life and self-esteem</a:t>
            </a:r>
          </a:p>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Increased awareness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and knowledge of bowel and bladder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incontinence</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among health care providers</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can help to reduce stigma and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individuals faced with these conditions to seek help</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913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observation.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factors that could impact incontinence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such as room layout, and/or visual, mobility and thinking deficits</a:t>
            </a: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Get to know the person with stroke and how they indicate their need to go to the bathroom.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they ask? Do they need assistance? Are they agitated, restless or roaming? This could be a sign they need to use the bathroom</a:t>
            </a: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language or communication is a barrier,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or provider/family to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pointing/gestures or pictures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indicate needs</a:t>
            </a: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Monitor bowel and bladder patterns, diet and fluid intake.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example, is the person refusing fluids because of fear of being incontinent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346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observation</a:t>
            </a: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Recognize signs of incontinence, such as frequent urination, soiled/wet clothes or linens, strong odour, urine/feces on bathroom floors, toilet paper as padding inside the underwear and/or increased usage of incontinence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31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observation.</a:t>
            </a: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Closely watch for possible signs of urinary tract infection, including strong odour, minimal urine output, increased urgency, discomfort when urinating, blood in urine, lower abdominal/back pain/pressure, increased confusion/agitation, increased fatigue and fever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55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80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how you might assist the person:</a:t>
            </a: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Set up the room for easy and safe access to the bathroom</a:t>
            </a: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For example, encourage use of a commode or urinal, toileting for a bowel movement 30 minutes after a meal, regular toileting throughout the day, limiting caffeine intake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1-2 cups earlier in the day</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offering decaf coffee or herbal teas</a:t>
            </a: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590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how you might assist the person:</a:t>
            </a: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water intake to meet daily fluid goals.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Fluids can also be added to the diet through soups, yogurt, </a:t>
            </a:r>
            <a:r>
              <a:rPr kumimoji="0" lang="en-CA" sz="1200" b="1"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jello</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ice cream, popsicles, watery fruit  such as watermelon or grapes. If possible, arrange to have most fluid intake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morning and early afternoon</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less in the evening and prior to bedtime</a:t>
            </a: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Educate the person with stroke and their family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 incontinence after stroke and encourage them to use the strategies put in place</a:t>
            </a: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Provide emotional support and reassurance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people experiencing incontinence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267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Persons with stroke should be assessed by a trained professional such as the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nurse, nurse practitioner or physician</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determine cause of incontinence and to develop a personalized care plan</a:t>
            </a:r>
          </a:p>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15D49"/>
              </a:buClr>
              <a:buSzTx/>
              <a:buFont typeface="Wingdings" pitchFamily="2" charset="2"/>
              <a:buChar char="ü"/>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You are the eyes and ears for the team.</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When you notice signs of incontinence or a possible urinary tract infection, report it immediately</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E10C-713B-4A0F-AFCB-7EDFFAFE7C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242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6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Dysphagia means trouble swallowing and can result from damage to the brain such as a stroke.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When a person has dysphagia</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they may need changes to their food textures and liquids to ensure that they can safely eat and drink.</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457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66BA45"/>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Up to 65% of people will have dysphagia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following a stroke</a:t>
            </a:r>
          </a:p>
          <a:p>
            <a:pPr marL="285750" indent="-285750">
              <a:buClr>
                <a:srgbClr val="66BA45"/>
              </a:buClr>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Pneumonia can occur when food or liquids “go down the wrong way”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(known as aspiration pneumonia</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buClr>
                <a:srgbClr val="66BA45"/>
              </a:buClr>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Oral care before and after meals and at bedtime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can help reduce risk of aspiration pneumonia</a:t>
            </a:r>
          </a:p>
          <a:p>
            <a:pPr marL="285750" indent="-285750">
              <a:buClr>
                <a:srgbClr val="66BA45"/>
              </a:buClr>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Wingdings" pitchFamily="2" charset="2"/>
              <a:buChar char="ü"/>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Fear of choking and/or a change in food texture or thickened fluids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can result in poor intake. This can lead to weight loss and dehydration</a:t>
            </a:r>
          </a:p>
          <a:p>
            <a:pPr marL="285750" indent="-285750">
              <a:buClr>
                <a:srgbClr val="66BA45"/>
              </a:buClr>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Social isolation can occur for many people living with dysphagia.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It is important to include them in social activities and be sure they can join with safe food and beverage options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598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66BA45"/>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steps you should take before you start helping a person with stroke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Perform hand hygiene</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Ensure the person is alert</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Follow the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suggestions by therapy staff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for use of assistive devices as needed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controlled sip cups, built-up utensil handles, plate guard, anti-slip mat, etc.)</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Ensure dentures are in place and fit well</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36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66BA45"/>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a:t>
            </a:r>
            <a:r>
              <a:rPr lang="en-CA" sz="1200" b="1" dirty="0">
                <a:solidFill>
                  <a:srgbClr val="66BA45"/>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steps you should take before you start helping a person with stroke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Place yourself face to face and at eye level with the person.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If unable to do so,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sit on the person’s unaffected side</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Check that the person is upright for the meal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unless otherwise noted in the care plan</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Ask for help if you are not sure a food is right for the person.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Check the care plan for safe options (e.g. popsicles, ice cream and/or milkshakes may not be okay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05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66BA45"/>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things you should look or listen for while a person is eating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Pocketing of food or pills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in the mouth or cheeks and under tongue</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Taking a long time to eat</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Drooling or spitting out food</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Shortness of breath after meals</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 wet or </a:t>
            </a:r>
            <a:r>
              <a:rPr lang="en-CA" sz="1200" dirty="0" err="1">
                <a:effectLst/>
                <a:latin typeface="Helvetica Neue" panose="02000503000000020004" pitchFamily="2" charset="0"/>
                <a:ea typeface="Helvetica Neue" panose="02000503000000020004" pitchFamily="2" charset="0"/>
                <a:cs typeface="Helvetica Neue" panose="02000503000000020004" pitchFamily="2" charset="0"/>
              </a:rPr>
              <a:t>gurgly</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voice</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Throat-clearing</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Coughing or choking</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person reporting that something is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sticking in their throat, their throat feels tight or they describe signs of heartburn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04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66BA45"/>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ways you can support a person during the meal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 patient and avoid rushing the meal</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Avoid talking when the person is eating</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Decrease distractions</a:t>
            </a:r>
          </a:p>
          <a:p>
            <a:pPr marL="285750" indent="-285750">
              <a:spcBef>
                <a:spcPts val="600"/>
              </a:spcBef>
              <a:buClr>
                <a:srgbClr val="66BA45"/>
              </a:buClr>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Support the person to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eat slowly and feed </a:t>
            </a:r>
            <a:r>
              <a:rPr lang="en-CA" sz="1200" dirty="0" err="1">
                <a:effectLst/>
                <a:latin typeface="Helvetica Neue" panose="02000503000000020004" pitchFamily="2" charset="0"/>
                <a:ea typeface="Helvetica Neue" panose="02000503000000020004" pitchFamily="2" charset="0"/>
                <a:cs typeface="Helvetica Neue" panose="02000503000000020004" pitchFamily="2" charset="0"/>
              </a:rPr>
              <a:t>themself</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when able</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Confirm the mouth is clear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before offering more food and again after the meal</a:t>
            </a:r>
          </a:p>
          <a:p>
            <a:pPr marL="285750" indent="-285750">
              <a:spcBef>
                <a:spcPts val="600"/>
              </a:spcBef>
              <a:buClr>
                <a:srgbClr val="66BA45"/>
              </a:buClr>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Food can look different when the texture has changed.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 sure to let the person know what they are being offered</a:t>
            </a:r>
          </a:p>
          <a:p>
            <a:pPr marL="285750" indent="-285750">
              <a:spcBef>
                <a:spcPts val="600"/>
              </a:spcBef>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 positive!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can have a big impact on how much the person will eat and their pleasure of mealtime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40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214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66BA45"/>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things that you should do after a person eats.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Keep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the person seated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upright for 30 minutes after eating</a:t>
            </a:r>
          </a:p>
          <a:p>
            <a:pPr marL="285750" indent="-285750">
              <a:buClr>
                <a:srgbClr val="66BA45"/>
              </a:buClr>
              <a:buFont typeface="Arial" panose="020B0604020202020204" pitchFamily="34" charset="0"/>
              <a:buChar char="•"/>
            </a:pPr>
            <a:endParaRPr lang="en-CA" sz="120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Check for pocketing of food</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Encourage good oral care.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Provide help when needed with brushing teeth/dentures before and after meals</a:t>
            </a:r>
          </a:p>
          <a:p>
            <a:pPr marL="285750" indent="-285750">
              <a:buClr>
                <a:srgbClr val="66BA45"/>
              </a:buClr>
              <a:buFont typeface="Arial" panose="020B0604020202020204" pitchFamily="34" charset="0"/>
              <a:buChar cha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Use a soft toothbrush and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avoid relying on oral swabs when assisting with oral car</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8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66BA45"/>
              </a:buClr>
              <a:buFont typeface="Wingdings" pitchFamily="2" charset="2"/>
              <a:buChar char="ü"/>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Careful monitoring is vital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because swallowing can change over time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and affect a person’s ability to eat and drink safely</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If you see any changes in a person’s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eating or swallowing</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report this to the team immediately</a:t>
            </a:r>
          </a:p>
          <a:p>
            <a:pPr marL="285750" indent="-285750">
              <a:buClr>
                <a:srgbClr val="66BA45"/>
              </a:buClr>
              <a:buFont typeface="Wingdings" pitchFamily="2" charset="2"/>
              <a:buChar char="ü"/>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6BA45"/>
              </a:buClr>
              <a:buFont typeface="Wingdings" pitchFamily="2" charset="2"/>
              <a:buChar char="ü"/>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Registered Dietitians and Speech Language Pathologists are skilled in eating and swallowing.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795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6328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Communication problems are common after a stroke. Aphasia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is a common  communication impairment. It can affect a person’s ability to speak, read, write, and understand what others say.</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119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31BCAD"/>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1 in 3 people who have had a stroke will have aphasia</a:t>
            </a:r>
          </a:p>
          <a:p>
            <a:pPr marL="285750" indent="-285750">
              <a:buClr>
                <a:srgbClr val="31BCAD"/>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Aphasia impacts a person’s ability to use language.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It does NOT impact their intelligence.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They may know more than they can say</a:t>
            </a:r>
          </a:p>
          <a:p>
            <a:pPr marL="285750" indent="-285750">
              <a:buClr>
                <a:srgbClr val="31BCAD"/>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Communicating with someone with aphasia can take time and effort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for both you and the person with aphasia. It gets easier with practice</a:t>
            </a:r>
          </a:p>
          <a:p>
            <a:pPr marL="285750" indent="-285750">
              <a:buClr>
                <a:srgbClr val="31BCAD"/>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Aphasia can lead to frustration, social isolation and depression</a:t>
            </a:r>
          </a:p>
          <a:p>
            <a:pPr marL="285750" indent="-285750">
              <a:buClr>
                <a:srgbClr val="31BCAD"/>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31BCAD"/>
              </a:buClr>
              <a:buSzTx/>
              <a:buFont typeface="Wingdings" pitchFamily="2" charset="2"/>
              <a:buChar char="ü"/>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Better communication can improve care and quality of life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for the person with aphasia</a:t>
            </a:r>
          </a:p>
          <a:p>
            <a:pPr marL="0" indent="0">
              <a:buClr>
                <a:srgbClr val="31BCAD"/>
              </a:buClr>
              <a:buFont typeface="Wingdings" pitchFamily="2" charset="2"/>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869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Clr>
                <a:srgbClr val="31BCAD"/>
              </a:buClr>
              <a:buFont typeface="Wingdings" pitchFamily="2" charset="2"/>
              <a:buNone/>
            </a:pPr>
            <a:r>
              <a:rPr lang="en-CA" u="sng" dirty="0">
                <a:effectLst/>
                <a:latin typeface="Helvetica Neue" panose="02000503000000020004" pitchFamily="2" charset="0"/>
                <a:ea typeface="Helvetica Neue" panose="02000503000000020004" pitchFamily="2" charset="0"/>
                <a:cs typeface="Helvetica Neue" panose="02000503000000020004" pitchFamily="2" charset="0"/>
              </a:rPr>
              <a:t>A person may have one or both of the following types of aphasia:</a:t>
            </a:r>
          </a:p>
          <a:p>
            <a:pPr lvl="1">
              <a:spcBef>
                <a:spcPts val="1200"/>
              </a:spcBef>
            </a:pPr>
            <a:r>
              <a:rPr lang="en-CA" b="0" dirty="0">
                <a:latin typeface="Helvetica Neue" panose="02000503000000020004" pitchFamily="2" charset="0"/>
                <a:ea typeface="Helvetica Neue" panose="02000503000000020004" pitchFamily="2" charset="0"/>
                <a:cs typeface="Helvetica Neue" panose="02000503000000020004" pitchFamily="2" charset="0"/>
              </a:rPr>
              <a:t>Receptive Aphasia - trouble taking messages IN; difficulty understanding what is heard or read</a:t>
            </a:r>
          </a:p>
          <a:p>
            <a:pPr lvl="1">
              <a:spcBef>
                <a:spcPts val="1200"/>
              </a:spcBef>
            </a:pPr>
            <a:r>
              <a:rPr lang="en-CA" b="0" dirty="0">
                <a:latin typeface="Helvetica Neue" panose="02000503000000020004" pitchFamily="2" charset="0"/>
                <a:ea typeface="Helvetica Neue" panose="02000503000000020004" pitchFamily="2" charset="0"/>
                <a:cs typeface="Helvetica Neue" panose="02000503000000020004" pitchFamily="2" charset="0"/>
              </a:rPr>
              <a:t>Expressive Aphasia - trouble getting messages OUT; difficulty speaking or writing</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466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31BCAD"/>
              </a:buClr>
              <a:buSzTx/>
              <a:buFont typeface="Arial" panose="020B0604020202020204" pitchFamily="34" charset="0"/>
              <a:buNone/>
              <a:tabLst/>
              <a:defRPr/>
            </a:pPr>
            <a:r>
              <a:rPr lang="en-CA" sz="1200" b="1"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actions to take before you start </a:t>
            </a:r>
          </a:p>
          <a:p>
            <a:pPr marL="0" indent="0">
              <a:buClr>
                <a:srgbClr val="31BCAD"/>
              </a:buClr>
              <a:buFont typeface="Arial" panose="020B0604020202020204" pitchFamily="34" charset="0"/>
              <a:buNone/>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Ensure adequate lighting</a:t>
            </a:r>
          </a:p>
          <a:p>
            <a:pPr marL="285750" indent="-285750">
              <a:spcBef>
                <a:spcPts val="600"/>
              </a:spcBef>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Reduce noise and distractions</a:t>
            </a:r>
          </a:p>
          <a:p>
            <a:pPr marL="285750" indent="-285750">
              <a:spcBef>
                <a:spcPts val="600"/>
              </a:spcBef>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Ensure the person’s hearing aids and glasses and/or dentures are in place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if needed</a:t>
            </a:r>
          </a:p>
          <a:p>
            <a:pPr marL="285750" indent="-285750">
              <a:spcBef>
                <a:spcPts val="600"/>
              </a:spcBef>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Position yourself face to face and at eye level with the person</a:t>
            </a:r>
          </a:p>
          <a:p>
            <a:pPr marL="285750" indent="-285750">
              <a:spcBef>
                <a:spcPts val="600"/>
              </a:spcBef>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Plan extra time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for your interaction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and be patient</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864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how to keep it simple</a:t>
            </a:r>
          </a:p>
          <a:p>
            <a:pPr marL="285750" indent="-285750">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Make sure you both know the topic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and be very clear when the topic changes</a:t>
            </a:r>
          </a:p>
          <a:p>
            <a:pPr marL="285750" indent="-285750">
              <a:lnSpc>
                <a:spcPct val="150000"/>
              </a:lnSpc>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Speak in short simple sentences</a:t>
            </a:r>
          </a:p>
          <a:p>
            <a:pPr marL="285750" indent="-285750">
              <a:lnSpc>
                <a:spcPct val="150000"/>
              </a:lnSpc>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Ask YES/NO questions</a:t>
            </a:r>
          </a:p>
          <a:p>
            <a:pPr marL="285750" indent="-285750">
              <a:lnSpc>
                <a:spcPct val="150000"/>
              </a:lnSpc>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Offer choice</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 “Do you want A or B, or neither?”</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2839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being respectful when communicating</a:t>
            </a:r>
          </a:p>
          <a:p>
            <a:pPr marL="285750" indent="-285750">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Speak slowly and clearly in a normal tone </a:t>
            </a:r>
            <a:br>
              <a:rPr lang="en-CA" sz="1200" dirty="0">
                <a:effectLst/>
                <a:latin typeface="Helvetica Neue" panose="02000503000000020004" pitchFamily="2" charset="0"/>
                <a:ea typeface="Helvetica Neue" panose="02000503000000020004" pitchFamily="2" charset="0"/>
                <a:cs typeface="Helvetica Neue" panose="02000503000000020004" pitchFamily="2" charset="0"/>
              </a:rPr>
            </a:b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and volume</a:t>
            </a:r>
          </a:p>
          <a:p>
            <a:pPr marL="285750" indent="-285750">
              <a:lnSpc>
                <a:spcPct val="150000"/>
              </a:lnSpc>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Acknowledge competence “I know you know”</a:t>
            </a:r>
          </a:p>
          <a:p>
            <a:pPr marL="285750" indent="-285750">
              <a:spcBef>
                <a:spcPts val="600"/>
              </a:spcBef>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Include the person with aphasia in conversations -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do not speak for them</a:t>
            </a:r>
          </a:p>
          <a:p>
            <a:pPr marL="285750" indent="-285750">
              <a:spcBef>
                <a:spcPts val="600"/>
              </a:spcBef>
              <a:buClr>
                <a:srgbClr val="31BCAD"/>
              </a:buClr>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Avoid interrupting,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allow them time to finish their sentence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35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encouraging communication</a:t>
            </a:r>
          </a:p>
          <a:p>
            <a:pPr marL="285750" indent="-285750">
              <a:lnSpc>
                <a:spcPct val="200000"/>
              </a:lnSpc>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Use gestures</a:t>
            </a:r>
          </a:p>
          <a:p>
            <a:pPr marL="285750" indent="-285750">
              <a:lnSpc>
                <a:spcPct val="200000"/>
              </a:lnSpc>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Write down key words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during your interaction</a:t>
            </a:r>
          </a:p>
          <a:p>
            <a:pPr marL="285750" indent="-285750">
              <a:spcBef>
                <a:spcPts val="1200"/>
              </a:spcBef>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Have them point to words or pictures;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use a communication board</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68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4166A1"/>
              </a:buClr>
              <a:buSzTx/>
              <a:buFont typeface="Wingdings" pitchFamily="2" charset="2"/>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Did you know?</a:t>
            </a:r>
          </a:p>
          <a:p>
            <a:pPr marL="0" marR="0" lvl="0" indent="0" algn="l" defTabSz="914400" rtl="0" eaLnBrk="1" fontAlgn="auto" latinLnBrk="0" hangingPunct="1">
              <a:lnSpc>
                <a:spcPct val="100000"/>
              </a:lnSpc>
              <a:spcBef>
                <a:spcPts val="0"/>
              </a:spcBef>
              <a:spcAft>
                <a:spcPts val="0"/>
              </a:spcAft>
              <a:buClr>
                <a:srgbClr val="4166A1"/>
              </a:buClr>
              <a:buSzTx/>
              <a:buFont typeface="Wingdings" pitchFamily="2" charset="2"/>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Stroke is the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3rd leading cause</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of death and a leading cause of disability in Canada</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60% of persons</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with stroke will have a long-term impairment that can affect participation in everyday activities</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 in 5 persons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living in Long Term Care have had a stroke</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Stroke recovery can be a lifelong process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0443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confirming the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Repeat what you think the person said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verify what you understood</a:t>
            </a:r>
          </a:p>
          <a:p>
            <a:pPr marL="285750" indent="-285750">
              <a:buClr>
                <a:srgbClr val="31BCA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Pay attention to body language and facial expressions</a:t>
            </a:r>
          </a:p>
          <a:p>
            <a:pPr marL="285750" indent="-285750">
              <a:buClr>
                <a:srgbClr val="31BCA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Acknowledge frustration</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 it’s okay to admit that you don’t understand</a:t>
            </a:r>
          </a:p>
          <a:p>
            <a:pPr marL="285750" indent="-285750">
              <a:buClr>
                <a:srgbClr val="31BCAD"/>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Offer to try again later</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631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31BCAD"/>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Speech Language Pathologists are the experts in communication.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a:t>
            </a:r>
            <a:br>
              <a:rPr lang="en-CA" dirty="0">
                <a:effectLst/>
                <a:latin typeface="Helvetica Neue" panose="02000503000000020004" pitchFamily="2" charset="0"/>
                <a:ea typeface="Helvetica Neue" panose="02000503000000020004" pitchFamily="2" charset="0"/>
                <a:cs typeface="Helvetica Neue" panose="02000503000000020004" pitchFamily="2" charset="0"/>
              </a:rPr>
            </a:b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31BCAD"/>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For more information about Aphasia, please visit the Aphasia Institute </a:t>
            </a:r>
            <a:br>
              <a:rPr lang="en-CA" dirty="0">
                <a:effectLst/>
                <a:latin typeface="Helvetica Neue" panose="02000503000000020004" pitchFamily="2" charset="0"/>
                <a:ea typeface="Helvetica Neue" panose="02000503000000020004" pitchFamily="2" charset="0"/>
                <a:cs typeface="Helvetica Neue" panose="02000503000000020004" pitchFamily="2" charset="0"/>
              </a:rPr>
            </a:br>
            <a:r>
              <a:rPr lang="en-CA" b="1" dirty="0">
                <a:effectLst/>
                <a:latin typeface="Helvetica Neue" panose="02000503000000020004" pitchFamily="2" charset="0"/>
                <a:ea typeface="Helvetica Neue" panose="02000503000000020004" pitchFamily="2" charset="0"/>
                <a:cs typeface="Helvetica Neue" panose="02000503000000020004" pitchFamily="2" charset="0"/>
              </a:rPr>
              <a:t>https://www.aphasia.ca/</a:t>
            </a: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418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9447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 in 3 people who have had a stroke will experience depression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is a mood disorder that can occur following an injury to the brain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a:t>
            </a:r>
            <a:r>
              <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affect how an individual thinks, feels or behaves and it can influence daily life functioning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is normal to feel sad after a stroke, but this feeling typically goes away in time.  Depression</a:t>
            </a:r>
            <a:r>
              <a:rPr kumimoji="0" lang="en-CA" sz="120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does not go away on its own and requires treatment.</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0363A-2A61-4B82-A196-1858FAF9E17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3004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risk of depression is greatest in the first 3-6 months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a stroke</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but a person can develop depression years later</a:t>
            </a: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Signs of depression can be mistaken for the effects of stroke or aging</a:t>
            </a: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Signs of depression can also be overlooked or missed when a person has difficulty speaking or thinking</a:t>
            </a: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rPr>
              <a:t>Early recognition is key.  Depression is treatable. The most common treatments for depression are medications and counselling. </a:t>
            </a:r>
            <a:r>
              <a:rPr kumimoji="0" lang="en-CA" sz="1200" b="1"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rPr>
              <a:t>The person may need to try several medications before finding one that works best. Medications may take several weeks to work before you notice a change (</a:t>
            </a:r>
            <a:r>
              <a:rPr kumimoji="0" lang="en-CA" sz="1200" b="1" i="0" u="none" strike="noStrike" kern="1200" cap="none" spc="0" normalizeH="0" baseline="0" noProof="0" dirty="0" err="1">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rPr>
              <a:t>e.g</a:t>
            </a:r>
            <a:r>
              <a:rPr kumimoji="0" lang="en-CA" sz="1200" b="1" i="0" u="none" strike="noStrike" kern="1200" cap="none" spc="0" normalizeH="0" baseline="0" noProof="0" dirty="0">
                <a:ln>
                  <a:noFill/>
                </a:ln>
                <a:solidFill>
                  <a:prstClr val="black"/>
                </a:solidFill>
                <a:effectLst/>
                <a:highlight>
                  <a:srgbClr val="FFFF00"/>
                </a:highlight>
                <a:uLnTx/>
                <a:uFillTx/>
                <a:latin typeface="Helvetica Neue" panose="02000503000000020004" pitchFamily="2" charset="0"/>
                <a:ea typeface="Helvetica Neue" panose="02000503000000020004" pitchFamily="2" charset="0"/>
                <a:cs typeface="Helvetica Neue" panose="02000503000000020004" pitchFamily="2" charset="0"/>
              </a:rPr>
              <a:t> 6-8 weeks).</a:t>
            </a: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not treated, depression</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can affect a person’s ability to enjoy activities,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participate in their own care and interact with family and friends.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can impact quality of life</a:t>
            </a: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Risk of depression increases at times of change,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 a person should be monitored when moving into a new setting such as a long-term care home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3037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 This section pertains to recognizing the signs of depression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47D20"/>
              </a:buClr>
              <a:buSzTx/>
              <a:buFontTx/>
              <a:buNone/>
              <a:tabLst/>
              <a:defRPr/>
            </a:pPr>
            <a:r>
              <a:rPr kumimoji="0" lang="en-CA" sz="12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Signs of Depression:</a:t>
            </a:r>
            <a:endParaRPr kumimoji="0" lang="en-CA" sz="12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Feeling hopeless, helpless or worthless</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Feeling sad, anxious, irritable or angry</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interest and withdrawal </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Appetite, weight and sleep pattern changes</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Headaches, chronic pain, digestive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a:p>
            <a:r>
              <a:rPr lang="en-US" b="1" dirty="0"/>
              <a:t>Other considerations include negativity, feeling gloomy and dark, feeling of living in a fog, slow movements.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915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F47D20"/>
              </a:buClr>
              <a:buSzTx/>
              <a:buFontTx/>
              <a:buNone/>
              <a:tabLst/>
              <a:defRPr/>
            </a:pPr>
            <a:r>
              <a:rPr kumimoji="0" lang="en-CA" sz="12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Signs of Depression:</a:t>
            </a:r>
            <a:endParaRPr kumimoji="0" lang="en-CA" sz="12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Fatigue/lack of energy</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Memory, concentration problems, confusion and slow thoughts</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Difficulty making decisions</a:t>
            </a:r>
          </a:p>
          <a:p>
            <a:pPr marL="285750" marR="0" lvl="0" indent="-285750" algn="l" defTabSz="914400" rtl="0" eaLnBrk="1" fontAlgn="auto" latinLnBrk="0" hangingPunct="1">
              <a:lnSpc>
                <a:spcPct val="100000"/>
              </a:lnSpc>
              <a:spcBef>
                <a:spcPts val="4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Thoughts of death, dying or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a:p>
            <a:r>
              <a:rPr lang="en-US" b="1" dirty="0"/>
              <a:t>Other considerations include negativity, feeling gloomy and dark, feeling of living in a fog, slow movements.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133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encouragement and support</a:t>
            </a: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Add structure to the day by keeping a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consistent routine </a:t>
            </a: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the person plan and structure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their day.  If necessary, break larger tasks into smaller ones.</a:t>
            </a: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participate in activities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they enjoy. Promote self-care.</a:t>
            </a: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Find activities that can make the person feel better, such as exercise, social activities, listening to music, or reading</a:t>
            </a: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share their feelings</a:t>
            </a: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Listen actively and offer support.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Don’t be judgmental.</a:t>
            </a: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be hopeful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working with a person with depression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567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section pertains to education about depression</a:t>
            </a:r>
          </a:p>
          <a:p>
            <a:pPr marL="0" marR="0" lvl="0" indent="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None/>
              <a:tabLst/>
              <a:defRPr/>
            </a:pPr>
            <a:endPar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Educate the person and their family about depression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and the impact that stroke can have on mood.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Remind them that depression is a medical illness. </a:t>
            </a: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Learn how to communicate with people who have aphasia </a:t>
            </a:r>
          </a:p>
          <a:p>
            <a:pPr marL="285750" marR="0" lvl="0" indent="-285750" algn="l" defTabSz="914400" rtl="0" eaLnBrk="1" fontAlgn="auto" latinLnBrk="0" hangingPunct="1">
              <a:lnSpc>
                <a:spcPct val="100000"/>
              </a:lnSpc>
              <a:spcBef>
                <a:spcPts val="0"/>
              </a:spcBef>
              <a:spcAft>
                <a:spcPts val="0"/>
              </a:spcAft>
              <a:buClr>
                <a:srgbClr val="F47D20"/>
              </a:buClr>
              <a:buSzTx/>
              <a:buFont typeface="Arial" panose="020B0604020202020204" pitchFamily="34" charset="0"/>
              <a:buChar char="•"/>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 Smart Tips for Stroke Care - Communication After Stroke: Aphasia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9651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signs and symptoms of depression and report any differences in mood to your team </a:t>
            </a:r>
            <a:b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 people showing signs and symptoms of depression should be referred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a health care provider with the ability to assess and treat depression</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Some examples of health care providers that can help include the social worker, physician and nurse practitioner.</a:t>
            </a:r>
          </a:p>
          <a:p>
            <a:pPr marL="0" marR="0" lvl="0" indent="0" algn="l" defTabSz="914400" rtl="0" eaLnBrk="1" fontAlgn="auto" latinLnBrk="0" hangingPunct="1">
              <a:lnSpc>
                <a:spcPct val="100000"/>
              </a:lnSpc>
              <a:spcBef>
                <a:spcPts val="0"/>
              </a:spcBef>
              <a:spcAft>
                <a:spcPts val="0"/>
              </a:spcAft>
              <a:buClr>
                <a:srgbClr val="F47D20"/>
              </a:buClr>
              <a:buSzTx/>
              <a:buFont typeface="Wingdings" pitchFamily="2" charset="2"/>
              <a:buNone/>
              <a:tabLst/>
              <a:defRPr/>
            </a:pP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47D20"/>
              </a:buClr>
              <a:buSzTx/>
              <a:buFont typeface="Wingdings" pitchFamily="2" charset="2"/>
              <a:buChar char="ü"/>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that you get help immediately if a person is talking about death, dying or suicide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0363A-2A61-4B82-A196-1858FAF9E17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97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does the brain work?</a:t>
            </a:r>
            <a:endParaRPr kumimoji="0" lang="en-CA" sz="1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brain is divided into 2 halves called hemispheres. In general, the left hemisphere controls the right side of the body and the right hemisphere controls the left side of the body. The location of the stroke determines what functions are affected</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For example, a stroke on the left side of the brain can cause the right arm or leg to be weak.</a:t>
            </a:r>
            <a:b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2402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2939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Fatigue is a feeling of tiredness or lack of energy and is one of the most common effects of stroke.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The signs of fatigue are not always obvious but it can have a significant impact on the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person’s ability to function day to day and participate in activities.</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7433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EE3439"/>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Fatigue after stroke:</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Can affect up to half of persons with stroke but is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manageable when using a team approach</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Often starts in the first few weeks after a stroke but can happen at any point</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Is different from the typical tiredness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that everyone feels from time to time. After a stroke</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even tasks like moving, thinking, talking – can take more effort than it did before</a:t>
            </a:r>
          </a:p>
          <a:p>
            <a:pPr marL="742950" lvl="1" indent="-285750">
              <a:spcBef>
                <a:spcPts val="600"/>
              </a:spcBef>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Is not necessarily related to activity</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does not always improve with rest and the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person may constantly feel exhausted</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May affect a person’s quality of life and relationships, as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family and friends may not understand how genuinely exhausted the person is</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Can be mistaken for depression.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However, it is important to know that fatigue and depression are different, and each problem needs to be recognized and managed separately</a:t>
            </a: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017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EE3439"/>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The intensity of fatigue does not seem to be related to the type or severity of the stroke.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 person with a very mild stroke can experience fatigue</a:t>
            </a:r>
          </a:p>
          <a:p>
            <a:pPr marL="285750" indent="-285750">
              <a:buClr>
                <a:srgbClr val="EE3439"/>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Other factors can have an impact on fatigue after stroke. These include:</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Noisy or busy environments</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Complex activities such as social events, bingo, etc.</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Poor sleep or breathing problems while asleep (e.g. sleep apnea)</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Poor nutrition</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Pain</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Some medications</a:t>
            </a:r>
          </a:p>
          <a:p>
            <a:pPr marL="742950" lvl="1" indent="-285750">
              <a:spcBef>
                <a:spcPts val="600"/>
              </a:spcBef>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Other medical conditions (e.g. thyroid problems)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852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EE3439"/>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a:t>
            </a:r>
            <a:r>
              <a:rPr lang="en-CA" sz="1200" b="1" baseline="0" dirty="0">
                <a:effectLst/>
                <a:latin typeface="Helvetica Neue" panose="02000503000000020004" pitchFamily="2" charset="0"/>
                <a:ea typeface="Helvetica Neue" panose="02000503000000020004" pitchFamily="2" charset="0"/>
                <a:cs typeface="Helvetica Neue" panose="02000503000000020004" pitchFamily="2" charset="0"/>
              </a:rPr>
              <a:t> pertains to encouragement &amp; support.</a:t>
            </a: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CA" dirty="0"/>
          </a:p>
          <a:p>
            <a:endParaRPr lang="en-CA" dirty="0"/>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Encourage good communication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by asking the person about their level of fatigue before, during and after an activity</a:t>
            </a:r>
            <a:br>
              <a:rPr lang="en-CA" dirty="0">
                <a:effectLst/>
                <a:latin typeface="Helvetica Neue" panose="02000503000000020004" pitchFamily="2" charset="0"/>
                <a:ea typeface="Helvetica Neue" panose="02000503000000020004" pitchFamily="2" charset="0"/>
                <a:cs typeface="Helvetica Neue" panose="02000503000000020004" pitchFamily="2" charset="0"/>
              </a:rPr>
            </a:b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Encourage participation in activities the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person enjoys</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even if only partially or for a short time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3438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Promoting Healthy Habits.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Adequate sleep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(keep a regular sleep schedule)</a:t>
            </a:r>
          </a:p>
          <a:p>
            <a:pPr marL="285750" indent="-285750">
              <a:buClr>
                <a:srgbClr val="EE3439"/>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Nutrition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eat a healthy diet, drink enough water and avoid alcohol)</a:t>
            </a:r>
          </a:p>
          <a:p>
            <a:pPr marL="285750" indent="-285750">
              <a:buClr>
                <a:srgbClr val="EE3439"/>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Exercise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(even small amounts can help improve fatigue over time)</a:t>
            </a: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5212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planning</a:t>
            </a:r>
            <a:r>
              <a:rPr lang="en-CA" sz="1200" b="1" baseline="0" dirty="0">
                <a:effectLst/>
                <a:latin typeface="Helvetica Neue" panose="02000503000000020004" pitchFamily="2" charset="0"/>
                <a:ea typeface="Helvetica Neue" panose="02000503000000020004" pitchFamily="2" charset="0"/>
                <a:cs typeface="Helvetica Neue" panose="02000503000000020004" pitchFamily="2" charset="0"/>
              </a:rPr>
              <a:t>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Have the person identify which activities are the most important to them</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and plan to complete those activities first</a:t>
            </a:r>
          </a:p>
          <a:p>
            <a:pPr marL="285750" indent="-285750">
              <a:buClr>
                <a:srgbClr val="EE3439"/>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Help the person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to do tasks in a way that uses less energy,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such as sitting when possible</a:t>
            </a:r>
          </a:p>
          <a:p>
            <a:pPr marL="285750" indent="-285750">
              <a:buClr>
                <a:srgbClr val="EE3439"/>
              </a:buClr>
              <a:buFont typeface="Arial" panose="020B0604020202020204" pitchFamily="34" charset="0"/>
              <a:buChar char="•"/>
            </a:pPr>
            <a:endParaRPr lang="en-CA"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Organize the environment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make tasks easier, such as having the necessary items close by</a:t>
            </a:r>
          </a:p>
          <a:p>
            <a:pPr marL="285750" indent="-285750">
              <a:buClr>
                <a:srgbClr val="EE3439"/>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Plan activities for when the person will have the most energy. Balance periods of activity with periods of rest. Plan extra time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accomplish a task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9549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pertains to planning ahead.</a:t>
            </a:r>
          </a:p>
          <a:p>
            <a:endParaRPr lang="en-US" dirty="0"/>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Do not push the person to do too much if they are having a ‘better day’.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may leave them exhausted for the next day or two</a:t>
            </a:r>
          </a:p>
          <a:p>
            <a:pPr marL="285750" indent="-285750">
              <a:buClr>
                <a:srgbClr val="EE3439"/>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Recognize that everyone’s level of fatigue will be different and that fatigue can be unpredictable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1069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pertains</a:t>
            </a:r>
            <a:r>
              <a:rPr lang="en-CA" sz="1200" b="1" baseline="0" dirty="0">
                <a:effectLst/>
                <a:latin typeface="Helvetica Neue" panose="02000503000000020004" pitchFamily="2" charset="0"/>
                <a:ea typeface="Helvetica Neue" panose="02000503000000020004" pitchFamily="2" charset="0"/>
                <a:cs typeface="Helvetica Neue" panose="02000503000000020004" pitchFamily="2" charset="0"/>
              </a:rPr>
              <a:t> to celebrating success.</a:t>
            </a:r>
            <a:endParaRPr lang="en-CA" sz="1200" b="1" dirty="0">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Observe the person’s progress over time and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highlight the success they have had in using</a:t>
            </a:r>
            <a:br>
              <a:rPr lang="en-CA" dirty="0">
                <a:effectLst/>
                <a:latin typeface="Helvetica Neue" panose="02000503000000020004" pitchFamily="2" charset="0"/>
                <a:ea typeface="Helvetica Neue" panose="02000503000000020004" pitchFamily="2" charset="0"/>
                <a:cs typeface="Helvetica Neue" panose="02000503000000020004" pitchFamily="2" charset="0"/>
              </a:rPr>
            </a:br>
            <a:r>
              <a:rPr lang="en-CA" dirty="0">
                <a:effectLst/>
                <a:latin typeface="Helvetica Neue" panose="02000503000000020004" pitchFamily="2" charset="0"/>
                <a:ea typeface="Helvetica Neue" panose="02000503000000020004" pitchFamily="2" charset="0"/>
                <a:cs typeface="Helvetica Neue" panose="02000503000000020004" pitchFamily="2" charset="0"/>
              </a:rPr>
              <a:t>strategies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to manage their fatigue</a:t>
            </a:r>
          </a:p>
          <a:p>
            <a:pPr marL="285750" indent="-285750">
              <a:buClr>
                <a:srgbClr val="EE3439"/>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Arial" panose="020B0604020202020204" pitchFamily="34" charset="0"/>
              <a:buChar char="•"/>
            </a:pPr>
            <a:r>
              <a:rPr lang="en-CA" b="0" dirty="0">
                <a:effectLst/>
                <a:latin typeface="Helvetica Neue" panose="02000503000000020004" pitchFamily="2" charset="0"/>
                <a:ea typeface="Helvetica Neue" panose="02000503000000020004" pitchFamily="2" charset="0"/>
                <a:cs typeface="Helvetica Neue" panose="02000503000000020004" pitchFamily="2" charset="0"/>
              </a:rPr>
              <a:t>Remind them of what they can do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instead of focusing on what they cannot do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1117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EE3439"/>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can help with strategies to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manage fatigue</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It may be helpful to involve them in a person’s care</a:t>
            </a:r>
            <a:br>
              <a:rPr lang="en-CA" dirty="0">
                <a:effectLst/>
                <a:latin typeface="Helvetica Neue" panose="02000503000000020004" pitchFamily="2" charset="0"/>
                <a:ea typeface="Helvetica Neue" panose="02000503000000020004" pitchFamily="2" charset="0"/>
                <a:cs typeface="Helvetica Neue" panose="02000503000000020004" pitchFamily="2" charset="0"/>
              </a:rPr>
            </a:b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EE3439"/>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Tell the team if you notice a change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in a person’s fatigue level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and seek medical advice for any conditions that may be contributing to fatigue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60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is a stroke?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A stroke is sudden and occurs when the blood supply to part of your brain is interrupted causing brain cells to die.</a:t>
            </a:r>
            <a:b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701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8075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Cognition refers to how a person thinks and understands. </a:t>
            </a:r>
          </a:p>
          <a:p>
            <a:pPr marL="171450" indent="-171450">
              <a:buFont typeface="Arial" panose="020B0604020202020204" pitchFamily="34" charset="0"/>
              <a:buChar char="•"/>
            </a:pPr>
            <a:r>
              <a:rPr lang="en-CA" sz="1200"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Cognition includes attention, orientation, memory, insight, impulse control, </a:t>
            </a:r>
            <a:r>
              <a:rPr lang="en-CA" sz="1200" b="1"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planning, problem-solving and decision-making</a:t>
            </a:r>
            <a:r>
              <a:rPr lang="en-CA" sz="1200" b="0" baseline="0"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 </a:t>
            </a:r>
          </a:p>
          <a:p>
            <a:pPr marL="171450" indent="-171450">
              <a:buFont typeface="Arial" panose="020B0604020202020204" pitchFamily="34" charset="0"/>
              <a:buChar char="•"/>
            </a:pPr>
            <a:r>
              <a:rPr lang="en-CA" sz="1200"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Cognitive changes can occur due to damage to the brain after a stroke. </a:t>
            </a:r>
          </a:p>
          <a:p>
            <a:pPr marL="171450" indent="-171450">
              <a:buFont typeface="Arial" panose="020B0604020202020204" pitchFamily="34" charset="0"/>
              <a:buChar char="•"/>
            </a:pPr>
            <a:r>
              <a:rPr lang="en-CA" sz="1200" b="1"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Mood, anxiety, fatigue, sleep, pain and medications are common factors that can also affect cognition after a stroke.</a:t>
            </a:r>
            <a:r>
              <a:rPr lang="en-CA" sz="1200"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 </a:t>
            </a:r>
          </a:p>
          <a:p>
            <a:pPr marL="171450" indent="-171450">
              <a:buFont typeface="Arial" panose="020B0604020202020204" pitchFamily="34" charset="0"/>
              <a:buChar char="•"/>
            </a:pPr>
            <a:r>
              <a:rPr lang="en-CA" sz="1200" dirty="0">
                <a:solidFill>
                  <a:srgbClr val="323232"/>
                </a:solidFill>
                <a:effectLst/>
                <a:latin typeface="Helvetica Neue" panose="02000503000000020004" pitchFamily="2" charset="0"/>
                <a:ea typeface="Helvetica Neue" panose="02000503000000020004" pitchFamily="2" charset="0"/>
                <a:cs typeface="Helvetica Neue" panose="02000503000000020004" pitchFamily="2" charset="0"/>
              </a:rPr>
              <a:t>As many as two-thirds of persons with stroke experience cognitive changes.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96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D9F43"/>
              </a:buClr>
              <a:buFont typeface="Wingdings" pitchFamily="2" charset="2"/>
              <a:buNone/>
            </a:pPr>
            <a:r>
              <a:rPr lang="en-CA" dirty="0">
                <a:effectLst/>
                <a:latin typeface="Helvetica Neue" panose="02000503000000020004" pitchFamily="2" charset="0"/>
                <a:ea typeface="Helvetica Neue" panose="02000503000000020004" pitchFamily="2" charset="0"/>
                <a:cs typeface="Helvetica Neue" panose="02000503000000020004" pitchFamily="2" charset="0"/>
              </a:rPr>
              <a:t>What you should know:</a:t>
            </a:r>
          </a:p>
          <a:p>
            <a:pPr marL="285750" indent="-285750">
              <a:buClr>
                <a:srgbClr val="6D9F43"/>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Changes to cognition are less visible than physical changes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but can be just as or more significant</a:t>
            </a:r>
          </a:p>
          <a:p>
            <a:pPr>
              <a:buClr>
                <a:srgbClr val="6D9F43"/>
              </a:buCl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Wingdings" pitchFamily="2" charset="2"/>
              <a:buChar char="ü"/>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Individual impacts of cognitive changes vary from person to person</a:t>
            </a:r>
          </a:p>
          <a:p>
            <a:pPr marL="285750" indent="-285750">
              <a:buClr>
                <a:srgbClr val="6D9F43"/>
              </a:buClr>
              <a:buFont typeface="Wingdings" pitchFamily="2" charset="2"/>
              <a:buChar char="ü"/>
            </a:pPr>
            <a:endParaRPr lang="en-CA"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Cognitive changes can affect safety and quality of life. People with cognitive changes may:</a:t>
            </a:r>
          </a:p>
          <a:p>
            <a:pPr marL="742950" lvl="1"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have difficulty remembering recent or past event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not remembering to call for assistance before getting up)</a:t>
            </a:r>
          </a:p>
          <a:p>
            <a:pPr marL="742950" lvl="1" indent="-285750">
              <a:spcBef>
                <a:spcPts val="600"/>
              </a:spcBef>
              <a:buClr>
                <a:srgbClr val="6D9F43"/>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not always be aware of who they are, where they are and/or the date and time</a:t>
            </a:r>
          </a:p>
          <a:p>
            <a:pPr marL="742950" lvl="1"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be easily distracted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wandering off topic or task in conversation or requiring repetition of instructions) </a:t>
            </a:r>
          </a:p>
          <a:p>
            <a:pPr marL="742950" lvl="1"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need more time to think things through and respond</a:t>
            </a:r>
          </a:p>
          <a:p>
            <a:pPr marL="742950" lvl="1"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have difficulty recognizing their limitations and abilities</a:t>
            </a:r>
          </a:p>
          <a:p>
            <a:pPr marL="742950" lvl="1"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act quickly without thinking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(i.e. impulsive)</a:t>
            </a:r>
          </a:p>
          <a:p>
            <a:pPr marL="742950" lvl="1" indent="-285750">
              <a:spcBef>
                <a:spcPts val="600"/>
              </a:spcBef>
              <a:buClr>
                <a:srgbClr val="6D9F43"/>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Have difficulty</a:t>
            </a:r>
            <a:r>
              <a:rPr lang="en-CA" b="1" baseline="0" dirty="0">
                <a:effectLst/>
                <a:latin typeface="Helvetica Neue" panose="02000503000000020004" pitchFamily="2" charset="0"/>
                <a:ea typeface="Helvetica Neue" panose="02000503000000020004" pitchFamily="2" charset="0"/>
                <a:cs typeface="Helvetica Neue" panose="02000503000000020004" pitchFamily="2" charset="0"/>
              </a:rPr>
              <a:t> starting a task or getting stuck mid-task</a:t>
            </a:r>
          </a:p>
          <a:p>
            <a:pPr marL="742950" lvl="1" indent="-285750">
              <a:spcBef>
                <a:spcPts val="600"/>
              </a:spcBef>
              <a:buClr>
                <a:srgbClr val="6D9F43"/>
              </a:buClr>
              <a:buFont typeface="Arial" panose="020B0604020202020204" pitchFamily="34" charset="0"/>
              <a:buChar char="•"/>
            </a:pPr>
            <a:r>
              <a:rPr lang="en-CA" b="1" baseline="0" dirty="0">
                <a:effectLst/>
                <a:latin typeface="Helvetica Neue" panose="02000503000000020004" pitchFamily="2" charset="0"/>
                <a:ea typeface="Helvetica Neue" panose="02000503000000020004" pitchFamily="2" charset="0"/>
                <a:cs typeface="Helvetica Neue" panose="02000503000000020004" pitchFamily="2" charset="0"/>
              </a:rPr>
              <a:t>Have difficulty being aware of how much time has gone by</a:t>
            </a:r>
            <a:endParaRPr lang="en-CA" b="1"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698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latin typeface="Helvetica Neue" panose="02000503000000020004" pitchFamily="2" charset="0"/>
                <a:ea typeface="Helvetica Neue" panose="02000503000000020004" pitchFamily="2" charset="0"/>
                <a:cs typeface="Helvetica Neue" panose="02000503000000020004" pitchFamily="2" charset="0"/>
              </a:rPr>
              <a:t>What you should know continued…</a:t>
            </a:r>
          </a:p>
          <a:p>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Wingdings" pitchFamily="2" charset="2"/>
              <a:buChar char="ü"/>
            </a:pPr>
            <a:r>
              <a:rPr lang="en-CA" sz="1200" dirty="0">
                <a:latin typeface="Helvetica Neue" panose="02000503000000020004" pitchFamily="2" charset="0"/>
                <a:ea typeface="Helvetica Neue" panose="02000503000000020004" pitchFamily="2" charset="0"/>
                <a:cs typeface="Helvetica Neue" panose="02000503000000020004" pitchFamily="2" charset="0"/>
              </a:rPr>
              <a:t>The above</a:t>
            </a:r>
            <a:r>
              <a:rPr lang="en-CA" sz="1200" baseline="0" dirty="0">
                <a:latin typeface="Helvetica Neue" panose="02000503000000020004" pitchFamily="2" charset="0"/>
                <a:ea typeface="Helvetica Neue" panose="02000503000000020004" pitchFamily="2" charset="0"/>
                <a:cs typeface="Helvetica Neue" panose="02000503000000020004" pitchFamily="2" charset="0"/>
              </a:rPr>
              <a:t> </a:t>
            </a:r>
            <a:r>
              <a:rPr lang="en-CA" sz="1200" dirty="0">
                <a:latin typeface="Helvetica Neue" panose="02000503000000020004" pitchFamily="2" charset="0"/>
                <a:ea typeface="Helvetica Neue" panose="02000503000000020004" pitchFamily="2" charset="0"/>
                <a:cs typeface="Helvetica Neue" panose="02000503000000020004" pitchFamily="2" charset="0"/>
              </a:rPr>
              <a:t>changes can cause distress, impact mood, lead to frustration and affect daily activities</a:t>
            </a:r>
          </a:p>
          <a:p>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Persons with cognitive changes function better with a structured routine that includes tasks that are meaningful to them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133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6D9F43"/>
                </a:solidFill>
                <a:effectLst/>
                <a:latin typeface="Helvetica Neue" panose="02000503000000020004" pitchFamily="2" charset="0"/>
                <a:ea typeface="Helvetica Neue" panose="02000503000000020004" pitchFamily="2" charset="0"/>
                <a:cs typeface="Helvetica Neue" panose="02000503000000020004" pitchFamily="2" charset="0"/>
              </a:rPr>
              <a:t>Smart Tips –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Always follow the care plan!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how you can modify your approach</a:t>
            </a:r>
          </a:p>
          <a:p>
            <a:endParaRPr lang="en-US" dirty="0"/>
          </a:p>
          <a:p>
            <a:endParaRPr lang="en-US" dirty="0"/>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Be patient</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Speak slowly and clearly.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Use communication tools as needed. (See Smart Tips for Stroke Care – Communication After Stroke: Aphasia)</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Provide extra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time to allow the person to understand and respond </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Make eye contact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to help the person remain engaged in the task</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Collaborate with the person to establish a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consistent</a:t>
            </a:r>
            <a:r>
              <a:rPr lang="en-CA" dirty="0">
                <a:effectLst/>
                <a:latin typeface="Helvetica Neue" panose="02000503000000020004" pitchFamily="2" charset="0"/>
                <a:ea typeface="Helvetica Neue" panose="02000503000000020004" pitchFamily="2" charset="0"/>
                <a:cs typeface="Helvetica Neue" panose="02000503000000020004" pitchFamily="2" charset="0"/>
              </a:rPr>
              <a:t> routine</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Confirm that the person understands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what you are asking of them</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Include the family in care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919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D9F43"/>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providing guidance for task completion</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Give short and simple instructions,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one instruction at a time</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Encourage or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help the person to start the task</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Break down the task into parts </a:t>
            </a:r>
            <a:r>
              <a:rPr lang="en-CA" dirty="0">
                <a:effectLst/>
                <a:latin typeface="Helvetica Neue" panose="02000503000000020004" pitchFamily="2" charset="0"/>
                <a:ea typeface="Helvetica Neue" panose="02000503000000020004" pitchFamily="2" charset="0"/>
                <a:cs typeface="Helvetica Neue" panose="02000503000000020004" pitchFamily="2" charset="0"/>
              </a:rPr>
              <a:t>and focus on one activity at a time</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Encourage the person to slow down</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Repeat information and </a:t>
            </a:r>
            <a:r>
              <a:rPr lang="en-CA" b="0" dirty="0">
                <a:effectLst/>
                <a:latin typeface="Helvetica Neue" panose="02000503000000020004" pitchFamily="2" charset="0"/>
                <a:ea typeface="Helvetica Neue" panose="02000503000000020004" pitchFamily="2" charset="0"/>
                <a:cs typeface="Helvetica Neue" panose="02000503000000020004" pitchFamily="2" charset="0"/>
              </a:rPr>
              <a:t>redirect</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 as needed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3126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D9F43"/>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being aware of the persons abilities</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Get to know the person.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Remember that they may not understand and appreciate their own abilities and limitations</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Provide gentle reminders to the person of their current abilities</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 since the stroke</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Make sure the person is ready to participate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toileting completed, pain controlled, glasses and hearing aids in place)</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Supervise as necessary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9332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D9F43"/>
              </a:buClr>
              <a:buFont typeface="Arial" panose="020B0604020202020204" pitchFamily="34" charset="0"/>
              <a:buNone/>
            </a:pPr>
            <a:r>
              <a:rPr lang="en-CA" b="1" dirty="0">
                <a:effectLst/>
                <a:latin typeface="Helvetica Neue" panose="02000503000000020004" pitchFamily="2" charset="0"/>
                <a:ea typeface="Helvetica Neue" panose="02000503000000020004" pitchFamily="2" charset="0"/>
                <a:cs typeface="Helvetica Neue" panose="02000503000000020004" pitchFamily="2" charset="0"/>
              </a:rPr>
              <a:t>This section pertains to setting up the environment for success</a:t>
            </a:r>
          </a:p>
          <a:p>
            <a:pPr marL="285750" indent="-285750">
              <a:buClr>
                <a:srgbClr val="6D9F43"/>
              </a:buClr>
              <a:buFont typeface="Arial" panose="020B0604020202020204" pitchFamily="34" charset="0"/>
              <a:buChar char="•"/>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Minimize noise and distractions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TV and radio)</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Encourage the use of aids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calendars, journal, white board, daily plan)</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Post reminders to promote safety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call for help, use your walker)</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Help make the environment as safe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as possible (e.g. call bell in place, mobility device nearby)</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Help personalize their room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photos, familiar items)</a:t>
            </a:r>
          </a:p>
          <a:p>
            <a:pPr marL="285750" indent="-285750">
              <a:spcBef>
                <a:spcPts val="600"/>
              </a:spcBef>
              <a:buClr>
                <a:srgbClr val="6D9F43"/>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Use labels and signs to help organize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and locate items (e.g. picture of socks on drawer)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670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285750" indent="-285750">
              <a:buClr>
                <a:srgbClr val="6D9F43"/>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Cognition should be monitored after stroke to understand the person’s abilities and develop a personalized care plan.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You are the eyes and ears for the team</a:t>
            </a:r>
          </a:p>
          <a:p>
            <a:pPr marL="285750" indent="-285750">
              <a:buClr>
                <a:srgbClr val="6D9F43"/>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If you notice a sudden change in cognition, report it to your team immediately</a:t>
            </a:r>
          </a:p>
          <a:p>
            <a:pPr marL="285750" indent="-285750">
              <a:buClr>
                <a:srgbClr val="6D9F43"/>
              </a:buClr>
              <a:buFont typeface="Wingdings" pitchFamily="2" charset="2"/>
              <a:buChar char="ü"/>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6D9F43"/>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Occupational Therapists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have expertise in cognition</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 It may be helpful to involve them in the person’s care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0847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09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Ischemic -</a:t>
            </a:r>
            <a:r>
              <a:rPr kumimoji="0" lang="en-CA" sz="12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Blood supply in the brain is blocked by blood clots and/or buildup of plaque in the blood vessels. More than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75%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 strokes are ischemic.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Hemorrhagic -</a:t>
            </a:r>
            <a:r>
              <a:rPr kumimoji="0" lang="en-CA" sz="12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blood vessel in the brain leaks or ruptures. Less than </a:t>
            </a:r>
            <a:r>
              <a:rPr kumimoji="0" lang="en-CA"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25% </a:t>
            </a:r>
            <a:r>
              <a:rPr kumimoji="0" lang="en-CA"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 strokes are hemorrhagic.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62DC08-80EE-49E4-BAA3-FF137FC1B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8112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dirty="0">
                <a:effectLst/>
                <a:latin typeface="Helvetica Neue" panose="02000503000000020004" pitchFamily="2" charset="0"/>
                <a:ea typeface="Helvetica Neue" panose="02000503000000020004" pitchFamily="2" charset="0"/>
                <a:cs typeface="Helvetica Neue" panose="02000503000000020004" pitchFamily="2" charset="0"/>
              </a:rPr>
              <a:t>Our brain collects information through our five senses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including: vision, smell, hearing, touch and taste. </a:t>
            </a:r>
          </a:p>
          <a:p>
            <a:pPr marL="171450" indent="-171450">
              <a:buFont typeface="Arial" panose="020B0604020202020204" pitchFamily="34" charset="0"/>
              <a:buChar char="•"/>
            </a:pP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Vision is our most dominant sense</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 </a:t>
            </a:r>
          </a:p>
          <a:p>
            <a:pPr marL="171450" indent="-17145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Perception is how our brain interprets information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from our senses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to understand our surroundings. </a:t>
            </a:r>
          </a:p>
          <a:p>
            <a:pPr marL="171450" indent="-171450">
              <a:buFont typeface="Arial" panose="020B0604020202020204" pitchFamily="34" charset="0"/>
              <a:buChar char="•"/>
            </a:pP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Changes in vision and perception </a:t>
            </a:r>
            <a:r>
              <a:rPr lang="en-CA" sz="1200" b="1" dirty="0">
                <a:effectLst/>
                <a:latin typeface="Helvetica Neue" panose="02000503000000020004" pitchFamily="2" charset="0"/>
                <a:ea typeface="Helvetica Neue" panose="02000503000000020004" pitchFamily="2" charset="0"/>
                <a:cs typeface="Helvetica Neue" panose="02000503000000020004" pitchFamily="2" charset="0"/>
              </a:rPr>
              <a:t>can occur after a stroke and can </a:t>
            </a:r>
            <a:r>
              <a:rPr lang="en-CA" sz="1200" dirty="0">
                <a:effectLst/>
                <a:latin typeface="Helvetica Neue" panose="02000503000000020004" pitchFamily="2" charset="0"/>
                <a:ea typeface="Helvetica Neue" panose="02000503000000020004" pitchFamily="2" charset="0"/>
                <a:cs typeface="Helvetica Neue" panose="02000503000000020004" pitchFamily="2" charset="0"/>
              </a:rPr>
              <a:t>lead to loss of independence, safety risks and emotional distress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5501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rgbClr val="523D90"/>
              </a:buClr>
              <a:buSzTx/>
              <a:buFont typeface="Wingdings" pitchFamily="2" charset="2"/>
              <a:buNone/>
              <a:tabLst/>
              <a:defRPr/>
            </a:pPr>
            <a:r>
              <a:rPr lang="en-CA" sz="1200" b="1"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What you should know:</a:t>
            </a:r>
            <a:endParaRPr lang="en-CA" sz="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600"/>
              </a:spcBef>
              <a:buClr>
                <a:srgbClr val="523D90"/>
              </a:buClr>
              <a:buFont typeface="Wingdings" pitchFamily="2" charset="2"/>
              <a:buNone/>
            </a:pPr>
            <a:endParaRPr lang="en-CA" dirty="0">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600"/>
              </a:spcBef>
              <a:buClr>
                <a:srgbClr val="523D90"/>
              </a:buClr>
              <a:buFont typeface="Wingdings" pitchFamily="2" charset="2"/>
              <a:buChar char="ü"/>
            </a:pPr>
            <a:r>
              <a:rPr lang="en-CA" dirty="0">
                <a:effectLst/>
                <a:latin typeface="Helvetica Neue" panose="02000503000000020004" pitchFamily="2" charset="0"/>
                <a:ea typeface="Helvetica Neue" panose="02000503000000020004" pitchFamily="2" charset="0"/>
                <a:cs typeface="Helvetica Neue" panose="02000503000000020004" pitchFamily="2" charset="0"/>
              </a:rPr>
              <a:t>When someone has changes to vision and perception:</a:t>
            </a:r>
          </a:p>
          <a:p>
            <a:pPr marL="742950" lvl="1" indent="-285750">
              <a:spcBef>
                <a:spcPts val="600"/>
              </a:spcBef>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It may not be obvious </a:t>
            </a:r>
          </a:p>
          <a:p>
            <a:pPr marL="742950" lvl="1" indent="-285750">
              <a:spcBef>
                <a:spcPts val="600"/>
              </a:spcBef>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It can be easy to overestimate the person’s abilities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and difficult to understand why the person is struggling with activities</a:t>
            </a:r>
          </a:p>
          <a:p>
            <a:pPr marL="742950" lvl="1" indent="-285750">
              <a:spcBef>
                <a:spcPts val="600"/>
              </a:spcBef>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It can have an impact on mood and cause frustration</a:t>
            </a:r>
          </a:p>
          <a:p>
            <a:pPr marL="742950" lvl="1" indent="-285750">
              <a:spcBef>
                <a:spcPts val="600"/>
              </a:spcBef>
              <a:buClr>
                <a:srgbClr val="523D90"/>
              </a:buClr>
              <a:buFont typeface="Arial" panose="020B0604020202020204" pitchFamily="34" charset="0"/>
              <a:buChar char="•"/>
            </a:pPr>
            <a:r>
              <a:rPr lang="en-CA" dirty="0">
                <a:effectLst/>
                <a:latin typeface="Helvetica Neue" panose="02000503000000020004" pitchFamily="2" charset="0"/>
                <a:ea typeface="Helvetica Neue" panose="02000503000000020004" pitchFamily="2" charset="0"/>
                <a:cs typeface="Helvetica Neue" panose="02000503000000020004" pitchFamily="2" charset="0"/>
              </a:rPr>
              <a:t>It can lead to serious safety risks </a:t>
            </a:r>
            <a:r>
              <a:rPr lang="en-CA" b="1" dirty="0">
                <a:effectLst/>
                <a:latin typeface="Helvetica Neue" panose="02000503000000020004" pitchFamily="2" charset="0"/>
                <a:ea typeface="Helvetica Neue" panose="02000503000000020004" pitchFamily="2" charset="0"/>
                <a:cs typeface="Helvetica Neue" panose="02000503000000020004" pitchFamily="2" charset="0"/>
              </a:rPr>
              <a:t>(e.g. falls)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0279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content of this slide is displayed over next 3 slides, one row of the chart per slide. You as the facilitator may choose to speak to this slide or to display the 3 following slides one at a time as you instruct.</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1456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strategies listed in slides 12 and 13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5083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8646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0087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content of this slide is displayed over next 3 slides, one row of the chart per slide. You as the facilitator may choose to speak to this slide or to display the 3 following slides one at a time as you instruct.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2601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769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0754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DD983-8305-314A-9800-E75A8538E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06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4711-1A8B-196E-087C-6FCAB206E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492AA-AE22-5CCF-217E-7B8148028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8F631D-35A8-1B4B-F7FF-D754DB3C8815}"/>
              </a:ext>
            </a:extLst>
          </p:cNvPr>
          <p:cNvSpPr>
            <a:spLocks noGrp="1"/>
          </p:cNvSpPr>
          <p:nvPr>
            <p:ph type="dt" sz="half" idx="10"/>
          </p:nvPr>
        </p:nvSpPr>
        <p:spPr/>
        <p:txBody>
          <a:bodyPr/>
          <a:lstStyle/>
          <a:p>
            <a:fld id="{D8FC18A9-D479-7E45-80BC-806C6DEA5369}" type="datetime1">
              <a:rPr lang="en-CA" smtClean="0"/>
              <a:t>2024-08-01</a:t>
            </a:fld>
            <a:endParaRPr lang="en-US"/>
          </a:p>
        </p:txBody>
      </p:sp>
      <p:sp>
        <p:nvSpPr>
          <p:cNvPr id="5" name="Footer Placeholder 4">
            <a:extLst>
              <a:ext uri="{FF2B5EF4-FFF2-40B4-BE49-F238E27FC236}">
                <a16:creationId xmlns:a16="http://schemas.microsoft.com/office/drawing/2014/main" id="{2416B51A-4DDE-5885-7D88-F46112B4C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442B0-6096-EDB7-CAE5-02D12CEBB540}"/>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139484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AEAA-D01D-5072-A430-91E15557D8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D1DC17-9BA0-3E6A-009E-58083B0005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9F652-4843-5C7B-58B4-8B555F57C720}"/>
              </a:ext>
            </a:extLst>
          </p:cNvPr>
          <p:cNvSpPr>
            <a:spLocks noGrp="1"/>
          </p:cNvSpPr>
          <p:nvPr>
            <p:ph type="dt" sz="half" idx="10"/>
          </p:nvPr>
        </p:nvSpPr>
        <p:spPr/>
        <p:txBody>
          <a:bodyPr/>
          <a:lstStyle/>
          <a:p>
            <a:fld id="{9F2A9756-855C-4D46-B531-D08BF4519634}" type="datetime1">
              <a:rPr lang="en-CA" smtClean="0"/>
              <a:t>2024-08-01</a:t>
            </a:fld>
            <a:endParaRPr lang="en-US"/>
          </a:p>
        </p:txBody>
      </p:sp>
      <p:sp>
        <p:nvSpPr>
          <p:cNvPr id="5" name="Footer Placeholder 4">
            <a:extLst>
              <a:ext uri="{FF2B5EF4-FFF2-40B4-BE49-F238E27FC236}">
                <a16:creationId xmlns:a16="http://schemas.microsoft.com/office/drawing/2014/main" id="{1726BBEC-66DC-C0D7-2070-1091C42E1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3E57E-311D-EC71-9B70-E6A2C35423DC}"/>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89581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DFF78-9636-E62A-8651-3CC50D2C9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42AC1-19DB-54A5-28CC-C810A2DD5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41873-925A-0FCE-CAA7-236E232CC853}"/>
              </a:ext>
            </a:extLst>
          </p:cNvPr>
          <p:cNvSpPr>
            <a:spLocks noGrp="1"/>
          </p:cNvSpPr>
          <p:nvPr>
            <p:ph type="dt" sz="half" idx="10"/>
          </p:nvPr>
        </p:nvSpPr>
        <p:spPr/>
        <p:txBody>
          <a:bodyPr/>
          <a:lstStyle/>
          <a:p>
            <a:fld id="{B70D64A3-D405-0949-B5A2-C55DDFD13F9A}" type="datetime1">
              <a:rPr lang="en-CA" smtClean="0"/>
              <a:t>2024-08-01</a:t>
            </a:fld>
            <a:endParaRPr lang="en-US"/>
          </a:p>
        </p:txBody>
      </p:sp>
      <p:sp>
        <p:nvSpPr>
          <p:cNvPr id="5" name="Footer Placeholder 4">
            <a:extLst>
              <a:ext uri="{FF2B5EF4-FFF2-40B4-BE49-F238E27FC236}">
                <a16:creationId xmlns:a16="http://schemas.microsoft.com/office/drawing/2014/main" id="{DF3D6EED-87AF-615B-3CCC-27C0A4357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CDB80-28B7-E3F0-5E2F-CE706FEC816A}"/>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200697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D287-4A3D-4A9E-94AD-7DFD40B71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471863-A532-41AE-A1BD-2D7A09C5BD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41702-8E22-40A2-BEFA-1E5BAA3B2A1F}"/>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5" name="Footer Placeholder 4">
            <a:extLst>
              <a:ext uri="{FF2B5EF4-FFF2-40B4-BE49-F238E27FC236}">
                <a16:creationId xmlns:a16="http://schemas.microsoft.com/office/drawing/2014/main" id="{B111E50C-8CDA-454B-8019-DC9D112E6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9C67D-1BEE-4848-BA3C-1F3BD285E26D}"/>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377118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17AA-E005-4A2C-9DE5-DF0316BFD9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1D6A8-516C-4A79-BE59-02019C58F0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C74A5-319E-4C0E-98BB-304EB6D2434D}"/>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5" name="Footer Placeholder 4">
            <a:extLst>
              <a:ext uri="{FF2B5EF4-FFF2-40B4-BE49-F238E27FC236}">
                <a16:creationId xmlns:a16="http://schemas.microsoft.com/office/drawing/2014/main" id="{0EB251B2-CB73-408A-8346-82F103275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DE073-8BA2-4ED6-9CAD-4CD75A7E8177}"/>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388357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86CD-6794-41C2-8C4B-A19DB717A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4DB055-EBA9-4914-B0EE-E965C73A0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D893E-7A73-4BCA-B192-B272AF588267}"/>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5" name="Footer Placeholder 4">
            <a:extLst>
              <a:ext uri="{FF2B5EF4-FFF2-40B4-BE49-F238E27FC236}">
                <a16:creationId xmlns:a16="http://schemas.microsoft.com/office/drawing/2014/main" id="{018D99A7-A8B8-48F8-B066-362B2EDD8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48FAD-7BF0-459F-A436-F880F86C2E0A}"/>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1908540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D57D-BF7D-4582-9306-FE94CD5D9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A282B-F3C7-4CC8-8D29-B99CE8FCA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2AF46E-AE89-4116-BFF5-4E37358FA0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B1323-E588-4927-AE78-6E3FCF6B8B41}"/>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6" name="Footer Placeholder 5">
            <a:extLst>
              <a:ext uri="{FF2B5EF4-FFF2-40B4-BE49-F238E27FC236}">
                <a16:creationId xmlns:a16="http://schemas.microsoft.com/office/drawing/2014/main" id="{A405F081-0237-40CD-B862-9B0B7A493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5FCE4-FD4E-4076-8EF9-B24443B41904}"/>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3203658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63D2-8EA6-4565-A625-D7D431EF07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2DD4E-3C96-4099-A1F1-21881DAE2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81ECF-9500-46E6-8328-CD1E738F91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83472-39D7-4024-B5E0-B5981844C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26CD-38F6-428E-9D94-0D5871CE68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6CA61-0B2B-4F4E-9228-C93E2379A5A3}"/>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8" name="Footer Placeholder 7">
            <a:extLst>
              <a:ext uri="{FF2B5EF4-FFF2-40B4-BE49-F238E27FC236}">
                <a16:creationId xmlns:a16="http://schemas.microsoft.com/office/drawing/2014/main" id="{521C286B-B9BA-47E4-B30D-F62915238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2F2CBA-39B0-48DB-A7F0-9DB95881F0D0}"/>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4100976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1F98-24FA-4597-81C4-368FFB6D9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AF3878-0FA0-4235-B7BC-D7D12D5D5638}"/>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4" name="Footer Placeholder 3">
            <a:extLst>
              <a:ext uri="{FF2B5EF4-FFF2-40B4-BE49-F238E27FC236}">
                <a16:creationId xmlns:a16="http://schemas.microsoft.com/office/drawing/2014/main" id="{2AB91C5F-17C2-46AB-AE6B-0E8985B09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9814C7-D2C3-404B-A33F-FB01E6FB6759}"/>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275805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160FE-5B4E-49DD-9339-FF45C6FD5E72}"/>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3" name="Footer Placeholder 2">
            <a:extLst>
              <a:ext uri="{FF2B5EF4-FFF2-40B4-BE49-F238E27FC236}">
                <a16:creationId xmlns:a16="http://schemas.microsoft.com/office/drawing/2014/main" id="{FA9D415E-4793-4E4A-8089-D2D7B25CA7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62403-24EA-4354-8D09-FA2598C8B3DD}"/>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2992454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155E-F097-4940-8D1D-EF3C70AF8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4FF882-0501-4470-9605-E11E1556B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92E01-C103-4F2D-AA73-42AD7B6B1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CC1BA-A137-41B9-B8F2-26BB7CB17D5A}"/>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6" name="Footer Placeholder 5">
            <a:extLst>
              <a:ext uri="{FF2B5EF4-FFF2-40B4-BE49-F238E27FC236}">
                <a16:creationId xmlns:a16="http://schemas.microsoft.com/office/drawing/2014/main" id="{BD779958-0935-46A3-9797-FAE9E16B5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B4520-93C1-44B0-85B7-6F695601BC35}"/>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5777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E912-C2FA-BD90-DC11-43D5B9234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8C150-1D6A-C0F9-759F-CE02388D0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34E06-8AFE-E7EB-5BA9-DB71E3FCE2B7}"/>
              </a:ext>
            </a:extLst>
          </p:cNvPr>
          <p:cNvSpPr>
            <a:spLocks noGrp="1"/>
          </p:cNvSpPr>
          <p:nvPr>
            <p:ph type="dt" sz="half" idx="10"/>
          </p:nvPr>
        </p:nvSpPr>
        <p:spPr/>
        <p:txBody>
          <a:bodyPr/>
          <a:lstStyle/>
          <a:p>
            <a:fld id="{379F7857-9A97-4344-999A-9937CA3CFF32}" type="datetime1">
              <a:rPr lang="en-CA" smtClean="0"/>
              <a:t>2024-08-01</a:t>
            </a:fld>
            <a:endParaRPr lang="en-US"/>
          </a:p>
        </p:txBody>
      </p:sp>
      <p:sp>
        <p:nvSpPr>
          <p:cNvPr id="5" name="Footer Placeholder 4">
            <a:extLst>
              <a:ext uri="{FF2B5EF4-FFF2-40B4-BE49-F238E27FC236}">
                <a16:creationId xmlns:a16="http://schemas.microsoft.com/office/drawing/2014/main" id="{E683C00E-C190-1DE4-987A-72B4BAE83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46FCB-19A7-C141-D753-3E67F6E1B85E}"/>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3129690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DF3E-483E-4B78-B8FE-F0E4F42FB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88C37-3BA2-454D-8854-A3D868C22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3984D-8AA9-487B-877B-8B99477FB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38545-1875-4A84-8311-0C37EB00951A}"/>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6" name="Footer Placeholder 5">
            <a:extLst>
              <a:ext uri="{FF2B5EF4-FFF2-40B4-BE49-F238E27FC236}">
                <a16:creationId xmlns:a16="http://schemas.microsoft.com/office/drawing/2014/main" id="{1B93309B-85DD-41FC-B5DF-1750D4FF8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7BCFE-161A-4C0C-93A4-19FCBC4E2F39}"/>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265287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CD68-A27A-4C89-9A95-99EB1658B3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869E1-246B-492C-BEBB-0011386FA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B33B5-709D-49E4-A20B-8D316F1B40E1}"/>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5" name="Footer Placeholder 4">
            <a:extLst>
              <a:ext uri="{FF2B5EF4-FFF2-40B4-BE49-F238E27FC236}">
                <a16:creationId xmlns:a16="http://schemas.microsoft.com/office/drawing/2014/main" id="{06339280-0FBE-4834-BBB3-7DE651771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59870-34C8-49B2-B317-FD25D4078CF9}"/>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1136303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5E020-C691-4A75-96D5-8A450060D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5D482-5647-45F6-9D9A-42BA95379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531C1-C9C5-4088-8F51-E125A81C0DAF}"/>
              </a:ext>
            </a:extLst>
          </p:cNvPr>
          <p:cNvSpPr>
            <a:spLocks noGrp="1"/>
          </p:cNvSpPr>
          <p:nvPr>
            <p:ph type="dt" sz="half" idx="10"/>
          </p:nvPr>
        </p:nvSpPr>
        <p:spPr/>
        <p:txBody>
          <a:bodyPr/>
          <a:lstStyle/>
          <a:p>
            <a:fld id="{EF8F806A-DC69-4FC0-BEBC-C7B60635628E}" type="datetimeFigureOut">
              <a:rPr lang="en-US" smtClean="0"/>
              <a:t>8/1/2024</a:t>
            </a:fld>
            <a:endParaRPr lang="en-US"/>
          </a:p>
        </p:txBody>
      </p:sp>
      <p:sp>
        <p:nvSpPr>
          <p:cNvPr id="5" name="Footer Placeholder 4">
            <a:extLst>
              <a:ext uri="{FF2B5EF4-FFF2-40B4-BE49-F238E27FC236}">
                <a16:creationId xmlns:a16="http://schemas.microsoft.com/office/drawing/2014/main" id="{92866D10-B012-4A28-81D2-735F5C4BD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BA39-7F9A-424B-BCF9-3B4660348C9F}"/>
              </a:ext>
            </a:extLst>
          </p:cNvPr>
          <p:cNvSpPr>
            <a:spLocks noGrp="1"/>
          </p:cNvSpPr>
          <p:nvPr>
            <p:ph type="sldNum" sz="quarter" idx="12"/>
          </p:nvPr>
        </p:nvSpPr>
        <p:spPr/>
        <p:txBody>
          <a:bodyPr/>
          <a:lstStyle/>
          <a:p>
            <a:fld id="{97A689CD-F12A-42BA-93B1-A72C97C5FCB6}" type="slidenum">
              <a:rPr lang="en-US" smtClean="0"/>
              <a:t>‹#›</a:t>
            </a:fld>
            <a:endParaRPr lang="en-US"/>
          </a:p>
        </p:txBody>
      </p:sp>
    </p:spTree>
    <p:extLst>
      <p:ext uri="{BB962C8B-B14F-4D97-AF65-F5344CB8AC3E}">
        <p14:creationId xmlns:p14="http://schemas.microsoft.com/office/powerpoint/2010/main" val="145467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6DA1-4B44-8350-D927-018F1431A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EC7037-A4C6-C739-5E14-8BE25373B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29AB3-5061-44AB-280D-72629192EECB}"/>
              </a:ext>
            </a:extLst>
          </p:cNvPr>
          <p:cNvSpPr>
            <a:spLocks noGrp="1"/>
          </p:cNvSpPr>
          <p:nvPr>
            <p:ph type="dt" sz="half" idx="10"/>
          </p:nvPr>
        </p:nvSpPr>
        <p:spPr/>
        <p:txBody>
          <a:bodyPr/>
          <a:lstStyle/>
          <a:p>
            <a:fld id="{E4C8F6B2-F474-8546-B6B5-ADD8098E2F46}" type="datetime1">
              <a:rPr lang="en-CA" smtClean="0"/>
              <a:t>2024-08-01</a:t>
            </a:fld>
            <a:endParaRPr lang="en-US"/>
          </a:p>
        </p:txBody>
      </p:sp>
      <p:sp>
        <p:nvSpPr>
          <p:cNvPr id="5" name="Footer Placeholder 4">
            <a:extLst>
              <a:ext uri="{FF2B5EF4-FFF2-40B4-BE49-F238E27FC236}">
                <a16:creationId xmlns:a16="http://schemas.microsoft.com/office/drawing/2014/main" id="{4F0B0C91-5B88-7456-81D5-7EDAC67E8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E6170-6AE5-48F8-11F1-2A73DE7733ED}"/>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23403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DDF6-8B5A-CE7F-69F5-223199809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5F4FA-2B1E-9B5F-55C5-909C1ECC1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DCFB32-6AED-1316-1BA6-B32D9575A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B9B3FC-0854-B139-4133-494B4F536866}"/>
              </a:ext>
            </a:extLst>
          </p:cNvPr>
          <p:cNvSpPr>
            <a:spLocks noGrp="1"/>
          </p:cNvSpPr>
          <p:nvPr>
            <p:ph type="dt" sz="half" idx="10"/>
          </p:nvPr>
        </p:nvSpPr>
        <p:spPr/>
        <p:txBody>
          <a:bodyPr/>
          <a:lstStyle/>
          <a:p>
            <a:fld id="{0DE43BF4-4A9B-B540-BFE7-ABE1DB5A02D9}" type="datetime1">
              <a:rPr lang="en-CA" smtClean="0"/>
              <a:t>2024-08-01</a:t>
            </a:fld>
            <a:endParaRPr lang="en-US"/>
          </a:p>
        </p:txBody>
      </p:sp>
      <p:sp>
        <p:nvSpPr>
          <p:cNvPr id="6" name="Footer Placeholder 5">
            <a:extLst>
              <a:ext uri="{FF2B5EF4-FFF2-40B4-BE49-F238E27FC236}">
                <a16:creationId xmlns:a16="http://schemas.microsoft.com/office/drawing/2014/main" id="{A6341100-7ED9-0388-2F0C-EE7EE4861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547E6-F5DB-963B-4575-6CC2B5A3B7EC}"/>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112604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77B5-6168-239C-6590-B4D85047D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5952F7-BD67-4342-E368-D33CE7581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27D7A-0819-6158-D266-5690D7DD5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8E8230-BF0B-97AF-EB70-0EC0819F9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4F121-01FF-2937-E54D-EA0A5D7B09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C4D77-5ABB-D4EB-EE8E-E0776BDCAB14}"/>
              </a:ext>
            </a:extLst>
          </p:cNvPr>
          <p:cNvSpPr>
            <a:spLocks noGrp="1"/>
          </p:cNvSpPr>
          <p:nvPr>
            <p:ph type="dt" sz="half" idx="10"/>
          </p:nvPr>
        </p:nvSpPr>
        <p:spPr/>
        <p:txBody>
          <a:bodyPr/>
          <a:lstStyle/>
          <a:p>
            <a:fld id="{87B356F5-0A96-0049-ABF6-6DCE47ED4E78}" type="datetime1">
              <a:rPr lang="en-CA" smtClean="0"/>
              <a:t>2024-08-01</a:t>
            </a:fld>
            <a:endParaRPr lang="en-US"/>
          </a:p>
        </p:txBody>
      </p:sp>
      <p:sp>
        <p:nvSpPr>
          <p:cNvPr id="8" name="Footer Placeholder 7">
            <a:extLst>
              <a:ext uri="{FF2B5EF4-FFF2-40B4-BE49-F238E27FC236}">
                <a16:creationId xmlns:a16="http://schemas.microsoft.com/office/drawing/2014/main" id="{36C4384F-FD15-84A8-C60C-D7E3D1B05C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838E03-5A22-EDEC-041E-00D91B3D20C4}"/>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118808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458A-07A6-A300-1BAA-BD36484E2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56637-98EB-28C5-E4A0-28A47CB4B583}"/>
              </a:ext>
            </a:extLst>
          </p:cNvPr>
          <p:cNvSpPr>
            <a:spLocks noGrp="1"/>
          </p:cNvSpPr>
          <p:nvPr>
            <p:ph type="dt" sz="half" idx="10"/>
          </p:nvPr>
        </p:nvSpPr>
        <p:spPr/>
        <p:txBody>
          <a:bodyPr/>
          <a:lstStyle/>
          <a:p>
            <a:fld id="{5465264A-3346-664A-A4E5-E62F7BBAF892}" type="datetime1">
              <a:rPr lang="en-CA" smtClean="0"/>
              <a:t>2024-08-01</a:t>
            </a:fld>
            <a:endParaRPr lang="en-US"/>
          </a:p>
        </p:txBody>
      </p:sp>
      <p:sp>
        <p:nvSpPr>
          <p:cNvPr id="4" name="Footer Placeholder 3">
            <a:extLst>
              <a:ext uri="{FF2B5EF4-FFF2-40B4-BE49-F238E27FC236}">
                <a16:creationId xmlns:a16="http://schemas.microsoft.com/office/drawing/2014/main" id="{88866A18-D95A-5597-776E-38DBC13F21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1C490E-BBD5-CDD0-FF4B-B8509BB6D5A7}"/>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429017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C0949-181E-3F2F-80D0-14A59C437083}"/>
              </a:ext>
            </a:extLst>
          </p:cNvPr>
          <p:cNvSpPr>
            <a:spLocks noGrp="1"/>
          </p:cNvSpPr>
          <p:nvPr>
            <p:ph type="dt" sz="half" idx="10"/>
          </p:nvPr>
        </p:nvSpPr>
        <p:spPr/>
        <p:txBody>
          <a:bodyPr/>
          <a:lstStyle/>
          <a:p>
            <a:fld id="{02A35CD2-F44A-364B-82B5-21846FACEBCF}" type="datetime1">
              <a:rPr lang="en-CA" smtClean="0"/>
              <a:t>2024-08-01</a:t>
            </a:fld>
            <a:endParaRPr lang="en-US"/>
          </a:p>
        </p:txBody>
      </p:sp>
      <p:sp>
        <p:nvSpPr>
          <p:cNvPr id="3" name="Footer Placeholder 2">
            <a:extLst>
              <a:ext uri="{FF2B5EF4-FFF2-40B4-BE49-F238E27FC236}">
                <a16:creationId xmlns:a16="http://schemas.microsoft.com/office/drawing/2014/main" id="{F7D99DD8-5C02-B0A8-F8F9-22F760BB8F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EA090-B05F-E5C1-1153-B7629CE37050}"/>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395007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E5E0-92AB-D298-5636-AA753390F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2D995E-3C59-F53D-A2A0-083C9CBAD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A25CF2-CDFB-2104-37C0-8730D4D35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74E5A-30C5-6E74-C991-7F10BC6BEA14}"/>
              </a:ext>
            </a:extLst>
          </p:cNvPr>
          <p:cNvSpPr>
            <a:spLocks noGrp="1"/>
          </p:cNvSpPr>
          <p:nvPr>
            <p:ph type="dt" sz="half" idx="10"/>
          </p:nvPr>
        </p:nvSpPr>
        <p:spPr/>
        <p:txBody>
          <a:bodyPr/>
          <a:lstStyle/>
          <a:p>
            <a:fld id="{ED8DA844-38DE-6547-BB02-DC2F83A55C1E}" type="datetime1">
              <a:rPr lang="en-CA" smtClean="0"/>
              <a:t>2024-08-01</a:t>
            </a:fld>
            <a:endParaRPr lang="en-US"/>
          </a:p>
        </p:txBody>
      </p:sp>
      <p:sp>
        <p:nvSpPr>
          <p:cNvPr id="6" name="Footer Placeholder 5">
            <a:extLst>
              <a:ext uri="{FF2B5EF4-FFF2-40B4-BE49-F238E27FC236}">
                <a16:creationId xmlns:a16="http://schemas.microsoft.com/office/drawing/2014/main" id="{DB6A66D8-C498-8B12-A4C1-7A61359C7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76287-DE8C-95FC-E7A4-A0E86BFE2F26}"/>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295090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1C08-306C-D95D-8401-7A2CBC390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8B4417-67DC-6193-7203-23D1A3E77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5CC8C-DBD2-0F35-2E39-B9EB1DCCD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DE0B9-79B9-8E66-897E-636731AC2554}"/>
              </a:ext>
            </a:extLst>
          </p:cNvPr>
          <p:cNvSpPr>
            <a:spLocks noGrp="1"/>
          </p:cNvSpPr>
          <p:nvPr>
            <p:ph type="dt" sz="half" idx="10"/>
          </p:nvPr>
        </p:nvSpPr>
        <p:spPr/>
        <p:txBody>
          <a:bodyPr/>
          <a:lstStyle/>
          <a:p>
            <a:fld id="{73C019FD-03C5-3F4F-B18E-34D50C2FFB94}" type="datetime1">
              <a:rPr lang="en-CA" smtClean="0"/>
              <a:t>2024-08-01</a:t>
            </a:fld>
            <a:endParaRPr lang="en-US"/>
          </a:p>
        </p:txBody>
      </p:sp>
      <p:sp>
        <p:nvSpPr>
          <p:cNvPr id="6" name="Footer Placeholder 5">
            <a:extLst>
              <a:ext uri="{FF2B5EF4-FFF2-40B4-BE49-F238E27FC236}">
                <a16:creationId xmlns:a16="http://schemas.microsoft.com/office/drawing/2014/main" id="{BA023314-F248-70AD-6A0F-28130A215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41C66-8241-A4CD-93B8-047764AA43C1}"/>
              </a:ext>
            </a:extLst>
          </p:cNvPr>
          <p:cNvSpPr>
            <a:spLocks noGrp="1"/>
          </p:cNvSpPr>
          <p:nvPr>
            <p:ph type="sldNum" sz="quarter" idx="12"/>
          </p:nvPr>
        </p:nvSpPr>
        <p:spPr/>
        <p:txBody>
          <a:bodyPr/>
          <a:lstStyle/>
          <a:p>
            <a:fld id="{6AD6DC59-4653-7A4D-8176-0D237FA82B48}" type="slidenum">
              <a:rPr lang="en-US" smtClean="0"/>
              <a:t>‹#›</a:t>
            </a:fld>
            <a:endParaRPr lang="en-US"/>
          </a:p>
        </p:txBody>
      </p:sp>
    </p:spTree>
    <p:extLst>
      <p:ext uri="{BB962C8B-B14F-4D97-AF65-F5344CB8AC3E}">
        <p14:creationId xmlns:p14="http://schemas.microsoft.com/office/powerpoint/2010/main" val="313533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5FC77-36C5-CD41-3752-8E3D3F8DA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9B0CEF-794E-3E74-28F9-89532A57E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4438F-5E29-5652-A008-9412CB546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D8CBE-0F28-8D40-8CE8-D2248A4AA8CB}" type="datetime1">
              <a:rPr lang="en-CA" smtClean="0"/>
              <a:t>2024-08-01</a:t>
            </a:fld>
            <a:endParaRPr lang="en-US"/>
          </a:p>
        </p:txBody>
      </p:sp>
      <p:sp>
        <p:nvSpPr>
          <p:cNvPr id="5" name="Footer Placeholder 4">
            <a:extLst>
              <a:ext uri="{FF2B5EF4-FFF2-40B4-BE49-F238E27FC236}">
                <a16:creationId xmlns:a16="http://schemas.microsoft.com/office/drawing/2014/main" id="{A7427DC5-5BB1-E208-CB59-FF8EFEC2A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A81F4C-F0D8-0E4D-3BB3-8F6B34BE1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6DC59-4653-7A4D-8176-0D237FA82B48}" type="slidenum">
              <a:rPr lang="en-US" smtClean="0"/>
              <a:t>‹#›</a:t>
            </a:fld>
            <a:endParaRPr lang="en-US"/>
          </a:p>
        </p:txBody>
      </p:sp>
    </p:spTree>
    <p:extLst>
      <p:ext uri="{BB962C8B-B14F-4D97-AF65-F5344CB8AC3E}">
        <p14:creationId xmlns:p14="http://schemas.microsoft.com/office/powerpoint/2010/main" val="17751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73421-E3CD-4626-B94A-26214BB2A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88A3B1-EC9C-4573-A61E-EA6F193CB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58242-D0AA-47B1-9CF2-48F7F38E6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F806A-DC69-4FC0-BEBC-C7B60635628E}" type="datetimeFigureOut">
              <a:rPr lang="en-US" smtClean="0"/>
              <a:t>8/1/2024</a:t>
            </a:fld>
            <a:endParaRPr lang="en-US"/>
          </a:p>
        </p:txBody>
      </p:sp>
      <p:sp>
        <p:nvSpPr>
          <p:cNvPr id="5" name="Footer Placeholder 4">
            <a:extLst>
              <a:ext uri="{FF2B5EF4-FFF2-40B4-BE49-F238E27FC236}">
                <a16:creationId xmlns:a16="http://schemas.microsoft.com/office/drawing/2014/main" id="{0FC2B3AE-4FAA-4ED2-9328-AEE020A8E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8F0209-3818-473C-8F02-94B1DA8E5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689CD-F12A-42BA-93B1-A72C97C5FCB6}" type="slidenum">
              <a:rPr lang="en-US" smtClean="0"/>
              <a:t>‹#›</a:t>
            </a:fld>
            <a:endParaRPr lang="en-US"/>
          </a:p>
        </p:txBody>
      </p:sp>
    </p:spTree>
    <p:extLst>
      <p:ext uri="{BB962C8B-B14F-4D97-AF65-F5344CB8AC3E}">
        <p14:creationId xmlns:p14="http://schemas.microsoft.com/office/powerpoint/2010/main" val="1866472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7.xml"/><Relationship Id="rId1" Type="http://schemas.openxmlformats.org/officeDocument/2006/relationships/slideLayout" Target="../slideLayouts/slideLayout12.xml"/><Relationship Id="rId5" Type="http://schemas.openxmlformats.org/officeDocument/2006/relationships/hyperlink" Target="https://courses.lumenlearning.com/wsu-sandbox/chapter/the-brain-and-spinal-cord/" TargetMode="External"/><Relationship Id="rId4" Type="http://schemas.openxmlformats.org/officeDocument/2006/relationships/image" Target="../media/image50.jpg"/></Relationships>
</file>

<file path=ppt/slides/_rels/slide10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0.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1.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6.xml"/><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1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1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1.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2.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1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3.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1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6.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2.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1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3.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1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4.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1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5.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6.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7.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1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3.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1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4.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1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5.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1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pn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75.png"/><Relationship Id="rId4" Type="http://schemas.openxmlformats.org/officeDocument/2006/relationships/image" Target="../media/image76.png"/></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75.pn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77.png"/><Relationship Id="rId4" Type="http://schemas.openxmlformats.org/officeDocument/2006/relationships/image" Target="../media/image75.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78.png"/><Relationship Id="rId4" Type="http://schemas.openxmlformats.org/officeDocument/2006/relationships/image" Target="../media/image75.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78.png"/><Relationship Id="rId4" Type="http://schemas.openxmlformats.org/officeDocument/2006/relationships/image" Target="../media/image75.png"/></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75.png"/></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8" Type="http://schemas.openxmlformats.org/officeDocument/2006/relationships/hyperlink" Target="http://www.champlainregionalstrokenetwork.org/" TargetMode="External"/><Relationship Id="rId13" Type="http://schemas.openxmlformats.org/officeDocument/2006/relationships/image" Target="../media/image84.png"/><Relationship Id="rId18" Type="http://schemas.openxmlformats.org/officeDocument/2006/relationships/hyperlink" Target="http://www.cesnstroke.ca/" TargetMode="External"/><Relationship Id="rId3" Type="http://schemas.openxmlformats.org/officeDocument/2006/relationships/image" Target="../media/image79.png"/><Relationship Id="rId7" Type="http://schemas.openxmlformats.org/officeDocument/2006/relationships/image" Target="../media/image81.png"/><Relationship Id="rId12" Type="http://schemas.openxmlformats.org/officeDocument/2006/relationships/hyperlink" Target="http://www.strokenetworkseo.ca/" TargetMode="External"/><Relationship Id="rId17" Type="http://schemas.openxmlformats.org/officeDocument/2006/relationships/image" Target="../media/image86.png"/><Relationship Id="rId2" Type="http://schemas.openxmlformats.org/officeDocument/2006/relationships/hyperlink" Target="http://www.westgtastroke.ca/" TargetMode="External"/><Relationship Id="rId16" Type="http://schemas.openxmlformats.org/officeDocument/2006/relationships/hyperlink" Target="http://www.csnstroke.ca/" TargetMode="External"/><Relationship Id="rId1" Type="http://schemas.openxmlformats.org/officeDocument/2006/relationships/slideLayout" Target="../slideLayouts/slideLayout2.xml"/><Relationship Id="rId6" Type="http://schemas.openxmlformats.org/officeDocument/2006/relationships/hyperlink" Target="http://www.swostroke.ca/" TargetMode="External"/><Relationship Id="rId11" Type="http://schemas.openxmlformats.org/officeDocument/2006/relationships/image" Target="../media/image83.png"/><Relationship Id="rId5" Type="http://schemas.openxmlformats.org/officeDocument/2006/relationships/image" Target="../media/image80.png"/><Relationship Id="rId15" Type="http://schemas.openxmlformats.org/officeDocument/2006/relationships/image" Target="../media/image85.png"/><Relationship Id="rId10" Type="http://schemas.openxmlformats.org/officeDocument/2006/relationships/hyperlink" Target="http://www.nwostroke.ca/" TargetMode="External"/><Relationship Id="rId19" Type="http://schemas.openxmlformats.org/officeDocument/2006/relationships/image" Target="../media/image87.png"/><Relationship Id="rId4" Type="http://schemas.openxmlformats.org/officeDocument/2006/relationships/hyperlink" Target="http://www.tostroke.com/" TargetMode="External"/><Relationship Id="rId9" Type="http://schemas.openxmlformats.org/officeDocument/2006/relationships/image" Target="../media/image82.png"/><Relationship Id="rId14" Type="http://schemas.openxmlformats.org/officeDocument/2006/relationships/hyperlink" Target="http://www.neostrokenetwork.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orhealthontario.ca/resources-for-healthcare-planners-&amp;-providers/stroke-general/smart-tips-for-stroke-car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4.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6.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5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38.png"/><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39.png"/><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40.png"/><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40.png"/><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1.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A56A07-1A5E-78A3-4BC7-E8EE8C201FDA}"/>
              </a:ext>
            </a:extLst>
          </p:cNvPr>
          <p:cNvSpPr>
            <a:spLocks noGrp="1" noRot="1" noMove="1" noResize="1" noEditPoints="1" noAdjustHandles="1" noChangeArrowheads="1" noChangeShapeType="1"/>
          </p:cNvSpPr>
          <p:nvPr/>
        </p:nvSpPr>
        <p:spPr>
          <a:xfrm rot="16200000">
            <a:off x="4950445" y="-5004519"/>
            <a:ext cx="2291109" cy="12231191"/>
          </a:xfrm>
          <a:prstGeom prst="rect">
            <a:avLst/>
          </a:prstGeom>
          <a:solidFill>
            <a:srgbClr val="EBF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7C20"/>
              </a:solidFill>
              <a:effectLst/>
              <a:uLnTx/>
              <a:uFillTx/>
              <a:latin typeface="Calibri" panose="020F0502020204030204"/>
              <a:ea typeface="+mn-ea"/>
              <a:cs typeface="+mn-cs"/>
            </a:endParaRPr>
          </a:p>
        </p:txBody>
      </p:sp>
      <p:pic>
        <p:nvPicPr>
          <p:cNvPr id="6" name="Picture 5" descr="A group of hands holding a heart&#10;&#10;Description automatically generated">
            <a:extLst>
              <a:ext uri="{FF2B5EF4-FFF2-40B4-BE49-F238E27FC236}">
                <a16:creationId xmlns:a16="http://schemas.microsoft.com/office/drawing/2014/main" id="{70737773-872A-4D0A-4DD6-927B5FCDD19E}"/>
              </a:ext>
            </a:extLst>
          </p:cNvPr>
          <p:cNvPicPr>
            <a:picLocks noChangeAspect="1"/>
          </p:cNvPicPr>
          <p:nvPr/>
        </p:nvPicPr>
        <p:blipFill>
          <a:blip r:embed="rId3"/>
          <a:stretch>
            <a:fillRect/>
          </a:stretch>
        </p:blipFill>
        <p:spPr>
          <a:xfrm>
            <a:off x="658698" y="2618523"/>
            <a:ext cx="10208820" cy="3648708"/>
          </a:xfrm>
          <a:prstGeom prst="rect">
            <a:avLst/>
          </a:prstGeom>
        </p:spPr>
      </p:pic>
      <p:sp>
        <p:nvSpPr>
          <p:cNvPr id="10" name="TextBox 9">
            <a:extLst>
              <a:ext uri="{FF2B5EF4-FFF2-40B4-BE49-F238E27FC236}">
                <a16:creationId xmlns:a16="http://schemas.microsoft.com/office/drawing/2014/main" id="{68EFDDA9-4D6A-8204-B3A8-2E4353D990EB}"/>
              </a:ext>
            </a:extLst>
          </p:cNvPr>
          <p:cNvSpPr txBox="1"/>
          <p:nvPr/>
        </p:nvSpPr>
        <p:spPr>
          <a:xfrm>
            <a:off x="658698" y="418669"/>
            <a:ext cx="778861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300" b="1"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a:t>
            </a:r>
            <a:endParaRPr kumimoji="0" lang="en-CA" sz="4300" b="0"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TextBox 13">
            <a:extLst>
              <a:ext uri="{FF2B5EF4-FFF2-40B4-BE49-F238E27FC236}">
                <a16:creationId xmlns:a16="http://schemas.microsoft.com/office/drawing/2014/main" id="{21EDE4C2-17D9-D431-561D-D81474620069}"/>
              </a:ext>
            </a:extLst>
          </p:cNvPr>
          <p:cNvSpPr txBox="1"/>
          <p:nvPr/>
        </p:nvSpPr>
        <p:spPr>
          <a:xfrm>
            <a:off x="658698" y="1166271"/>
            <a:ext cx="710063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A healthcare provider’s guide to caring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a person with stroke</a:t>
            </a:r>
          </a:p>
        </p:txBody>
      </p:sp>
      <p:sp>
        <p:nvSpPr>
          <p:cNvPr id="16" name="TextBox 15">
            <a:extLst>
              <a:ext uri="{FF2B5EF4-FFF2-40B4-BE49-F238E27FC236}">
                <a16:creationId xmlns:a16="http://schemas.microsoft.com/office/drawing/2014/main" id="{73FCE52D-8FD6-8A1B-7D36-069AAD43965E}"/>
              </a:ext>
            </a:extLst>
          </p:cNvPr>
          <p:cNvSpPr txBox="1"/>
          <p:nvPr/>
        </p:nvSpPr>
        <p:spPr>
          <a:xfrm>
            <a:off x="1018903" y="-66620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green and black sign with white text&#10;&#10;Description automatically generated">
            <a:extLst>
              <a:ext uri="{FF2B5EF4-FFF2-40B4-BE49-F238E27FC236}">
                <a16:creationId xmlns:a16="http://schemas.microsoft.com/office/drawing/2014/main" id="{D00EB6DC-270B-9886-9904-69180656673F}"/>
              </a:ext>
            </a:extLst>
          </p:cNvPr>
          <p:cNvPicPr>
            <a:picLocks noChangeAspect="1"/>
          </p:cNvPicPr>
          <p:nvPr/>
        </p:nvPicPr>
        <p:blipFill>
          <a:blip r:embed="rId4"/>
          <a:stretch>
            <a:fillRect/>
          </a:stretch>
        </p:blipFill>
        <p:spPr>
          <a:xfrm>
            <a:off x="8665535" y="590769"/>
            <a:ext cx="3068692" cy="1194682"/>
          </a:xfrm>
          <a:prstGeom prst="rect">
            <a:avLst/>
          </a:prstGeom>
        </p:spPr>
      </p:pic>
    </p:spTree>
    <p:custDataLst>
      <p:tags r:id="rId1"/>
    </p:custDataLst>
    <p:extLst>
      <p:ext uri="{BB962C8B-B14F-4D97-AF65-F5344CB8AC3E}">
        <p14:creationId xmlns:p14="http://schemas.microsoft.com/office/powerpoint/2010/main" val="192237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9417638D-613F-142E-0330-4563DC9AE5E4}"/>
              </a:ext>
            </a:extLst>
          </p:cNvPr>
          <p:cNvPicPr>
            <a:picLocks noChangeAspect="1"/>
          </p:cNvPicPr>
          <p:nvPr/>
        </p:nvPicPr>
        <p:blipFill>
          <a:blip r:embed="rId3"/>
          <a:stretch>
            <a:fillRect/>
          </a:stretch>
        </p:blipFill>
        <p:spPr>
          <a:xfrm>
            <a:off x="8901840" y="256551"/>
            <a:ext cx="2070100" cy="800100"/>
          </a:xfrm>
          <a:prstGeom prst="rect">
            <a:avLst/>
          </a:prstGeom>
        </p:spPr>
      </p:pic>
      <p:sp>
        <p:nvSpPr>
          <p:cNvPr id="4" name="TextBox 3">
            <a:extLst>
              <a:ext uri="{FF2B5EF4-FFF2-40B4-BE49-F238E27FC236}">
                <a16:creationId xmlns:a16="http://schemas.microsoft.com/office/drawing/2014/main" id="{D5656BBD-B48B-E875-3163-4AFD8212A8F8}"/>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7" name="Picture 6" descr="A diagram of a blood vessel&#10;&#10;Description automatically generated with medium confidence">
            <a:extLst>
              <a:ext uri="{FF2B5EF4-FFF2-40B4-BE49-F238E27FC236}">
                <a16:creationId xmlns:a16="http://schemas.microsoft.com/office/drawing/2014/main" id="{542FE932-2652-7517-7DBD-4C4CF148522A}"/>
              </a:ext>
            </a:extLst>
          </p:cNvPr>
          <p:cNvPicPr>
            <a:picLocks noChangeAspect="1"/>
          </p:cNvPicPr>
          <p:nvPr/>
        </p:nvPicPr>
        <p:blipFill>
          <a:blip r:embed="rId4"/>
          <a:stretch>
            <a:fillRect/>
          </a:stretch>
        </p:blipFill>
        <p:spPr>
          <a:xfrm>
            <a:off x="670283" y="1687585"/>
            <a:ext cx="4902383" cy="3827888"/>
          </a:xfrm>
          <a:prstGeom prst="rect">
            <a:avLst/>
          </a:prstGeom>
        </p:spPr>
      </p:pic>
      <p:sp>
        <p:nvSpPr>
          <p:cNvPr id="9" name="TextBox 8">
            <a:extLst>
              <a:ext uri="{FF2B5EF4-FFF2-40B4-BE49-F238E27FC236}">
                <a16:creationId xmlns:a16="http://schemas.microsoft.com/office/drawing/2014/main" id="{FF3FE012-4DAD-E59C-E11B-1D016842BE5D}"/>
              </a:ext>
            </a:extLst>
          </p:cNvPr>
          <p:cNvSpPr txBox="1"/>
          <p:nvPr/>
        </p:nvSpPr>
        <p:spPr>
          <a:xfrm>
            <a:off x="5837644" y="1508648"/>
            <a:ext cx="5425717"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Ischemic </a:t>
            </a:r>
            <a:endParaRPr kumimoji="0" lang="en-CA" sz="24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Blood supply in the brain is blocked by blood clots and/or buildup of plaque in the blood vessels</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More than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75%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 strokes</a:t>
            </a:r>
          </a:p>
          <a:p>
            <a:pPr marL="0" marR="0" lvl="0" indent="0" algn="l" defTabSz="914400" rtl="0" eaLnBrk="1" fontAlgn="auto" latinLnBrk="0" hangingPunct="1">
              <a:lnSpc>
                <a:spcPct val="100000"/>
              </a:lnSpc>
              <a:spcBef>
                <a:spcPts val="600"/>
              </a:spcBef>
              <a:spcAft>
                <a:spcPts val="600"/>
              </a:spcAft>
              <a:buClr>
                <a:srgbClr val="4166A1"/>
              </a:buClr>
              <a:buSzTx/>
              <a:buFontTx/>
              <a:buNone/>
              <a:tabLst/>
              <a:defRPr/>
            </a:pPr>
            <a:r>
              <a:rPr kumimoji="0" lang="en-CA" sz="2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Hemorrhagic</a:t>
            </a:r>
            <a:endParaRPr kumimoji="0" lang="en-CA" sz="24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blood vessel in the brain leaks or ruptures</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Less than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25%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 strokes</a:t>
            </a:r>
          </a:p>
        </p:txBody>
      </p:sp>
    </p:spTree>
    <p:extLst>
      <p:ext uri="{BB962C8B-B14F-4D97-AF65-F5344CB8AC3E}">
        <p14:creationId xmlns:p14="http://schemas.microsoft.com/office/powerpoint/2010/main" val="37968781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47910" y="298211"/>
          <a:ext cx="10560814" cy="646176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1834339">
                  <a:extLst>
                    <a:ext uri="{9D8B030D-6E8A-4147-A177-3AD203B41FA5}">
                      <a16:colId xmlns:a16="http://schemas.microsoft.com/office/drawing/2014/main" val="186019751"/>
                    </a:ext>
                  </a:extLst>
                </a:gridCol>
                <a:gridCol w="2211860">
                  <a:extLst>
                    <a:ext uri="{9D8B030D-6E8A-4147-A177-3AD203B41FA5}">
                      <a16:colId xmlns:a16="http://schemas.microsoft.com/office/drawing/2014/main" val="161833200"/>
                    </a:ext>
                  </a:extLst>
                </a:gridCol>
                <a:gridCol w="2842054">
                  <a:extLst>
                    <a:ext uri="{9D8B030D-6E8A-4147-A177-3AD203B41FA5}">
                      <a16:colId xmlns:a16="http://schemas.microsoft.com/office/drawing/2014/main" val="2497312123"/>
                    </a:ext>
                  </a:extLst>
                </a:gridCol>
                <a:gridCol w="2866767">
                  <a:extLst>
                    <a:ext uri="{9D8B030D-6E8A-4147-A177-3AD203B41FA5}">
                      <a16:colId xmlns:a16="http://schemas.microsoft.com/office/drawing/2014/main" val="1942846029"/>
                    </a:ext>
                  </a:extLst>
                </a:gridCol>
              </a:tblGrid>
              <a:tr h="813637">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PERCEPTION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133189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Depth perception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inability to estimate the distance between two objects or between themselves and an object</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miss the chair when sitting down</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knock over a glass of water when reaching for it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Add red tape on edge of table, sink or toilet seat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Cue the person to use their sense of touch to help find items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Minimize clutter in the space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635027">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Neglect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Decreased awareness of the body (e.g. forgetting their arm) and/or the environment on the person’s affected side</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ignore half of their plate of food</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roll over onto their affected arm in bed or let their affected arm dangle by their side when sitting</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Bring their attention to the affected arm or plate of food so that they can see it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Consider turning the plate or repositioning the arm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Monitor their neglected side for pain, injury and skin abrasions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35508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Apraxia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Difficulty completing actions the way the person wants or needs to, even though they are physically capable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use a comb to brush their teeth</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hold the hairbrush, but not know how to start brushing their hair</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Provide the correct tool, use hand-over hand guidance and do not take over the task unless necessary</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530044" y="9399"/>
            <a:ext cx="392432" cy="580118"/>
          </a:xfrm>
          <a:prstGeom prst="rect">
            <a:avLst/>
          </a:prstGeom>
        </p:spPr>
      </p:pic>
      <p:sp>
        <p:nvSpPr>
          <p:cNvPr id="6" name="Rectangle 5">
            <a:extLst>
              <a:ext uri="{FF2B5EF4-FFF2-40B4-BE49-F238E27FC236}">
                <a16:creationId xmlns:a16="http://schemas.microsoft.com/office/drawing/2014/main" id="{3494C0B3-1FB9-4922-AE77-27B1BE255B77}"/>
              </a:ext>
            </a:extLst>
          </p:cNvPr>
          <p:cNvSpPr/>
          <p:nvPr/>
        </p:nvSpPr>
        <p:spPr>
          <a:xfrm>
            <a:off x="1408670" y="1248032"/>
            <a:ext cx="9700054" cy="3904736"/>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443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69753" y="1931532"/>
            <a:ext cx="21487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69751" y="2546913"/>
            <a:ext cx="9709365"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supervision or assistance with transfers to promote safety</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Decrease clutter and keep space organized</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Slow down and give the person more time</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specific when giving instructions</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Keep items in consistent locations</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1C1B70A-D7C1-E53C-11AB-456E6B871CA8}"/>
              </a:ext>
            </a:extLst>
          </p:cNvPr>
          <p:cNvSpPr txBox="1"/>
          <p:nvPr/>
        </p:nvSpPr>
        <p:spPr>
          <a:xfrm>
            <a:off x="515007" y="345523"/>
            <a:ext cx="609805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 Perception</a:t>
            </a:r>
            <a:b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a:extLst>
              <a:ext uri="{FF2B5EF4-FFF2-40B4-BE49-F238E27FC236}">
                <a16:creationId xmlns:a16="http://schemas.microsoft.com/office/drawing/2014/main" id="{0DD98384-64EB-874F-2EEA-7274D07A30A3}"/>
              </a:ext>
            </a:extLst>
          </p:cNvPr>
          <p:cNvPicPr>
            <a:picLocks noChangeAspect="1"/>
          </p:cNvPicPr>
          <p:nvPr/>
        </p:nvPicPr>
        <p:blipFill>
          <a:blip r:embed="rId3"/>
          <a:stretch>
            <a:fillRect/>
          </a:stretch>
        </p:blipFill>
        <p:spPr>
          <a:xfrm>
            <a:off x="8901840" y="255743"/>
            <a:ext cx="2070100" cy="800100"/>
          </a:xfrm>
          <a:prstGeom prst="rect">
            <a:avLst/>
          </a:prstGeom>
        </p:spPr>
      </p:pic>
      <p:sp>
        <p:nvSpPr>
          <p:cNvPr id="2" name="Cloud 1">
            <a:extLst>
              <a:ext uri="{FF2B5EF4-FFF2-40B4-BE49-F238E27FC236}">
                <a16:creationId xmlns:a16="http://schemas.microsoft.com/office/drawing/2014/main" id="{A4B3F07E-310C-9B87-9CD1-665C5DB03BCD}"/>
              </a:ext>
            </a:extLst>
          </p:cNvPr>
          <p:cNvSpPr/>
          <p:nvPr/>
        </p:nvSpPr>
        <p:spPr>
          <a:xfrm>
            <a:off x="6499654" y="3892378"/>
            <a:ext cx="4584357" cy="2272273"/>
          </a:xfrm>
          <a:prstGeom prst="cloud">
            <a:avLst/>
          </a:prstGeom>
          <a:solidFill>
            <a:srgbClr val="523D9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panose="02000503000000020004"/>
                <a:ea typeface="+mn-ea"/>
                <a:cs typeface="+mn-cs"/>
              </a:rPr>
              <a:t>Remember: The individual’s care plan may contain specific strategies </a:t>
            </a:r>
          </a:p>
        </p:txBody>
      </p:sp>
    </p:spTree>
    <p:extLst>
      <p:ext uri="{BB962C8B-B14F-4D97-AF65-F5344CB8AC3E}">
        <p14:creationId xmlns:p14="http://schemas.microsoft.com/office/powerpoint/2010/main" val="15366394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07" y="2056686"/>
            <a:ext cx="9709365" cy="31239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Enhance vision: well-lit environment, prescribed glasses</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neglect and visual field loss, approach the person from the unaffected side and arrange items on their unaffected side</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apraxia, use short, simple instructions and break tasks into smaller steps</a:t>
            </a:r>
          </a:p>
          <a:p>
            <a:pPr marL="285750" marR="0" lvl="0"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Educate family on how they can help the person</a:t>
            </a:r>
          </a:p>
          <a:p>
            <a:pPr marL="0" marR="0" lvl="0" indent="0" algn="l" defTabSz="914400" rtl="0" eaLnBrk="1" fontAlgn="auto" latinLnBrk="0" hangingPunct="1">
              <a:lnSpc>
                <a:spcPct val="100000"/>
              </a:lnSpc>
              <a:spcBef>
                <a:spcPts val="0"/>
              </a:spcBef>
              <a:spcAft>
                <a:spcPts val="0"/>
              </a:spcAft>
              <a:buClr>
                <a:srgbClr val="6D9F43"/>
              </a:buClr>
              <a:buSzTx/>
              <a:buFontTx/>
              <a:buNone/>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1C1B70A-D7C1-E53C-11AB-456E6B871CA8}"/>
              </a:ext>
            </a:extLst>
          </p:cNvPr>
          <p:cNvSpPr txBox="1"/>
          <p:nvPr/>
        </p:nvSpPr>
        <p:spPr>
          <a:xfrm>
            <a:off x="515007" y="345523"/>
            <a:ext cx="609805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 Perception</a:t>
            </a:r>
            <a:b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a:extLst>
              <a:ext uri="{FF2B5EF4-FFF2-40B4-BE49-F238E27FC236}">
                <a16:creationId xmlns:a16="http://schemas.microsoft.com/office/drawing/2014/main" id="{0DD98384-64EB-874F-2EEA-7274D07A30A3}"/>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12367325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15007" y="3044504"/>
            <a:ext cx="10774046" cy="30469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Notify the team if you suspect any changes to vision and/or perception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Optometrists and Ophthalmologists can provide assessment/management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are skilled in vision and perception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more information, visit The Canadian National Institute for the Blind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https://www.cnib.ca </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C464F891-8B36-55E6-3070-E2AE354F925B}"/>
              </a:ext>
            </a:extLst>
          </p:cNvPr>
          <p:cNvSpPr txBox="1"/>
          <p:nvPr/>
        </p:nvSpPr>
        <p:spPr>
          <a:xfrm>
            <a:off x="515007" y="2445112"/>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24751" y="6125517"/>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
        <p:nvSpPr>
          <p:cNvPr id="7" name="TextBox 6">
            <a:extLst>
              <a:ext uri="{FF2B5EF4-FFF2-40B4-BE49-F238E27FC236}">
                <a16:creationId xmlns:a16="http://schemas.microsoft.com/office/drawing/2014/main" id="{98E354FF-7606-2A9A-189E-0665CB3903EF}"/>
              </a:ext>
            </a:extLst>
          </p:cNvPr>
          <p:cNvSpPr txBox="1"/>
          <p:nvPr/>
        </p:nvSpPr>
        <p:spPr>
          <a:xfrm>
            <a:off x="515007" y="345523"/>
            <a:ext cx="609805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 Perception</a:t>
            </a:r>
            <a:b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a:extLst>
              <a:ext uri="{FF2B5EF4-FFF2-40B4-BE49-F238E27FC236}">
                <a16:creationId xmlns:a16="http://schemas.microsoft.com/office/drawing/2014/main" id="{DD5A9B85-6D2B-DE1F-AF88-6FF5ACF89A18}"/>
              </a:ext>
            </a:extLst>
          </p:cNvPr>
          <p:cNvPicPr>
            <a:picLocks noChangeAspect="1"/>
          </p:cNvPicPr>
          <p:nvPr/>
        </p:nvPicPr>
        <p:blipFill>
          <a:blip r:embed="rId3"/>
          <a:stretch>
            <a:fillRect/>
          </a:stretch>
        </p:blipFill>
        <p:spPr>
          <a:xfrm>
            <a:off x="8901840" y="255743"/>
            <a:ext cx="2070100" cy="800100"/>
          </a:xfrm>
          <a:prstGeom prst="rect">
            <a:avLst/>
          </a:prstGeom>
        </p:spPr>
      </p:pic>
      <p:sp>
        <p:nvSpPr>
          <p:cNvPr id="3" name="TextBox 2">
            <a:extLst>
              <a:ext uri="{FF2B5EF4-FFF2-40B4-BE49-F238E27FC236}">
                <a16:creationId xmlns:a16="http://schemas.microsoft.com/office/drawing/2014/main" id="{CF412DF8-70A7-A8A8-D88C-8DB367784186}"/>
              </a:ext>
            </a:extLst>
          </p:cNvPr>
          <p:cNvSpPr txBox="1"/>
          <p:nvPr/>
        </p:nvSpPr>
        <p:spPr>
          <a:xfrm>
            <a:off x="4557522" y="1649396"/>
            <a:ext cx="6786277" cy="707886"/>
          </a:xfrm>
          <a:prstGeom prst="rect">
            <a:avLst/>
          </a:prstGeom>
          <a:noFill/>
          <a:ln w="28575">
            <a:solidFill>
              <a:srgbClr val="523D90"/>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document lists some examples of common visual and perceptual changes, but many more exist</a:t>
            </a: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2243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B1B16C-D8F0-4BE2-A47C-1117FA57E746}"/>
              </a:ext>
            </a:extLst>
          </p:cNvPr>
          <p:cNvSpPr/>
          <p:nvPr/>
        </p:nvSpPr>
        <p:spPr>
          <a:xfrm>
            <a:off x="-274320" y="-219456"/>
            <a:ext cx="12502896" cy="7114032"/>
          </a:xfrm>
          <a:prstGeom prst="rect">
            <a:avLst/>
          </a:prstGeom>
          <a:solidFill>
            <a:srgbClr val="807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86FE0A-33C5-DCE2-7AAC-73D83DCCE85F}"/>
              </a:ext>
            </a:extLst>
          </p:cNvPr>
          <p:cNvSpPr txBox="1"/>
          <p:nvPr/>
        </p:nvSpPr>
        <p:spPr>
          <a:xfrm>
            <a:off x="626906" y="2409187"/>
            <a:ext cx="7788615" cy="3046988"/>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9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930340"/>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8071B4"/>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8071B4"/>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4337491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69753" y="1912020"/>
            <a:ext cx="10402188" cy="4198494"/>
          </a:xfrm>
          <a:prstGeom prst="rect">
            <a:avLst/>
          </a:prstGeom>
          <a:solidFill>
            <a:srgbClr val="8071B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11426" y="1993233"/>
            <a:ext cx="10118842" cy="41172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a stroke, people may experience changes in behaviour that can be the result of damage to the brain.</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Some changes may include: </a:t>
            </a: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Quick shifts in emotions </a:t>
            </a: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Anger and aggression</a:t>
            </a: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Lack of interest/energy</a:t>
            </a:r>
          </a:p>
          <a:p>
            <a:pPr marL="800100" marR="0" lvl="1" indent="-34290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Actions that are out of character for the person</a:t>
            </a:r>
          </a:p>
        </p:txBody>
      </p:sp>
      <p:pic>
        <p:nvPicPr>
          <p:cNvPr id="36" name="Picture 35" descr="A purple rectangle with white text&#10;&#10;Description automatically generated">
            <a:extLst>
              <a:ext uri="{FF2B5EF4-FFF2-40B4-BE49-F238E27FC236}">
                <a16:creationId xmlns:a16="http://schemas.microsoft.com/office/drawing/2014/main" id="{DEBA5365-6FC1-0F69-5308-3BAED37B831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7001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69753" y="1912020"/>
            <a:ext cx="10402188" cy="4198494"/>
          </a:xfrm>
          <a:prstGeom prst="rect">
            <a:avLst/>
          </a:prstGeom>
          <a:solidFill>
            <a:srgbClr val="8071B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11426" y="1993233"/>
            <a:ext cx="10118842" cy="34470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impact of stroke on behaviour depends on: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where the stroke was in the brain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long ago it happened</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severe the stroke was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they behaved before the stroke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the person is adapting to the effects of the stroke can affect behaviour as well.</a:t>
            </a:r>
          </a:p>
        </p:txBody>
      </p:sp>
      <p:pic>
        <p:nvPicPr>
          <p:cNvPr id="36" name="Picture 35" descr="A purple rectangle with white text&#10;&#10;Description automatically generated">
            <a:extLst>
              <a:ext uri="{FF2B5EF4-FFF2-40B4-BE49-F238E27FC236}">
                <a16:creationId xmlns:a16="http://schemas.microsoft.com/office/drawing/2014/main" id="{DEBA5365-6FC1-0F69-5308-3BAED37B831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465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331715"/>
            <a:ext cx="10157347" cy="36009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 behavior has meaning</a:t>
            </a:r>
          </a:p>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Common triggers include:</a:t>
            </a:r>
          </a:p>
          <a:p>
            <a:pPr marL="800100" marR="0" lvl="1" indent="-342900" algn="l" defTabSz="914400" rtl="0" eaLnBrk="1" fontAlgn="auto" latinLnBrk="0" hangingPunct="1">
              <a:lnSpc>
                <a:spcPct val="100000"/>
              </a:lnSpc>
              <a:spcBef>
                <a:spcPts val="600"/>
              </a:spcBef>
              <a:spcAft>
                <a:spcPts val="600"/>
              </a:spcAft>
              <a:buClr>
                <a:srgbClr val="8071B4"/>
              </a:buClr>
              <a:buSzPct val="10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Pain</a:t>
            </a:r>
          </a:p>
          <a:p>
            <a:pPr marL="800100" marR="0" lvl="1" indent="-342900" algn="l" defTabSz="914400" rtl="0" eaLnBrk="1" fontAlgn="auto" latinLnBrk="0" hangingPunct="1">
              <a:lnSpc>
                <a:spcPct val="100000"/>
              </a:lnSpc>
              <a:spcBef>
                <a:spcPts val="600"/>
              </a:spcBef>
              <a:spcAft>
                <a:spcPts val="600"/>
              </a:spcAft>
              <a:buClr>
                <a:srgbClr val="8071B4"/>
              </a:buClr>
              <a:buSzPct val="10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Loneliness </a:t>
            </a:r>
          </a:p>
          <a:p>
            <a:pPr marL="800100" marR="0" lvl="1" indent="-342900" algn="l" defTabSz="914400" rtl="0" eaLnBrk="1" fontAlgn="auto" latinLnBrk="0" hangingPunct="1">
              <a:lnSpc>
                <a:spcPct val="100000"/>
              </a:lnSpc>
              <a:spcBef>
                <a:spcPts val="600"/>
              </a:spcBef>
              <a:spcAft>
                <a:spcPts val="600"/>
              </a:spcAft>
              <a:buClr>
                <a:srgbClr val="8071B4"/>
              </a:buClr>
              <a:buSzPct val="10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Boredom </a:t>
            </a:r>
          </a:p>
          <a:p>
            <a:pPr marL="800100" marR="0" lvl="1" indent="-342900" algn="l" defTabSz="914400" rtl="0" eaLnBrk="1" fontAlgn="auto" latinLnBrk="0" hangingPunct="1">
              <a:lnSpc>
                <a:spcPct val="100000"/>
              </a:lnSpc>
              <a:spcBef>
                <a:spcPts val="600"/>
              </a:spcBef>
              <a:spcAft>
                <a:spcPts val="600"/>
              </a:spcAft>
              <a:buClr>
                <a:srgbClr val="8071B4"/>
              </a:buClr>
              <a:buSzPct val="10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Frustration due to lack of independence</a:t>
            </a:r>
          </a:p>
          <a:p>
            <a:pPr marL="800100" marR="0" lvl="1" indent="-342900" algn="l" defTabSz="914400" rtl="0" eaLnBrk="1" fontAlgn="auto" latinLnBrk="0" hangingPunct="1">
              <a:lnSpc>
                <a:spcPct val="100000"/>
              </a:lnSpc>
              <a:spcBef>
                <a:spcPts val="600"/>
              </a:spcBef>
              <a:spcAft>
                <a:spcPts val="600"/>
              </a:spcAft>
              <a:buClr>
                <a:srgbClr val="8071B4"/>
              </a:buClr>
              <a:buSzPct val="10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Frustration due to difficulty communicating</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58585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6" name="Picture 35" descr="A purple rectangle with white text&#10;&#10;Description automatically generated">
            <a:extLst>
              <a:ext uri="{FF2B5EF4-FFF2-40B4-BE49-F238E27FC236}">
                <a16:creationId xmlns:a16="http://schemas.microsoft.com/office/drawing/2014/main" id="{DEBA5365-6FC1-0F69-5308-3BAED37B831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5434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urple rectangle with white text&#10;&#10;Description automatically generated">
            <a:extLst>
              <a:ext uri="{FF2B5EF4-FFF2-40B4-BE49-F238E27FC236}">
                <a16:creationId xmlns:a16="http://schemas.microsoft.com/office/drawing/2014/main" id="{DEBA5365-6FC1-0F69-5308-3BAED37B831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B2FC02C-2794-F7FC-2073-225F80CCAC63}"/>
              </a:ext>
            </a:extLst>
          </p:cNvPr>
          <p:cNvSpPr txBox="1"/>
          <p:nvPr/>
        </p:nvSpPr>
        <p:spPr>
          <a:xfrm>
            <a:off x="630790" y="1543320"/>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58585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Group 3">
            <a:extLst>
              <a:ext uri="{FF2B5EF4-FFF2-40B4-BE49-F238E27FC236}">
                <a16:creationId xmlns:a16="http://schemas.microsoft.com/office/drawing/2014/main" id="{44CB0347-3B8F-40B0-B89C-696FAC9CAECD}"/>
              </a:ext>
            </a:extLst>
          </p:cNvPr>
          <p:cNvGrpSpPr/>
          <p:nvPr/>
        </p:nvGrpSpPr>
        <p:grpSpPr>
          <a:xfrm>
            <a:off x="6749297" y="3081366"/>
            <a:ext cx="3873897" cy="2164080"/>
            <a:chOff x="3474250" y="3429000"/>
            <a:chExt cx="3873897" cy="2164080"/>
          </a:xfrm>
        </p:grpSpPr>
        <p:pic>
          <p:nvPicPr>
            <p:cNvPr id="5" name="Picture 4" descr="A diagram of the brain&#10;&#10;Description automatically generated">
              <a:extLst>
                <a:ext uri="{FF2B5EF4-FFF2-40B4-BE49-F238E27FC236}">
                  <a16:creationId xmlns:a16="http://schemas.microsoft.com/office/drawing/2014/main" id="{450FB98A-AB50-4896-820F-8EB6CB7E57F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79395" y="3429000"/>
              <a:ext cx="2968752" cy="2164080"/>
            </a:xfrm>
            <a:prstGeom prst="rect">
              <a:avLst/>
            </a:prstGeom>
          </p:spPr>
        </p:pic>
        <p:sp>
          <p:nvSpPr>
            <p:cNvPr id="7" name="Arrow: Right 6">
              <a:extLst>
                <a:ext uri="{FF2B5EF4-FFF2-40B4-BE49-F238E27FC236}">
                  <a16:creationId xmlns:a16="http://schemas.microsoft.com/office/drawing/2014/main" id="{2B3C474C-794B-4B3E-BB77-5991BCC604B6}"/>
                </a:ext>
              </a:extLst>
            </p:cNvPr>
            <p:cNvSpPr/>
            <p:nvPr/>
          </p:nvSpPr>
          <p:spPr>
            <a:xfrm>
              <a:off x="3474250" y="3876097"/>
              <a:ext cx="1093603" cy="568607"/>
            </a:xfrm>
            <a:prstGeom prst="rightArrow">
              <a:avLst/>
            </a:prstGeom>
            <a:solidFill>
              <a:srgbClr val="807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64D12E99-84B4-413C-A058-52730A4ECBF1}"/>
              </a:ext>
            </a:extLst>
          </p:cNvPr>
          <p:cNvSpPr txBox="1"/>
          <p:nvPr/>
        </p:nvSpPr>
        <p:spPr>
          <a:xfrm>
            <a:off x="515007" y="2837367"/>
            <a:ext cx="5465209" cy="24622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changes are commonly related to damage to the frontal lobe</a:t>
            </a:r>
          </a:p>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changes are not attention seeking, but are most likely due to the stroke, and may be the person’s way of expressing their needs</a:t>
            </a:r>
          </a:p>
        </p:txBody>
      </p:sp>
    </p:spTree>
    <p:extLst>
      <p:ext uri="{BB962C8B-B14F-4D97-AF65-F5344CB8AC3E}">
        <p14:creationId xmlns:p14="http://schemas.microsoft.com/office/powerpoint/2010/main" val="39404543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494896"/>
            <a:ext cx="10456933"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may not be consistent</a:t>
            </a:r>
          </a:p>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Stroke can have an impact on personality</a:t>
            </a:r>
          </a:p>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Some people may have less control over their emotions</a:t>
            </a:r>
          </a:p>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Laughing or crying at inappropriate times can occur</a:t>
            </a:r>
          </a:p>
          <a:p>
            <a:pPr marL="285750" marR="0" lvl="0" indent="-285750" algn="l" defTabSz="914400" rtl="0" eaLnBrk="1" fontAlgn="auto" latinLnBrk="0" hangingPunct="1">
              <a:lnSpc>
                <a:spcPct val="100000"/>
              </a:lnSpc>
              <a:spcBef>
                <a:spcPts val="600"/>
              </a:spcBef>
              <a:spcAft>
                <a:spcPts val="600"/>
              </a:spcAft>
              <a:buClr>
                <a:srgbClr val="8071B4"/>
              </a:buClr>
              <a:buSzPct val="100000"/>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changes can impact a person’s quality of life</a:t>
            </a:r>
          </a:p>
        </p:txBody>
      </p:sp>
      <p:pic>
        <p:nvPicPr>
          <p:cNvPr id="36" name="Picture 35" descr="A purple rectangle with white text&#10;&#10;Description automatically generated">
            <a:extLst>
              <a:ext uri="{FF2B5EF4-FFF2-40B4-BE49-F238E27FC236}">
                <a16:creationId xmlns:a16="http://schemas.microsoft.com/office/drawing/2014/main" id="{DEBA5365-6FC1-0F69-5308-3BAED37B831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B2FC02C-2794-F7FC-2073-225F80CCAC63}"/>
              </a:ext>
            </a:extLst>
          </p:cNvPr>
          <p:cNvSpPr txBox="1"/>
          <p:nvPr/>
        </p:nvSpPr>
        <p:spPr>
          <a:xfrm>
            <a:off x="630790" y="1543320"/>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58585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884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A6A8DF5B-1383-D770-F270-862156C7226C}"/>
              </a:ext>
            </a:extLst>
          </p:cNvPr>
          <p:cNvPicPr>
            <a:picLocks noChangeAspect="1"/>
          </p:cNvPicPr>
          <p:nvPr/>
        </p:nvPicPr>
        <p:blipFill>
          <a:blip r:embed="rId3"/>
          <a:stretch>
            <a:fillRect/>
          </a:stretch>
        </p:blipFill>
        <p:spPr>
          <a:xfrm>
            <a:off x="8901840" y="256551"/>
            <a:ext cx="2070100" cy="800100"/>
          </a:xfrm>
          <a:prstGeom prst="rect">
            <a:avLst/>
          </a:prstGeom>
        </p:spPr>
      </p:pic>
      <p:sp>
        <p:nvSpPr>
          <p:cNvPr id="5" name="TextBox 4">
            <a:extLst>
              <a:ext uri="{FF2B5EF4-FFF2-40B4-BE49-F238E27FC236}">
                <a16:creationId xmlns:a16="http://schemas.microsoft.com/office/drawing/2014/main" id="{04BD26C9-6BB8-7392-E780-055E6598C954}"/>
              </a:ext>
            </a:extLst>
          </p:cNvPr>
          <p:cNvSpPr txBox="1"/>
          <p:nvPr/>
        </p:nvSpPr>
        <p:spPr>
          <a:xfrm>
            <a:off x="630790" y="2143348"/>
            <a:ext cx="10157347" cy="36009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1"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ransient </a:t>
            </a:r>
            <a:r>
              <a:rPr kumimoji="0" lang="en-CA" sz="2400" b="1"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schemic </a:t>
            </a:r>
            <a:r>
              <a:rPr kumimoji="0" lang="en-CA" sz="2400" b="1" i="0" u="sng"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ttack </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Sometimes called a “mini-stroke”</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Caused by a short-term lack of blood flow to the brain</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May cause stroke symptoms that last minutes to hours</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 important warning sign that a more serious stroke may occur soon </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Must be treated as a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MEDICAL EMERGENCY</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911 should be called immediately</a:t>
            </a:r>
          </a:p>
        </p:txBody>
      </p:sp>
      <p:sp>
        <p:nvSpPr>
          <p:cNvPr id="6" name="TextBox 5">
            <a:extLst>
              <a:ext uri="{FF2B5EF4-FFF2-40B4-BE49-F238E27FC236}">
                <a16:creationId xmlns:a16="http://schemas.microsoft.com/office/drawing/2014/main" id="{712349BE-BEAF-A38D-DA4F-9CDB8B9D830A}"/>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is a TIA?</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9D9CD871-E1D1-0B01-63C3-90FA4CB95021}"/>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Tree>
    <p:extLst>
      <p:ext uri="{BB962C8B-B14F-4D97-AF65-F5344CB8AC3E}">
        <p14:creationId xmlns:p14="http://schemas.microsoft.com/office/powerpoint/2010/main" val="11514617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urple rectangle with white text&#10;&#10;Description automatically generated">
            <a:extLst>
              <a:ext uri="{FF2B5EF4-FFF2-40B4-BE49-F238E27FC236}">
                <a16:creationId xmlns:a16="http://schemas.microsoft.com/office/drawing/2014/main" id="{ADCEC3C1-C3C0-B98B-39B0-942D062FF89B}"/>
              </a:ext>
            </a:extLst>
          </p:cNvPr>
          <p:cNvPicPr>
            <a:picLocks noChangeAspect="1"/>
          </p:cNvPicPr>
          <p:nvPr/>
        </p:nvPicPr>
        <p:blipFill>
          <a:blip r:embed="rId3"/>
          <a:stretch>
            <a:fillRect/>
          </a:stretch>
        </p:blipFill>
        <p:spPr>
          <a:xfrm>
            <a:off x="8901840" y="259491"/>
            <a:ext cx="2070100" cy="800100"/>
          </a:xfrm>
          <a:prstGeom prst="rect">
            <a:avLst/>
          </a:prstGeom>
        </p:spPr>
      </p:pic>
      <p:sp>
        <p:nvSpPr>
          <p:cNvPr id="25" name="TextBox 24">
            <a:extLst>
              <a:ext uri="{FF2B5EF4-FFF2-40B4-BE49-F238E27FC236}">
                <a16:creationId xmlns:a16="http://schemas.microsoft.com/office/drawing/2014/main" id="{B7AD96C9-AEE2-F4F0-14C5-FE9604ADBA09}"/>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177337" y="6356350"/>
            <a:ext cx="867193"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615028" y="1485371"/>
            <a:ext cx="249348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704869" y="2827952"/>
            <a:ext cx="5267071" cy="246221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what triggers responsive behaviours and share information with the team</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aware when someone is starting to feel anxious or frustrated and consider how you might respond</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erson holding a pen and a clipboard&#10;&#10;Description automatically generated">
            <a:extLst>
              <a:ext uri="{FF2B5EF4-FFF2-40B4-BE49-F238E27FC236}">
                <a16:creationId xmlns:a16="http://schemas.microsoft.com/office/drawing/2014/main" id="{6A22B2F8-E1FA-8D27-F6DE-2CA1EFEF7DC7}"/>
              </a:ext>
            </a:extLst>
          </p:cNvPr>
          <p:cNvPicPr>
            <a:picLocks noChangeAspect="1"/>
          </p:cNvPicPr>
          <p:nvPr/>
        </p:nvPicPr>
        <p:blipFill rotWithShape="1">
          <a:blip r:embed="rId4"/>
          <a:srcRect r="1000"/>
          <a:stretch/>
        </p:blipFill>
        <p:spPr>
          <a:xfrm>
            <a:off x="615028" y="2438570"/>
            <a:ext cx="4533442" cy="3240979"/>
          </a:xfrm>
          <a:prstGeom prst="rect">
            <a:avLst/>
          </a:prstGeom>
        </p:spPr>
      </p:pic>
    </p:spTree>
    <p:extLst>
      <p:ext uri="{BB962C8B-B14F-4D97-AF65-F5344CB8AC3E}">
        <p14:creationId xmlns:p14="http://schemas.microsoft.com/office/powerpoint/2010/main" val="32459531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urple rectangle with white text&#10;&#10;Description automatically generated">
            <a:extLst>
              <a:ext uri="{FF2B5EF4-FFF2-40B4-BE49-F238E27FC236}">
                <a16:creationId xmlns:a16="http://schemas.microsoft.com/office/drawing/2014/main" id="{ADCEC3C1-C3C0-B98B-39B0-942D062FF89B}"/>
              </a:ext>
            </a:extLst>
          </p:cNvPr>
          <p:cNvPicPr>
            <a:picLocks noChangeAspect="1"/>
          </p:cNvPicPr>
          <p:nvPr/>
        </p:nvPicPr>
        <p:blipFill>
          <a:blip r:embed="rId3"/>
          <a:stretch>
            <a:fillRect/>
          </a:stretch>
        </p:blipFill>
        <p:spPr>
          <a:xfrm>
            <a:off x="8901840" y="259491"/>
            <a:ext cx="2070100" cy="800100"/>
          </a:xfrm>
          <a:prstGeom prst="rect">
            <a:avLst/>
          </a:prstGeom>
        </p:spPr>
      </p:pic>
      <p:sp>
        <p:nvSpPr>
          <p:cNvPr id="25" name="TextBox 24">
            <a:extLst>
              <a:ext uri="{FF2B5EF4-FFF2-40B4-BE49-F238E27FC236}">
                <a16:creationId xmlns:a16="http://schemas.microsoft.com/office/drawing/2014/main" id="{B7AD96C9-AEE2-F4F0-14C5-FE9604ADBA09}"/>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152082" y="2533208"/>
            <a:ext cx="5819858" cy="3108543"/>
          </a:xfrm>
          <a:prstGeom prst="rect">
            <a:avLst/>
          </a:prstGeom>
          <a:noFill/>
        </p:spPr>
        <p:txBody>
          <a:bodyPr wrap="square" anchor="t">
            <a:spAutoFit/>
          </a:bodyPr>
          <a:lstStyle/>
          <a:p>
            <a:pPr marL="171450" marR="0" lvl="0" indent="-171450" algn="l" defTabSz="914400" rtl="0" eaLnBrk="1" fontAlgn="auto" latinLnBrk="0" hangingPunct="1">
              <a:lnSpc>
                <a:spcPct val="15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ways to promote independence</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Offer to take a break</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Explain what you are planning to do</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Identify coping strategies</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involvement in meaningful activities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erson sitting in chairs&#10;&#10;Description automatically generated">
            <a:extLst>
              <a:ext uri="{FF2B5EF4-FFF2-40B4-BE49-F238E27FC236}">
                <a16:creationId xmlns:a16="http://schemas.microsoft.com/office/drawing/2014/main" id="{D85C2047-EC38-A1B7-8821-732E51C8AF79}"/>
              </a:ext>
            </a:extLst>
          </p:cNvPr>
          <p:cNvPicPr>
            <a:picLocks noChangeAspect="1"/>
          </p:cNvPicPr>
          <p:nvPr/>
        </p:nvPicPr>
        <p:blipFill>
          <a:blip r:embed="rId4"/>
          <a:stretch>
            <a:fillRect/>
          </a:stretch>
        </p:blipFill>
        <p:spPr>
          <a:xfrm>
            <a:off x="386638" y="2379642"/>
            <a:ext cx="4349031" cy="3415677"/>
          </a:xfrm>
          <a:prstGeom prst="rect">
            <a:avLst/>
          </a:prstGeom>
        </p:spPr>
      </p:pic>
    </p:spTree>
    <p:extLst>
      <p:ext uri="{BB962C8B-B14F-4D97-AF65-F5344CB8AC3E}">
        <p14:creationId xmlns:p14="http://schemas.microsoft.com/office/powerpoint/2010/main" val="2645532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urple rectangle with white text&#10;&#10;Description automatically generated">
            <a:extLst>
              <a:ext uri="{FF2B5EF4-FFF2-40B4-BE49-F238E27FC236}">
                <a16:creationId xmlns:a16="http://schemas.microsoft.com/office/drawing/2014/main" id="{ADCEC3C1-C3C0-B98B-39B0-942D062FF89B}"/>
              </a:ext>
            </a:extLst>
          </p:cNvPr>
          <p:cNvPicPr>
            <a:picLocks noChangeAspect="1"/>
          </p:cNvPicPr>
          <p:nvPr/>
        </p:nvPicPr>
        <p:blipFill>
          <a:blip r:embed="rId3"/>
          <a:stretch>
            <a:fillRect/>
          </a:stretch>
        </p:blipFill>
        <p:spPr>
          <a:xfrm>
            <a:off x="8901840" y="259491"/>
            <a:ext cx="2070100" cy="800100"/>
          </a:xfrm>
          <a:prstGeom prst="rect">
            <a:avLst/>
          </a:prstGeom>
        </p:spPr>
      </p:pic>
      <p:sp>
        <p:nvSpPr>
          <p:cNvPr id="25" name="TextBox 24">
            <a:extLst>
              <a:ext uri="{FF2B5EF4-FFF2-40B4-BE49-F238E27FC236}">
                <a16:creationId xmlns:a16="http://schemas.microsoft.com/office/drawing/2014/main" id="{B7AD96C9-AEE2-F4F0-14C5-FE9604ADBA09}"/>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A76FDC4-7281-0494-B28F-4A8FF1EE66EF}"/>
              </a:ext>
            </a:extLst>
          </p:cNvPr>
          <p:cNvSpPr txBox="1"/>
          <p:nvPr/>
        </p:nvSpPr>
        <p:spPr>
          <a:xfrm>
            <a:off x="4642146" y="2025451"/>
            <a:ext cx="6538003" cy="470898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Get to know the person and what they enjoy</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Speak in a quiet, calm manner</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Reinforce positive behaviour</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Keep a consistent routine and respect preferences when possible </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Offer reassurance that loss of emotional control is common after stroke</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a problem solving approach to care</a:t>
            </a:r>
          </a:p>
          <a:p>
            <a:pPr marL="171450" marR="0" lvl="0" indent="-171450" algn="l" defTabSz="914400" rtl="0" eaLnBrk="1" fontAlgn="auto" latinLnBrk="0" hangingPunct="1">
              <a:lnSpc>
                <a:spcPct val="100000"/>
              </a:lnSpc>
              <a:spcBef>
                <a:spcPts val="600"/>
              </a:spcBef>
              <a:spcAft>
                <a:spcPts val="600"/>
              </a:spcAft>
              <a:buClr>
                <a:srgbClr val="8071B4"/>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Share known triggers and effective coping strategies with the team</a:t>
            </a:r>
          </a:p>
        </p:txBody>
      </p:sp>
      <p:pic>
        <p:nvPicPr>
          <p:cNvPr id="5" name="Picture 4" descr="A puzzle pieces in different colors&#10;&#10;Description automatically generated">
            <a:extLst>
              <a:ext uri="{FF2B5EF4-FFF2-40B4-BE49-F238E27FC236}">
                <a16:creationId xmlns:a16="http://schemas.microsoft.com/office/drawing/2014/main" id="{392E6FC4-9F3B-D221-BD01-D92369AAB837}"/>
              </a:ext>
            </a:extLst>
          </p:cNvPr>
          <p:cNvPicPr>
            <a:picLocks noChangeAspect="1"/>
          </p:cNvPicPr>
          <p:nvPr/>
        </p:nvPicPr>
        <p:blipFill>
          <a:blip r:embed="rId4"/>
          <a:stretch>
            <a:fillRect/>
          </a:stretch>
        </p:blipFill>
        <p:spPr>
          <a:xfrm>
            <a:off x="384371" y="2284624"/>
            <a:ext cx="3909585" cy="3695361"/>
          </a:xfrm>
          <a:prstGeom prst="rect">
            <a:avLst/>
          </a:prstGeom>
        </p:spPr>
      </p:pic>
    </p:spTree>
    <p:extLst>
      <p:ext uri="{BB962C8B-B14F-4D97-AF65-F5344CB8AC3E}">
        <p14:creationId xmlns:p14="http://schemas.microsoft.com/office/powerpoint/2010/main" val="24148722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807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urple rectangle with white text&#10;&#10;Description automatically generated">
            <a:extLst>
              <a:ext uri="{FF2B5EF4-FFF2-40B4-BE49-F238E27FC236}">
                <a16:creationId xmlns:a16="http://schemas.microsoft.com/office/drawing/2014/main" id="{ADCEC3C1-C3C0-B98B-39B0-942D062FF89B}"/>
              </a:ext>
            </a:extLst>
          </p:cNvPr>
          <p:cNvPicPr>
            <a:picLocks noChangeAspect="1"/>
          </p:cNvPicPr>
          <p:nvPr/>
        </p:nvPicPr>
        <p:blipFill>
          <a:blip r:embed="rId3"/>
          <a:stretch>
            <a:fillRect/>
          </a:stretch>
        </p:blipFill>
        <p:spPr>
          <a:xfrm>
            <a:off x="8901840" y="259491"/>
            <a:ext cx="2070100" cy="800100"/>
          </a:xfrm>
          <a:prstGeom prst="rect">
            <a:avLst/>
          </a:prstGeom>
        </p:spPr>
      </p:pic>
      <p:sp>
        <p:nvSpPr>
          <p:cNvPr id="25" name="TextBox 24">
            <a:extLst>
              <a:ext uri="{FF2B5EF4-FFF2-40B4-BE49-F238E27FC236}">
                <a16:creationId xmlns:a16="http://schemas.microsoft.com/office/drawing/2014/main" id="{B7AD96C9-AEE2-F4F0-14C5-FE9604ADBA09}"/>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69753" y="2113155"/>
            <a:ext cx="10247728"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8071B4"/>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Family can help you learn more about the person you are caring for</a:t>
            </a:r>
          </a:p>
          <a:p>
            <a:pPr marL="285750" marR="0" lvl="0" indent="-285750" algn="l" defTabSz="914400" rtl="0" eaLnBrk="1" fontAlgn="auto" latinLnBrk="0" hangingPunct="1">
              <a:lnSpc>
                <a:spcPct val="100000"/>
              </a:lnSpc>
              <a:spcBef>
                <a:spcPts val="600"/>
              </a:spcBef>
              <a:spcAft>
                <a:spcPts val="600"/>
              </a:spcAft>
              <a:buClr>
                <a:srgbClr val="8071B4"/>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Recreation Therapists are skilled in supporting persons with stroke to engage in meaningful activities</a:t>
            </a:r>
          </a:p>
          <a:p>
            <a:pPr marL="285750" marR="0" lvl="0" indent="-285750" algn="l" defTabSz="914400" rtl="0" eaLnBrk="1" fontAlgn="auto" latinLnBrk="0" hangingPunct="1">
              <a:lnSpc>
                <a:spcPct val="100000"/>
              </a:lnSpc>
              <a:spcBef>
                <a:spcPts val="600"/>
              </a:spcBef>
              <a:spcAft>
                <a:spcPts val="600"/>
              </a:spcAft>
              <a:buClr>
                <a:srgbClr val="8071B4"/>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you are struggling with behaviour challenges, connect with the team to involve other professionals or access additional supports</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334442"/>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58585B"/>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Tree>
    <p:extLst>
      <p:ext uri="{BB962C8B-B14F-4D97-AF65-F5344CB8AC3E}">
        <p14:creationId xmlns:p14="http://schemas.microsoft.com/office/powerpoint/2010/main" val="10718416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C595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892266"/>
            <a:ext cx="7788615" cy="2800767"/>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8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br>
              <a:rPr kumimoji="0" lang="en-CA" sz="8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8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8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2413419"/>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3291931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black sign with white text&#10;&#10;Description automatically generated">
            <a:extLst>
              <a:ext uri="{FF2B5EF4-FFF2-40B4-BE49-F238E27FC236}">
                <a16:creationId xmlns:a16="http://schemas.microsoft.com/office/drawing/2014/main" id="{D4038C22-49D1-9FBA-F39F-BCC049D13038}"/>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569752" y="2213319"/>
            <a:ext cx="10680388" cy="3771845"/>
          </a:xfrm>
          <a:prstGeom prst="rect">
            <a:avLst/>
          </a:prstGeom>
          <a:solidFill>
            <a:srgbClr val="FC595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D9F43"/>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853098" y="2529580"/>
            <a:ext cx="10118842" cy="313932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is the ability to move one’s body (e.g. moving in or out of bed, transferring to a chair, and walking)</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weakness to one side of the body (hemiplegia), changes in sensation and altered muscle tone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can impact a person’s ability to move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Regular mobility is important. It can improve function, decrease pain, enhance mood, and  prevent skin breakdown and contractures</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D92FFF-0024-955F-D77E-A9A9F91D96AD}"/>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40013629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076531"/>
            <a:ext cx="10157347"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C5959"/>
              </a:buClr>
              <a:buSzTx/>
              <a:buFont typeface="Wingdings" pitchFamily="2" charset="2"/>
              <a:buChar char="ü"/>
              <a:tabLst/>
              <a:defRPr/>
            </a:pPr>
            <a:r>
              <a:rPr kumimoji="0" lang="en-CA" sz="1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There are many factors that can impact mobility including:</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463659"/>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8583BE35-57EF-F1D4-6A5D-001C3D680C10}"/>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179B08AB-BD99-1AD9-6D5E-37BC30FFA92C}"/>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graphicFrame>
        <p:nvGraphicFramePr>
          <p:cNvPr id="7" name="Table 6">
            <a:extLst>
              <a:ext uri="{FF2B5EF4-FFF2-40B4-BE49-F238E27FC236}">
                <a16:creationId xmlns:a16="http://schemas.microsoft.com/office/drawing/2014/main" id="{3D1E7CD1-BADE-5932-DC3B-061FB9CF64D9}"/>
              </a:ext>
            </a:extLst>
          </p:cNvPr>
          <p:cNvGraphicFramePr>
            <a:graphicFrameLocks noGrp="1"/>
          </p:cNvGraphicFramePr>
          <p:nvPr/>
        </p:nvGraphicFramePr>
        <p:xfrm>
          <a:off x="741626" y="2788529"/>
          <a:ext cx="9617391" cy="3723948"/>
        </p:xfrm>
        <a:graphic>
          <a:graphicData uri="http://schemas.openxmlformats.org/drawingml/2006/table">
            <a:tbl>
              <a:tblPr firstRow="1" bandRow="1">
                <a:tableStyleId>{5C22544A-7EE6-4342-B048-85BDC9FD1C3A}</a:tableStyleId>
              </a:tblPr>
              <a:tblGrid>
                <a:gridCol w="3205797">
                  <a:extLst>
                    <a:ext uri="{9D8B030D-6E8A-4147-A177-3AD203B41FA5}">
                      <a16:colId xmlns:a16="http://schemas.microsoft.com/office/drawing/2014/main" val="3087714684"/>
                    </a:ext>
                  </a:extLst>
                </a:gridCol>
                <a:gridCol w="3205797">
                  <a:extLst>
                    <a:ext uri="{9D8B030D-6E8A-4147-A177-3AD203B41FA5}">
                      <a16:colId xmlns:a16="http://schemas.microsoft.com/office/drawing/2014/main" val="2357848427"/>
                    </a:ext>
                  </a:extLst>
                </a:gridCol>
                <a:gridCol w="3205797">
                  <a:extLst>
                    <a:ext uri="{9D8B030D-6E8A-4147-A177-3AD203B41FA5}">
                      <a16:colId xmlns:a16="http://schemas.microsoft.com/office/drawing/2014/main" val="2925095523"/>
                    </a:ext>
                  </a:extLst>
                </a:gridCol>
              </a:tblGrid>
              <a:tr h="546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rPr>
                        <a:t>The Person’s Abilities</a:t>
                      </a:r>
                    </a:p>
                  </a:txBody>
                  <a:tcPr anchor="ctr">
                    <a:lnL w="28575" cap="flat" cmpd="sng" algn="ctr">
                      <a:solidFill>
                        <a:srgbClr val="FC5959"/>
                      </a:solidFill>
                      <a:prstDash val="solid"/>
                      <a:round/>
                      <a:headEnd type="none" w="med" len="med"/>
                      <a:tailEnd type="none" w="med" len="med"/>
                    </a:lnL>
                    <a:lnR w="28575" cap="flat" cmpd="sng" algn="ctr">
                      <a:solidFill>
                        <a:srgbClr val="FC5959"/>
                      </a:solidFill>
                      <a:prstDash val="solid"/>
                      <a:round/>
                      <a:headEnd type="none" w="med" len="med"/>
                      <a:tailEnd type="none" w="med" len="med"/>
                    </a:lnR>
                    <a:lnT w="28575" cap="flat" cmpd="sng" algn="ctr">
                      <a:solidFill>
                        <a:srgbClr val="FC5959"/>
                      </a:solidFill>
                      <a:prstDash val="solid"/>
                      <a:round/>
                      <a:headEnd type="none" w="med" len="med"/>
                      <a:tailEnd type="none" w="med" len="med"/>
                    </a:lnT>
                    <a:lnB w="28575" cap="flat" cmpd="sng" algn="ctr">
                      <a:solidFill>
                        <a:srgbClr val="FC5959"/>
                      </a:solidFill>
                      <a:prstDash val="solid"/>
                      <a:round/>
                      <a:headEnd type="none" w="med" len="med"/>
                      <a:tailEnd type="none" w="med" len="med"/>
                    </a:lnB>
                    <a:solidFill>
                      <a:srgbClr val="FC5959">
                        <a:alpha val="83681"/>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rPr>
                        <a:t>The Environment</a:t>
                      </a:r>
                    </a:p>
                  </a:txBody>
                  <a:tcPr anchor="ctr">
                    <a:lnL w="28575" cap="flat" cmpd="sng" algn="ctr">
                      <a:solidFill>
                        <a:srgbClr val="FC5959"/>
                      </a:solidFill>
                      <a:prstDash val="solid"/>
                      <a:round/>
                      <a:headEnd type="none" w="med" len="med"/>
                      <a:tailEnd type="none" w="med" len="med"/>
                    </a:lnL>
                    <a:lnR w="28575" cap="flat" cmpd="sng" algn="ctr">
                      <a:solidFill>
                        <a:srgbClr val="FC5959"/>
                      </a:solidFill>
                      <a:prstDash val="solid"/>
                      <a:round/>
                      <a:headEnd type="none" w="med" len="med"/>
                      <a:tailEnd type="none" w="med" len="med"/>
                    </a:lnR>
                    <a:lnT w="28575" cap="flat" cmpd="sng" algn="ctr">
                      <a:solidFill>
                        <a:srgbClr val="FC5959"/>
                      </a:solidFill>
                      <a:prstDash val="solid"/>
                      <a:round/>
                      <a:headEnd type="none" w="med" len="med"/>
                      <a:tailEnd type="none" w="med" len="med"/>
                    </a:lnT>
                    <a:lnB w="28575" cap="flat" cmpd="sng" algn="ctr">
                      <a:solidFill>
                        <a:srgbClr val="FC5959"/>
                      </a:solidFill>
                      <a:prstDash val="solid"/>
                      <a:round/>
                      <a:headEnd type="none" w="med" len="med"/>
                      <a:tailEnd type="none" w="med" len="med"/>
                    </a:lnB>
                    <a:solidFill>
                      <a:srgbClr val="FC5959">
                        <a:alpha val="83681"/>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kern="1200" dirty="0">
                          <a:solidFill>
                            <a:schemeClr val="lt1"/>
                          </a:solidFill>
                          <a:effectLst/>
                          <a:latin typeface="Helvetica Neue" panose="02000503000000020004" pitchFamily="2" charset="0"/>
                          <a:ea typeface="Helvetica Neue" panose="02000503000000020004" pitchFamily="2" charset="0"/>
                          <a:cs typeface="Helvetica Neue" panose="02000503000000020004" pitchFamily="2" charset="0"/>
                        </a:rPr>
                        <a:t>The Caregiver</a:t>
                      </a:r>
                    </a:p>
                  </a:txBody>
                  <a:tcPr anchor="ctr">
                    <a:lnL w="28575" cap="flat" cmpd="sng" algn="ctr">
                      <a:solidFill>
                        <a:srgbClr val="FC5959"/>
                      </a:solidFill>
                      <a:prstDash val="solid"/>
                      <a:round/>
                      <a:headEnd type="none" w="med" len="med"/>
                      <a:tailEnd type="none" w="med" len="med"/>
                    </a:lnL>
                    <a:lnR w="28575" cap="flat" cmpd="sng" algn="ctr">
                      <a:solidFill>
                        <a:srgbClr val="FC5959"/>
                      </a:solidFill>
                      <a:prstDash val="solid"/>
                      <a:round/>
                      <a:headEnd type="none" w="med" len="med"/>
                      <a:tailEnd type="none" w="med" len="med"/>
                    </a:lnR>
                    <a:lnT w="28575" cap="flat" cmpd="sng" algn="ctr">
                      <a:solidFill>
                        <a:srgbClr val="FC5959"/>
                      </a:solidFill>
                      <a:prstDash val="solid"/>
                      <a:round/>
                      <a:headEnd type="none" w="med" len="med"/>
                      <a:tailEnd type="none" w="med" len="med"/>
                    </a:lnT>
                    <a:lnB w="28575" cap="flat" cmpd="sng" algn="ctr">
                      <a:solidFill>
                        <a:srgbClr val="FC5959"/>
                      </a:solidFill>
                      <a:prstDash val="solid"/>
                      <a:round/>
                      <a:headEnd type="none" w="med" len="med"/>
                      <a:tailEnd type="none" w="med" len="med"/>
                    </a:lnB>
                    <a:solidFill>
                      <a:srgbClr val="FC5959">
                        <a:alpha val="83681"/>
                      </a:srgbClr>
                    </a:solidFill>
                  </a:tcPr>
                </a:tc>
                <a:extLst>
                  <a:ext uri="{0D108BD9-81ED-4DB2-BD59-A6C34878D82A}">
                    <a16:rowId xmlns:a16="http://schemas.microsoft.com/office/drawing/2014/main" val="988162498"/>
                  </a:ext>
                </a:extLst>
              </a:tr>
              <a:tr h="2926005">
                <a:tc>
                  <a:txBody>
                    <a:bodyPr/>
                    <a:lstStyle/>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Communication</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Cognition </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Weakness and muscle tone</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Balance and posture</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Coordination</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Vision and perception</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Sensation</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Mood and fatigue </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Motivation</a:t>
                      </a:r>
                    </a:p>
                    <a:p>
                      <a:pPr algn="ctr">
                        <a:lnSpc>
                          <a:spcPct val="100000"/>
                        </a:lnSpc>
                        <a:spcBef>
                          <a:spcPts val="300"/>
                        </a:spcBef>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Pain</a:t>
                      </a:r>
                    </a:p>
                  </a:txBody>
                  <a:tcPr anchor="ctr">
                    <a:lnL w="28575" cap="flat" cmpd="sng" algn="ctr">
                      <a:solidFill>
                        <a:srgbClr val="FC5959"/>
                      </a:solidFill>
                      <a:prstDash val="solid"/>
                      <a:round/>
                      <a:headEnd type="none" w="med" len="med"/>
                      <a:tailEnd type="none" w="med" len="med"/>
                    </a:lnL>
                    <a:lnR w="28575" cap="flat" cmpd="sng" algn="ctr">
                      <a:solidFill>
                        <a:srgbClr val="FC5959"/>
                      </a:solidFill>
                      <a:prstDash val="solid"/>
                      <a:round/>
                      <a:headEnd type="none" w="med" len="med"/>
                      <a:tailEnd type="none" w="med" len="med"/>
                    </a:lnR>
                    <a:lnT w="28575" cap="flat" cmpd="sng" algn="ctr">
                      <a:solidFill>
                        <a:srgbClr val="FC5959"/>
                      </a:solidFill>
                      <a:prstDash val="solid"/>
                      <a:round/>
                      <a:headEnd type="none" w="med" len="med"/>
                      <a:tailEnd type="none" w="med" len="med"/>
                    </a:lnT>
                    <a:lnB w="28575" cap="flat" cmpd="sng" algn="ctr">
                      <a:solidFill>
                        <a:srgbClr val="FC5959"/>
                      </a:solidFill>
                      <a:prstDash val="solid"/>
                      <a:round/>
                      <a:headEnd type="none" w="med" len="med"/>
                      <a:tailEnd type="none" w="med" len="med"/>
                    </a:lnB>
                    <a:lnTlToBr w="12700" cmpd="sng">
                      <a:noFill/>
                      <a:prstDash val="solid"/>
                    </a:lnTlToBr>
                    <a:lnBlToTr w="12700" cmpd="sng">
                      <a:noFill/>
                      <a:prstDash val="solid"/>
                    </a:lnBlToTr>
                    <a:solidFill>
                      <a:srgbClr val="FC5959">
                        <a:alpha val="0"/>
                      </a:srgbClr>
                    </a:solidFill>
                  </a:tcPr>
                </a:tc>
                <a:tc>
                  <a:txBody>
                    <a:bodyPr/>
                    <a:lstStyle/>
                    <a:p>
                      <a:pPr algn="ctr">
                        <a:lnSpc>
                          <a:spcPct val="150000"/>
                        </a:lnSpc>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Lighting</a:t>
                      </a:r>
                    </a:p>
                    <a:p>
                      <a:pPr algn="ctr">
                        <a:lnSpc>
                          <a:spcPct val="150000"/>
                        </a:lnSpc>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Equipment</a:t>
                      </a:r>
                    </a:p>
                    <a:p>
                      <a:pPr algn="ctr">
                        <a:lnSpc>
                          <a:spcPct val="150000"/>
                        </a:lnSpc>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Space</a:t>
                      </a:r>
                    </a:p>
                    <a:p>
                      <a:pPr algn="ctr">
                        <a:lnSpc>
                          <a:spcPct val="150000"/>
                        </a:lnSpc>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Resources available</a:t>
                      </a:r>
                    </a:p>
                    <a:p>
                      <a:pPr algn="ctr">
                        <a:lnSpc>
                          <a:spcPct val="150000"/>
                        </a:lnSpc>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Organizational policies </a:t>
                      </a:r>
                    </a:p>
                    <a:p>
                      <a:pPr algn="ctr">
                        <a:lnSpc>
                          <a:spcPct val="150000"/>
                        </a:lnSpc>
                      </a:pPr>
                      <a:r>
                        <a:rPr lang="en-CA" sz="18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and procedures</a:t>
                      </a:r>
                    </a:p>
                    <a:p>
                      <a:endParaRPr lang="en-US" sz="1800" dirty="0">
                        <a:ln>
                          <a:solidFill>
                            <a:srgbClr val="FC5959"/>
                          </a:solidFill>
                        </a:ln>
                        <a:solidFill>
                          <a:srgbClr val="FC5959"/>
                        </a:solidFill>
                      </a:endParaRPr>
                    </a:p>
                  </a:txBody>
                  <a:tcPr anchor="ctr">
                    <a:lnL w="28575" cap="flat" cmpd="sng" algn="ctr">
                      <a:solidFill>
                        <a:srgbClr val="FC5959"/>
                      </a:solidFill>
                      <a:prstDash val="solid"/>
                      <a:round/>
                      <a:headEnd type="none" w="med" len="med"/>
                      <a:tailEnd type="none" w="med" len="med"/>
                    </a:lnL>
                    <a:lnR w="28575" cap="flat" cmpd="sng" algn="ctr">
                      <a:solidFill>
                        <a:srgbClr val="FC5959"/>
                      </a:solidFill>
                      <a:prstDash val="solid"/>
                      <a:round/>
                      <a:headEnd type="none" w="med" len="med"/>
                      <a:tailEnd type="none" w="med" len="med"/>
                    </a:lnR>
                    <a:lnT w="28575" cap="flat" cmpd="sng" algn="ctr">
                      <a:solidFill>
                        <a:srgbClr val="FC5959"/>
                      </a:solidFill>
                      <a:prstDash val="solid"/>
                      <a:round/>
                      <a:headEnd type="none" w="med" len="med"/>
                      <a:tailEnd type="none" w="med" len="med"/>
                    </a:lnT>
                    <a:lnB w="28575" cap="flat" cmpd="sng" algn="ctr">
                      <a:solidFill>
                        <a:srgbClr val="FC5959"/>
                      </a:solidFill>
                      <a:prstDash val="solid"/>
                      <a:round/>
                      <a:headEnd type="none" w="med" len="med"/>
                      <a:tailEnd type="none" w="med" len="med"/>
                    </a:lnB>
                    <a:lnTlToBr w="12700" cmpd="sng">
                      <a:noFill/>
                      <a:prstDash val="solid"/>
                    </a:lnTlToBr>
                    <a:lnBlToTr w="12700" cmpd="sng">
                      <a:noFill/>
                      <a:prstDash val="solid"/>
                    </a:lnBlToTr>
                    <a:solidFill>
                      <a:srgbClr val="FC5959">
                        <a:alpha val="0"/>
                      </a:srgbClr>
                    </a:solidFill>
                  </a:tcPr>
                </a:tc>
                <a:tc>
                  <a:txBody>
                    <a:bodyPr/>
                    <a:lstStyle/>
                    <a:p>
                      <a:pPr algn="ctr">
                        <a:lnSpc>
                          <a:spcPct val="150000"/>
                        </a:lnSpc>
                      </a:pPr>
                      <a:r>
                        <a:rPr lang="en-CA" sz="18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Knowledge</a:t>
                      </a:r>
                    </a:p>
                    <a:p>
                      <a:pPr algn="ctr">
                        <a:lnSpc>
                          <a:spcPct val="150000"/>
                        </a:lnSpc>
                      </a:pPr>
                      <a:r>
                        <a:rPr lang="en-CA" sz="18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Skill</a:t>
                      </a:r>
                    </a:p>
                    <a:p>
                      <a:pPr algn="ctr">
                        <a:lnSpc>
                          <a:spcPct val="150000"/>
                        </a:lnSpc>
                      </a:pPr>
                      <a:r>
                        <a:rPr lang="en-CA" sz="18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Confidence</a:t>
                      </a:r>
                    </a:p>
                    <a:p>
                      <a:pPr algn="ctr">
                        <a:lnSpc>
                          <a:spcPct val="150000"/>
                        </a:lnSpc>
                      </a:pPr>
                      <a:r>
                        <a:rPr lang="en-CA" sz="18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Wellness</a:t>
                      </a:r>
                    </a:p>
                    <a:p>
                      <a:pPr algn="ctr">
                        <a:lnSpc>
                          <a:spcPct val="150000"/>
                        </a:lnSpc>
                      </a:pPr>
                      <a:r>
                        <a:rPr lang="en-CA" sz="18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Size/height</a:t>
                      </a:r>
                    </a:p>
                    <a:p>
                      <a:pPr algn="ctr">
                        <a:lnSpc>
                          <a:spcPct val="150000"/>
                        </a:lnSpc>
                      </a:pPr>
                      <a:r>
                        <a:rPr lang="en-CA" sz="18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Familiarity with the person</a:t>
                      </a:r>
                    </a:p>
                    <a:p>
                      <a:endParaRPr lang="en-US" sz="1800" dirty="0">
                        <a:ln>
                          <a:solidFill>
                            <a:srgbClr val="FC5959"/>
                          </a:solidFill>
                        </a:ln>
                        <a:solidFill>
                          <a:srgbClr val="FC5959"/>
                        </a:solidFill>
                      </a:endParaRPr>
                    </a:p>
                  </a:txBody>
                  <a:tcPr anchor="ctr">
                    <a:lnL w="28575" cap="flat" cmpd="sng" algn="ctr">
                      <a:solidFill>
                        <a:srgbClr val="FC5959"/>
                      </a:solidFill>
                      <a:prstDash val="solid"/>
                      <a:round/>
                      <a:headEnd type="none" w="med" len="med"/>
                      <a:tailEnd type="none" w="med" len="med"/>
                    </a:lnL>
                    <a:lnR w="28575" cap="flat" cmpd="sng" algn="ctr">
                      <a:solidFill>
                        <a:srgbClr val="FC5959"/>
                      </a:solidFill>
                      <a:prstDash val="solid"/>
                      <a:round/>
                      <a:headEnd type="none" w="med" len="med"/>
                      <a:tailEnd type="none" w="med" len="med"/>
                    </a:lnR>
                    <a:lnT w="28575" cap="flat" cmpd="sng" algn="ctr">
                      <a:solidFill>
                        <a:srgbClr val="FC5959"/>
                      </a:solidFill>
                      <a:prstDash val="solid"/>
                      <a:round/>
                      <a:headEnd type="none" w="med" len="med"/>
                      <a:tailEnd type="none" w="med" len="med"/>
                    </a:lnT>
                    <a:lnB w="28575" cap="flat" cmpd="sng" algn="ctr">
                      <a:solidFill>
                        <a:srgbClr val="FC5959"/>
                      </a:solidFill>
                      <a:prstDash val="solid"/>
                      <a:round/>
                      <a:headEnd type="none" w="med" len="med"/>
                      <a:tailEnd type="none" w="med" len="med"/>
                    </a:lnB>
                    <a:lnTlToBr w="12700" cmpd="sng">
                      <a:noFill/>
                      <a:prstDash val="solid"/>
                    </a:lnTlToBr>
                    <a:lnBlToTr w="12700" cmpd="sng">
                      <a:noFill/>
                      <a:prstDash val="solid"/>
                    </a:lnBlToTr>
                    <a:solidFill>
                      <a:srgbClr val="FC5959">
                        <a:alpha val="0"/>
                      </a:srgbClr>
                    </a:solidFill>
                  </a:tcPr>
                </a:tc>
                <a:extLst>
                  <a:ext uri="{0D108BD9-81ED-4DB2-BD59-A6C34878D82A}">
                    <a16:rowId xmlns:a16="http://schemas.microsoft.com/office/drawing/2014/main" val="3463736147"/>
                  </a:ext>
                </a:extLst>
              </a:tr>
            </a:tbl>
          </a:graphicData>
        </a:graphic>
      </p:graphicFrame>
    </p:spTree>
    <p:extLst>
      <p:ext uri="{BB962C8B-B14F-4D97-AF65-F5344CB8AC3E}">
        <p14:creationId xmlns:p14="http://schemas.microsoft.com/office/powerpoint/2010/main" val="28160584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076531"/>
            <a:ext cx="10157347" cy="32247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Practicing safe mobility can:</a:t>
            </a:r>
          </a:p>
          <a:p>
            <a:pPr marL="285750" marR="0" lvl="0" indent="-285750" algn="l" defTabSz="914400" rtl="0" eaLnBrk="1" fontAlgn="auto" latinLnBrk="0" hangingPunct="1">
              <a:lnSpc>
                <a:spcPct val="15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Prevent falls </a:t>
            </a:r>
          </a:p>
          <a:p>
            <a:pPr marL="285750" marR="0" lvl="0" indent="-285750" algn="l" defTabSz="914400" rtl="0" eaLnBrk="1" fontAlgn="auto" latinLnBrk="0" hangingPunct="1">
              <a:lnSpc>
                <a:spcPct val="15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Prevent injuries </a:t>
            </a:r>
          </a:p>
          <a:p>
            <a:pPr marL="285750" marR="0" lvl="0" indent="-285750" algn="l" defTabSz="914400" rtl="0" eaLnBrk="1" fontAlgn="auto" latinLnBrk="0" hangingPunct="1">
              <a:lnSpc>
                <a:spcPct val="15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Promote independence and active participation</a:t>
            </a:r>
          </a:p>
          <a:p>
            <a:pPr marL="285750" marR="0" lvl="0" indent="-285750" algn="l" defTabSz="914400" rtl="0" eaLnBrk="1" fontAlgn="auto" latinLnBrk="0" hangingPunct="1">
              <a:lnSpc>
                <a:spcPct val="15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Promote better health of the person with stroke</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463659"/>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8583BE35-57EF-F1D4-6A5D-001C3D680C10}"/>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179B08AB-BD99-1AD9-6D5E-37BC30FFA92C}"/>
              </a:ext>
            </a:extLst>
          </p:cNvPr>
          <p:cNvSpPr txBox="1"/>
          <p:nvPr/>
        </p:nvSpPr>
        <p:spPr>
          <a:xfrm>
            <a:off x="515006" y="345523"/>
            <a:ext cx="705898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54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5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black sign with a red warning sign&#10;&#10;Description automatically generated">
            <a:extLst>
              <a:ext uri="{FF2B5EF4-FFF2-40B4-BE49-F238E27FC236}">
                <a16:creationId xmlns:a16="http://schemas.microsoft.com/office/drawing/2014/main" id="{A17E472F-C3FC-449F-9166-36B920616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364" y="2631729"/>
            <a:ext cx="2572773" cy="2300794"/>
          </a:xfrm>
          <a:prstGeom prst="rect">
            <a:avLst/>
          </a:prstGeom>
        </p:spPr>
      </p:pic>
    </p:spTree>
    <p:extLst>
      <p:ext uri="{BB962C8B-B14F-4D97-AF65-F5344CB8AC3E}">
        <p14:creationId xmlns:p14="http://schemas.microsoft.com/office/powerpoint/2010/main" val="10332841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301136"/>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General Principles of Safe Mobility</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06" y="2058407"/>
            <a:ext cx="10958587" cy="30777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Plan for extra help if needed</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do as much as they can</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Your goal is</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not to lift</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the person but to support them</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your organization’s lift policies</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not rush</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Recognize that the person’s energy levels can change throughout the day</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1B122338-12B3-D8CC-4348-7F09C00C0C64}"/>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A080532B-9EA4-B6CF-3AAE-0096E600979D}"/>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37571943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301136"/>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General Principles of Safe Mobility</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06" y="2996486"/>
            <a:ext cx="4952733" cy="234724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Weakness</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Which side has been affected by the stroke?</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Ability to move each limb?</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 </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1B122338-12B3-D8CC-4348-7F09C00C0C64}"/>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A080532B-9EA4-B6CF-3AAE-0096E600979D}"/>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4" name="TextBox 3">
            <a:extLst>
              <a:ext uri="{FF2B5EF4-FFF2-40B4-BE49-F238E27FC236}">
                <a16:creationId xmlns:a16="http://schemas.microsoft.com/office/drawing/2014/main" id="{0EA45FD4-EF79-D6D9-CA18-758F545F8806}"/>
              </a:ext>
            </a:extLst>
          </p:cNvPr>
          <p:cNvSpPr txBox="1"/>
          <p:nvPr/>
        </p:nvSpPr>
        <p:spPr>
          <a:xfrm>
            <a:off x="6047929" y="2929812"/>
            <a:ext cx="5295870" cy="275556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Sensation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feel their arm/leg?</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Do they know where it is positioned?</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Pain?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D4E01AD-ED07-F299-F472-5D4B0861A29C}"/>
              </a:ext>
            </a:extLst>
          </p:cNvPr>
          <p:cNvSpPr txBox="1"/>
          <p:nvPr/>
        </p:nvSpPr>
        <p:spPr>
          <a:xfrm>
            <a:off x="462408" y="2191148"/>
            <a:ext cx="769236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Consider the person’s deficits that may impact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30D030-CD75-C4E5-A650-9C1EB3106A9B}"/>
              </a:ext>
            </a:extLst>
          </p:cNvPr>
          <p:cNvSpPr txBox="1"/>
          <p:nvPr/>
        </p:nvSpPr>
        <p:spPr>
          <a:xfrm>
            <a:off x="462408" y="5338432"/>
            <a:ext cx="8542788" cy="1364861"/>
          </a:xfrm>
          <a:prstGeom prst="rect">
            <a:avLst/>
          </a:prstGeom>
          <a:noFill/>
        </p:spPr>
        <p:txBody>
          <a:bodyPr wrap="non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Muscle Tone</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Is the limb stiff and difficult to move or is it limp and floppy?</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2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002977" y="1512149"/>
            <a:ext cx="596896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Signs and Symptoms of Stroke</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002976" y="2123586"/>
            <a:ext cx="6255573" cy="4548168"/>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Recognize the signs of stroke; act quickly!</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FAST is a good way to recognize and remember these signs and symptoms</a:t>
            </a:r>
          </a:p>
          <a:p>
            <a:pPr marL="285750" marR="0" lvl="0" indent="-285750" algn="l" defTabSz="914400" rtl="0" eaLnBrk="1" fontAlgn="auto" latinLnBrk="0" hangingPunct="1">
              <a:lnSpc>
                <a:spcPct val="100000"/>
              </a:lnSpc>
              <a:spcBef>
                <a:spcPts val="600"/>
              </a:spcBef>
              <a:spcAft>
                <a:spcPts val="60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Sudden onset of other symptoms may also be indicative of stroke, including:</a:t>
            </a:r>
          </a:p>
          <a:p>
            <a:pPr marL="742950" marR="0" lvl="1" indent="-285750" algn="l" defTabSz="914400" rtl="0" eaLnBrk="1" fontAlgn="auto" latinLnBrk="0" hangingPunct="1">
              <a:lnSpc>
                <a:spcPct val="150000"/>
              </a:lnSpc>
              <a:spcBef>
                <a:spcPts val="600"/>
              </a:spcBef>
              <a:spcAft>
                <a:spcPts val="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balance/coordination</a:t>
            </a:r>
          </a:p>
          <a:p>
            <a:pPr marL="742950" marR="0" lvl="1" indent="-285750" algn="l" defTabSz="914400" rtl="0" eaLnBrk="1" fontAlgn="auto" latinLnBrk="0" hangingPunct="1">
              <a:lnSpc>
                <a:spcPct val="150000"/>
              </a:lnSpc>
              <a:spcBef>
                <a:spcPts val="0"/>
              </a:spcBef>
              <a:spcAft>
                <a:spcPts val="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vision</a:t>
            </a:r>
          </a:p>
          <a:p>
            <a:pPr marL="742950" marR="0" lvl="1" indent="-285750" algn="l" defTabSz="914400" rtl="0" eaLnBrk="1" fontAlgn="auto" latinLnBrk="0" hangingPunct="1">
              <a:lnSpc>
                <a:spcPct val="150000"/>
              </a:lnSpc>
              <a:spcBef>
                <a:spcPts val="0"/>
              </a:spcBef>
              <a:spcAft>
                <a:spcPts val="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sudden severe headache</a:t>
            </a:r>
          </a:p>
          <a:p>
            <a:pPr marL="742950" marR="0" lvl="1" indent="-285750" algn="l" defTabSz="914400" rtl="0" eaLnBrk="1" fontAlgn="auto" latinLnBrk="0" hangingPunct="1">
              <a:lnSpc>
                <a:spcPct val="150000"/>
              </a:lnSpc>
              <a:spcBef>
                <a:spcPts val="0"/>
              </a:spcBef>
              <a:spcAft>
                <a:spcPts val="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numbness in one half of the body</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05338361-0E38-87ED-2B19-BD45F688D174}"/>
              </a:ext>
            </a:extLst>
          </p:cNvPr>
          <p:cNvPicPr>
            <a:picLocks noChangeAspect="1"/>
          </p:cNvPicPr>
          <p:nvPr/>
        </p:nvPicPr>
        <p:blipFill>
          <a:blip r:embed="rId3"/>
          <a:stretch>
            <a:fillRect/>
          </a:stretch>
        </p:blipFill>
        <p:spPr>
          <a:xfrm>
            <a:off x="8901840" y="256551"/>
            <a:ext cx="2070100" cy="800100"/>
          </a:xfrm>
          <a:prstGeom prst="rect">
            <a:avLst/>
          </a:prstGeom>
        </p:spPr>
      </p:pic>
      <p:sp>
        <p:nvSpPr>
          <p:cNvPr id="5" name="TextBox 4">
            <a:extLst>
              <a:ext uri="{FF2B5EF4-FFF2-40B4-BE49-F238E27FC236}">
                <a16:creationId xmlns:a16="http://schemas.microsoft.com/office/drawing/2014/main" id="{02D94D41-2FAE-40AA-E016-A3877B4A5A70}"/>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9" name="Picture 8" descr="A screenshot of a phone&#10;&#10;Description automatically generated">
            <a:extLst>
              <a:ext uri="{FF2B5EF4-FFF2-40B4-BE49-F238E27FC236}">
                <a16:creationId xmlns:a16="http://schemas.microsoft.com/office/drawing/2014/main" id="{D608C2BC-5B66-BC52-82B6-75AF8E48CC3F}"/>
              </a:ext>
            </a:extLst>
          </p:cNvPr>
          <p:cNvPicPr>
            <a:picLocks noChangeAspect="1"/>
          </p:cNvPicPr>
          <p:nvPr/>
        </p:nvPicPr>
        <p:blipFill>
          <a:blip r:embed="rId4"/>
          <a:stretch>
            <a:fillRect/>
          </a:stretch>
        </p:blipFill>
        <p:spPr>
          <a:xfrm>
            <a:off x="446957" y="1550100"/>
            <a:ext cx="4249765" cy="4614551"/>
          </a:xfrm>
          <a:prstGeom prst="rect">
            <a:avLst/>
          </a:prstGeom>
        </p:spPr>
      </p:pic>
    </p:spTree>
    <p:extLst>
      <p:ext uri="{BB962C8B-B14F-4D97-AF65-F5344CB8AC3E}">
        <p14:creationId xmlns:p14="http://schemas.microsoft.com/office/powerpoint/2010/main" val="30439688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301136"/>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General Principles of Safe Mobility</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06" y="1948972"/>
            <a:ext cx="10958587" cy="438940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C5959"/>
              </a:buClr>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Consider the person’s deficits that may impact mobility:</a:t>
            </a:r>
          </a:p>
          <a:p>
            <a:pPr marL="0" marR="0" lvl="0" indent="0" algn="l" defTabSz="914400" rtl="0" eaLnBrk="1" fontAlgn="auto" latinLnBrk="0" hangingPunct="1">
              <a:lnSpc>
                <a:spcPct val="107000"/>
              </a:lnSpc>
              <a:spcBef>
                <a:spcPts val="0"/>
              </a:spcBef>
              <a:spcAft>
                <a:spcPts val="800"/>
              </a:spcAft>
              <a:buClr>
                <a:srgbClr val="FC5959"/>
              </a:buClr>
              <a:buSzTx/>
              <a:buFontTx/>
              <a:buNone/>
              <a:tabLst>
                <a:tab pos="457200" algn="l"/>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Balance</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228600" algn="l"/>
                <a:tab pos="4572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sit on their own?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228600" algn="l"/>
                <a:tab pos="4572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stand without assistance?</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228600" algn="l"/>
                <a:tab pos="4572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Do they stand on both feet?</a:t>
            </a: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228600" algn="l"/>
                <a:tab pos="457200" algn="l"/>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FC5959"/>
              </a:buClr>
              <a:buSzTx/>
              <a:buFontTx/>
              <a:buNone/>
              <a:tabLst>
                <a:tab pos="457200" algn="l"/>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Posture</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228600" algn="l"/>
                <a:tab pos="4572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sit and stand upright?</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228600" algn="l"/>
                <a:tab pos="4572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Do they push themselves over</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1B122338-12B3-D8CC-4348-7F09C00C0C64}"/>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A080532B-9EA4-B6CF-3AAE-0096E600979D}"/>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34117146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301136"/>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General Principles of Safe Mobility</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06" y="2058407"/>
            <a:ext cx="10958587" cy="389164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C5959"/>
              </a:buClr>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Consider the person’s deficits that may impact mobility:</a:t>
            </a:r>
          </a:p>
          <a:p>
            <a:pPr marL="0" marR="0" lvl="0" indent="0" algn="l" defTabSz="914400" rtl="0" eaLnBrk="1" fontAlgn="auto" latinLnBrk="0" hangingPunct="1">
              <a:lnSpc>
                <a:spcPct val="107000"/>
              </a:lnSpc>
              <a:spcBef>
                <a:spcPts val="0"/>
              </a:spcBef>
              <a:spcAft>
                <a:spcPts val="800"/>
              </a:spcAft>
              <a:buClr>
                <a:srgbClr val="FC5959"/>
              </a:buClr>
              <a:buSzTx/>
              <a:buFontTx/>
              <a:buNone/>
              <a:tabLst>
                <a:tab pos="457200" algn="l"/>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Perception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Do they neglect one side?</a:t>
            </a: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FC5959"/>
              </a:buClr>
              <a:buSzTx/>
              <a:buFontTx/>
              <a:buNone/>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Cognition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Are they alert?</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Are they able to learn?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maintain their attention?</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1B122338-12B3-D8CC-4348-7F09C00C0C64}"/>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A080532B-9EA4-B6CF-3AAE-0096E600979D}"/>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21845531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301136"/>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General Principles of Safe Mobility</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06" y="2058407"/>
            <a:ext cx="10958587" cy="389164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C5959"/>
              </a:buClr>
              <a:buSzTx/>
              <a:buFontTx/>
              <a:buNone/>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Consider the person’s deficits that may impact mobility:</a:t>
            </a:r>
          </a:p>
          <a:p>
            <a:pPr marL="0" marR="0" lvl="0" indent="0" algn="l" defTabSz="914400" rtl="0" eaLnBrk="1" fontAlgn="auto" latinLnBrk="0" hangingPunct="1">
              <a:lnSpc>
                <a:spcPct val="107000"/>
              </a:lnSpc>
              <a:spcBef>
                <a:spcPts val="0"/>
              </a:spcBef>
              <a:spcAft>
                <a:spcPts val="800"/>
              </a:spcAft>
              <a:buClr>
                <a:srgbClr val="FC5959"/>
              </a:buClr>
              <a:buSzTx/>
              <a:buFontTx/>
              <a:buNone/>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Communication</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understand language and follow instructions?</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Can they speak?</a:t>
            </a: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FC5959"/>
              </a:buClr>
              <a:buSzTx/>
              <a:buFontTx/>
              <a:buNone/>
              <a:tabLst>
                <a:tab pos="228600" algn="l"/>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Personality</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Do they have a fear of moving/falling?</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0"/>
              </a:spcBef>
              <a:spcAft>
                <a:spcPts val="800"/>
              </a:spcAft>
              <a:buClr>
                <a:srgbClr val="FC5959"/>
              </a:buClr>
              <a:buSzTx/>
              <a:buFont typeface="Arial" panose="020B0604020202020204" pitchFamily="34" charset="0"/>
              <a:buChar char="•"/>
              <a:tabLst>
                <a:tab pos="685800" algn="l"/>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Are they impulsive?</a:t>
            </a:r>
            <a:endParaRPr kumimoji="0" lang="en-CA" sz="2400" b="0" i="0" u="none" strike="noStrike" kern="1200" cap="none" spc="0" normalizeH="0" baseline="0" noProof="0" dirty="0">
              <a:ln>
                <a:noFill/>
              </a:ln>
              <a:solidFill>
                <a:prstClr val="black"/>
              </a:solidFill>
              <a:effectLst/>
              <a:uLnTx/>
              <a:uFillTx/>
              <a:latin typeface="Helvetica Neue" panose="020005030000000200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1B122338-12B3-D8CC-4348-7F09C00C0C64}"/>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A080532B-9EA4-B6CF-3AAE-0096E600979D}"/>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1807342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112909" y="2848694"/>
            <a:ext cx="5859031" cy="2616101"/>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Prepare the environment</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Communicate the plan to the person and any helpers</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mindful of the person’s affected arm during mobility activities and handle very carefully</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0EB9553-E7FF-1B2F-011F-E14513B1BA7C}"/>
              </a:ext>
            </a:extLst>
          </p:cNvPr>
          <p:cNvSpPr txBox="1"/>
          <p:nvPr/>
        </p:nvSpPr>
        <p:spPr>
          <a:xfrm>
            <a:off x="569752" y="1432040"/>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Picture 1" descr="A red and black sign with white text&#10;&#10;Description automatically generated">
            <a:extLst>
              <a:ext uri="{FF2B5EF4-FFF2-40B4-BE49-F238E27FC236}">
                <a16:creationId xmlns:a16="http://schemas.microsoft.com/office/drawing/2014/main" id="{8700E366-D5FD-142B-B4A8-4741102C6A2E}"/>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39679F09-4DAA-59F0-1E81-ADCA1B490961}"/>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11" name="Picture 10" descr="A person and person talking&#10;&#10;Description automatically generated">
            <a:extLst>
              <a:ext uri="{FF2B5EF4-FFF2-40B4-BE49-F238E27FC236}">
                <a16:creationId xmlns:a16="http://schemas.microsoft.com/office/drawing/2014/main" id="{8603F1A7-FF06-C112-9848-7A63DF292F0C}"/>
              </a:ext>
            </a:extLst>
          </p:cNvPr>
          <p:cNvPicPr>
            <a:picLocks noChangeAspect="1"/>
          </p:cNvPicPr>
          <p:nvPr/>
        </p:nvPicPr>
        <p:blipFill>
          <a:blip r:embed="rId4"/>
          <a:stretch>
            <a:fillRect/>
          </a:stretch>
        </p:blipFill>
        <p:spPr>
          <a:xfrm>
            <a:off x="649962" y="2333505"/>
            <a:ext cx="3857870" cy="3646480"/>
          </a:xfrm>
          <a:prstGeom prst="rect">
            <a:avLst/>
          </a:prstGeom>
        </p:spPr>
      </p:pic>
    </p:spTree>
    <p:extLst>
      <p:ext uri="{BB962C8B-B14F-4D97-AF65-F5344CB8AC3E}">
        <p14:creationId xmlns:p14="http://schemas.microsoft.com/office/powerpoint/2010/main" val="3518338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790078" y="2163556"/>
            <a:ext cx="6660202" cy="4001095"/>
          </a:xfrm>
          <a:prstGeom prst="rect">
            <a:avLst/>
          </a:prstGeom>
          <a:noFill/>
        </p:spPr>
        <p:txBody>
          <a:bodyPr wrap="square" anchor="t">
            <a:spAutoFit/>
          </a:bodyPr>
          <a:lstStyle/>
          <a:p>
            <a:pPr marL="285750" marR="0" lvl="0" indent="-285750" algn="l" defTabSz="914400" rtl="0" eaLnBrk="1" fontAlgn="auto" latinLnBrk="0" hangingPunct="1">
              <a:lnSpc>
                <a:spcPct val="15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mindful of any lines (e.g. feeding tube, oxygen)</a:t>
            </a:r>
          </a:p>
          <a:p>
            <a:pPr marL="285750" marR="0" lvl="0" indent="-285750" algn="l" defTabSz="914400" rtl="0" eaLnBrk="1" fontAlgn="auto" latinLnBrk="0" hangingPunct="1">
              <a:lnSpc>
                <a:spcPct val="15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Think about your own body mechanics:</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keep your body close to the person</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bend your knees</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keep your back straight</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avoid twisting</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8700E366-D5FD-142B-B4A8-4741102C6A2E}"/>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39679F09-4DAA-59F0-1E81-ADCA1B490961}"/>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person and person talking&#10;&#10;Description automatically generated">
            <a:extLst>
              <a:ext uri="{FF2B5EF4-FFF2-40B4-BE49-F238E27FC236}">
                <a16:creationId xmlns:a16="http://schemas.microsoft.com/office/drawing/2014/main" id="{1C571CDF-1E11-9C67-4208-F22237E27254}"/>
              </a:ext>
            </a:extLst>
          </p:cNvPr>
          <p:cNvPicPr>
            <a:picLocks noChangeAspect="1"/>
          </p:cNvPicPr>
          <p:nvPr/>
        </p:nvPicPr>
        <p:blipFill>
          <a:blip r:embed="rId4"/>
          <a:stretch>
            <a:fillRect/>
          </a:stretch>
        </p:blipFill>
        <p:spPr>
          <a:xfrm>
            <a:off x="649962" y="2333505"/>
            <a:ext cx="3857870" cy="3646480"/>
          </a:xfrm>
          <a:prstGeom prst="rect">
            <a:avLst/>
          </a:prstGeom>
        </p:spPr>
      </p:pic>
    </p:spTree>
    <p:extLst>
      <p:ext uri="{BB962C8B-B14F-4D97-AF65-F5344CB8AC3E}">
        <p14:creationId xmlns:p14="http://schemas.microsoft.com/office/powerpoint/2010/main" val="30077896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964194" y="2324477"/>
            <a:ext cx="6564145" cy="4031873"/>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yourself on the person’s affected side and as close as possible </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Continue to communicate with the person</a:t>
            </a:r>
          </a:p>
          <a:p>
            <a:pPr marL="742950" marR="0" lvl="1"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Offer verbal and visual cues for each step of the activity </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Provide support at the shoulder blade, the hip, or waist</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rPr>
              <a:t>Never hold onto clothing or pull on the person’s affected arm</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0EB9553-E7FF-1B2F-011F-E14513B1BA7C}"/>
              </a:ext>
            </a:extLst>
          </p:cNvPr>
          <p:cNvSpPr txBox="1"/>
          <p:nvPr/>
        </p:nvSpPr>
        <p:spPr>
          <a:xfrm>
            <a:off x="569752" y="1432040"/>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 </a:t>
            </a:r>
            <a:r>
              <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follow the care plan!</a:t>
            </a:r>
          </a:p>
        </p:txBody>
      </p:sp>
      <p:pic>
        <p:nvPicPr>
          <p:cNvPr id="2" name="Picture 1" descr="A red and black sign with white text&#10;&#10;Description automatically generated">
            <a:extLst>
              <a:ext uri="{FF2B5EF4-FFF2-40B4-BE49-F238E27FC236}">
                <a16:creationId xmlns:a16="http://schemas.microsoft.com/office/drawing/2014/main" id="{8700E366-D5FD-142B-B4A8-4741102C6A2E}"/>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39679F09-4DAA-59F0-1E81-ADCA1B490961}"/>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person helping an old person with a walker&#10;&#10;Description automatically generated">
            <a:extLst>
              <a:ext uri="{FF2B5EF4-FFF2-40B4-BE49-F238E27FC236}">
                <a16:creationId xmlns:a16="http://schemas.microsoft.com/office/drawing/2014/main" id="{CF00756A-F2E7-B93C-996A-F337784CF343}"/>
              </a:ext>
            </a:extLst>
          </p:cNvPr>
          <p:cNvPicPr>
            <a:picLocks noChangeAspect="1"/>
          </p:cNvPicPr>
          <p:nvPr/>
        </p:nvPicPr>
        <p:blipFill>
          <a:blip r:embed="rId4"/>
          <a:stretch>
            <a:fillRect/>
          </a:stretch>
        </p:blipFill>
        <p:spPr>
          <a:xfrm>
            <a:off x="569752" y="2702298"/>
            <a:ext cx="4053640" cy="3276230"/>
          </a:xfrm>
          <a:prstGeom prst="rect">
            <a:avLst/>
          </a:prstGeom>
        </p:spPr>
      </p:pic>
    </p:spTree>
    <p:extLst>
      <p:ext uri="{BB962C8B-B14F-4D97-AF65-F5344CB8AC3E}">
        <p14:creationId xmlns:p14="http://schemas.microsoft.com/office/powerpoint/2010/main" val="17412375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896293" y="2227808"/>
            <a:ext cx="6632046" cy="3508653"/>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Before you leave, ensure that the person is well supported, safe and comfortable</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that all necessary items are within reach</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on the person and offer position changes frequently</a:t>
            </a:r>
          </a:p>
          <a:p>
            <a:pPr marL="285750" marR="0" lvl="0" indent="-285750" algn="l" defTabSz="914400" rtl="0" eaLnBrk="1" fontAlgn="auto" latinLnBrk="0" hangingPunct="1">
              <a:lnSpc>
                <a:spcPct val="100000"/>
              </a:lnSpc>
              <a:spcBef>
                <a:spcPts val="600"/>
              </a:spcBef>
              <a:spcAft>
                <a:spcPts val="600"/>
              </a:spcAft>
              <a:buClr>
                <a:srgbClr val="FC595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Let the team know if there is a change in mobility status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8700E366-D5FD-142B-B4A8-4741102C6A2E}"/>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 name="TextBox 2">
            <a:extLst>
              <a:ext uri="{FF2B5EF4-FFF2-40B4-BE49-F238E27FC236}">
                <a16:creationId xmlns:a16="http://schemas.microsoft.com/office/drawing/2014/main" id="{39679F09-4DAA-59F0-1E81-ADCA1B490961}"/>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person in a wheelchair&#10;&#10;Description automatically generated">
            <a:extLst>
              <a:ext uri="{FF2B5EF4-FFF2-40B4-BE49-F238E27FC236}">
                <a16:creationId xmlns:a16="http://schemas.microsoft.com/office/drawing/2014/main" id="{D4BFF2B5-4547-761A-8ABA-5B58A8B412F2}"/>
              </a:ext>
            </a:extLst>
          </p:cNvPr>
          <p:cNvPicPr>
            <a:picLocks noChangeAspect="1"/>
          </p:cNvPicPr>
          <p:nvPr/>
        </p:nvPicPr>
        <p:blipFill>
          <a:blip r:embed="rId4"/>
          <a:stretch>
            <a:fillRect/>
          </a:stretch>
        </p:blipFill>
        <p:spPr>
          <a:xfrm>
            <a:off x="371648" y="2417378"/>
            <a:ext cx="4248478" cy="2774121"/>
          </a:xfrm>
          <a:prstGeom prst="rect">
            <a:avLst/>
          </a:prstGeom>
        </p:spPr>
      </p:pic>
    </p:spTree>
    <p:extLst>
      <p:ext uri="{BB962C8B-B14F-4D97-AF65-F5344CB8AC3E}">
        <p14:creationId xmlns:p14="http://schemas.microsoft.com/office/powerpoint/2010/main" val="27102004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C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432013"/>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pic>
        <p:nvPicPr>
          <p:cNvPr id="3" name="Picture 2" descr="A red and black sign with white text&#10;&#10;Description automatically generated">
            <a:extLst>
              <a:ext uri="{FF2B5EF4-FFF2-40B4-BE49-F238E27FC236}">
                <a16:creationId xmlns:a16="http://schemas.microsoft.com/office/drawing/2014/main" id="{B8E1B6F6-C143-0BD2-6CC2-83ACF66E1632}"/>
              </a:ext>
            </a:extLst>
          </p:cNvPr>
          <p:cNvPicPr>
            <a:picLocks noChangeAspect="1"/>
          </p:cNvPicPr>
          <p:nvPr/>
        </p:nvPicPr>
        <p:blipFill>
          <a:blip r:embed="rId3"/>
          <a:stretch>
            <a:fillRect/>
          </a:stretch>
        </p:blipFill>
        <p:spPr>
          <a:xfrm>
            <a:off x="8901840" y="266985"/>
            <a:ext cx="2070100" cy="800100"/>
          </a:xfrm>
          <a:prstGeom prst="rect">
            <a:avLst/>
          </a:prstGeom>
        </p:spPr>
      </p:pic>
      <p:sp>
        <p:nvSpPr>
          <p:cNvPr id="6" name="TextBox 5">
            <a:extLst>
              <a:ext uri="{FF2B5EF4-FFF2-40B4-BE49-F238E27FC236}">
                <a16:creationId xmlns:a16="http://schemas.microsoft.com/office/drawing/2014/main" id="{53894CC0-ECF4-02D2-CB8E-13BBF8107A1A}"/>
              </a:ext>
            </a:extLst>
          </p:cNvPr>
          <p:cNvSpPr txBox="1"/>
          <p:nvPr/>
        </p:nvSpPr>
        <p:spPr>
          <a:xfrm>
            <a:off x="515006" y="345523"/>
            <a:ext cx="70589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FC5959"/>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8" name="TextBox 7">
            <a:extLst>
              <a:ext uri="{FF2B5EF4-FFF2-40B4-BE49-F238E27FC236}">
                <a16:creationId xmlns:a16="http://schemas.microsoft.com/office/drawing/2014/main" id="{39787A34-E643-829E-AA09-42B1E2B9D546}"/>
              </a:ext>
            </a:extLst>
          </p:cNvPr>
          <p:cNvSpPr txBox="1"/>
          <p:nvPr/>
        </p:nvSpPr>
        <p:spPr>
          <a:xfrm>
            <a:off x="569753" y="2210726"/>
            <a:ext cx="9713066" cy="266226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C595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are skilled in mobility and transfers. It may be helpful to involve them in the person’s care</a:t>
            </a:r>
          </a:p>
          <a:p>
            <a:pPr marL="285750" marR="0" lvl="0" indent="-285750" algn="l" defTabSz="914400" rtl="0" eaLnBrk="1" fontAlgn="auto" latinLnBrk="0" hangingPunct="1">
              <a:lnSpc>
                <a:spcPct val="100000"/>
              </a:lnSpc>
              <a:spcBef>
                <a:spcPts val="600"/>
              </a:spcBef>
              <a:spcAft>
                <a:spcPts val="600"/>
              </a:spcAft>
              <a:buClr>
                <a:srgbClr val="FC5959"/>
              </a:buClr>
              <a:buSzTx/>
              <a:buFont typeface="Wingdings" pitchFamily="2" charset="2"/>
              <a:buChar char="ü"/>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If communication is impacting mobility, consider consulting a Speech Language Pathologist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 </a:t>
            </a:r>
          </a:p>
          <a:p>
            <a:pPr marL="285750" marR="0" lvl="0" indent="-285750" algn="l" defTabSz="914400" rtl="0" eaLnBrk="1" fontAlgn="auto" latinLnBrk="0" hangingPunct="1">
              <a:lnSpc>
                <a:spcPct val="100000"/>
              </a:lnSpc>
              <a:spcBef>
                <a:spcPts val="0"/>
              </a:spcBef>
              <a:spcAft>
                <a:spcPts val="0"/>
              </a:spcAft>
              <a:buClr>
                <a:srgbClr val="FC5959"/>
              </a:buClr>
              <a:buSzTx/>
              <a:buFont typeface="Wingdings" pitchFamily="2" charset="2"/>
              <a:buChar char="ü"/>
              <a:tabLst/>
              <a:defRPr/>
            </a:pP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C5959"/>
              </a:buClr>
              <a:buSzTx/>
              <a:buFont typeface="Wingdings" pitchFamily="2" charset="2"/>
              <a:buChar char="ü"/>
              <a:tabLst/>
              <a:defRPr/>
            </a:pP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8485230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D2849A"/>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5" y="1963583"/>
            <a:ext cx="7757241" cy="4154984"/>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6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br>
              <a:rPr kumimoji="0" lang="en-CA" sz="6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6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6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484736"/>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grey brain with black background&#10;&#10;Description automatically generated">
            <a:extLst>
              <a:ext uri="{FF2B5EF4-FFF2-40B4-BE49-F238E27FC236}">
                <a16:creationId xmlns:a16="http://schemas.microsoft.com/office/drawing/2014/main" id="{69365A1A-BDE5-5D85-866B-BC5B3CF87208}"/>
              </a:ext>
            </a:extLst>
          </p:cNvPr>
          <p:cNvPicPr>
            <a:picLocks noGrp="1" noRot="1" noChangeAspect="1" noMove="1" noResize="1" noEditPoints="1" noAdjustHandles="1" noChangeArrowheads="1" noChangeShapeType="1" noCrop="1"/>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41294252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and black sign with white text&#10;&#10;Description automatically generated">
            <a:extLst>
              <a:ext uri="{FF2B5EF4-FFF2-40B4-BE49-F238E27FC236}">
                <a16:creationId xmlns:a16="http://schemas.microsoft.com/office/drawing/2014/main" id="{B6F05278-DAEA-21F6-415F-273F9A02942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569753" y="1912020"/>
            <a:ext cx="10402188" cy="3661466"/>
          </a:xfrm>
          <a:prstGeom prst="rect">
            <a:avLst/>
          </a:prstGeom>
          <a:solidFill>
            <a:srgbClr val="D2849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2849A"/>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870857" y="2459504"/>
            <a:ext cx="9927772" cy="172354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weakness, altered muscle tone, loss of coordination, changes in sensation and decreased body awareness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Careful handling of the person during movement can improve safety and comfort</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108723" y="6356350"/>
            <a:ext cx="935807"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12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A6A8DF5B-1383-D770-F270-862156C7226C}"/>
              </a:ext>
            </a:extLst>
          </p:cNvPr>
          <p:cNvPicPr>
            <a:picLocks noChangeAspect="1"/>
          </p:cNvPicPr>
          <p:nvPr/>
        </p:nvPicPr>
        <p:blipFill>
          <a:blip r:embed="rId3"/>
          <a:stretch>
            <a:fillRect/>
          </a:stretch>
        </p:blipFill>
        <p:spPr>
          <a:xfrm>
            <a:off x="8901840" y="256551"/>
            <a:ext cx="2070100" cy="800100"/>
          </a:xfrm>
          <a:prstGeom prst="rect">
            <a:avLst/>
          </a:prstGeom>
        </p:spPr>
      </p:pic>
      <p:sp>
        <p:nvSpPr>
          <p:cNvPr id="6" name="TextBox 5">
            <a:extLst>
              <a:ext uri="{FF2B5EF4-FFF2-40B4-BE49-F238E27FC236}">
                <a16:creationId xmlns:a16="http://schemas.microsoft.com/office/drawing/2014/main" id="{712349BE-BEAF-A38D-DA4F-9CDB8B9D830A}"/>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Early Interventions- Thrombolysis</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9D9CD871-E1D1-0B01-63C3-90FA4CB95021}"/>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4" name="Picture 3" descr="A syringe dropping into a bottle&#10;&#10;Description automatically generated">
            <a:extLst>
              <a:ext uri="{FF2B5EF4-FFF2-40B4-BE49-F238E27FC236}">
                <a16:creationId xmlns:a16="http://schemas.microsoft.com/office/drawing/2014/main" id="{6F76C377-D91D-4612-AE85-49D7EA41E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16" y="942351"/>
            <a:ext cx="9359170" cy="7229959"/>
          </a:xfrm>
          <a:prstGeom prst="rect">
            <a:avLst/>
          </a:prstGeom>
        </p:spPr>
      </p:pic>
      <p:sp>
        <p:nvSpPr>
          <p:cNvPr id="5" name="TextBox 4">
            <a:extLst>
              <a:ext uri="{FF2B5EF4-FFF2-40B4-BE49-F238E27FC236}">
                <a16:creationId xmlns:a16="http://schemas.microsoft.com/office/drawing/2014/main" id="{050D35FE-F2CA-4082-94D2-1F1BE2818AB2}"/>
              </a:ext>
            </a:extLst>
          </p:cNvPr>
          <p:cNvSpPr txBox="1"/>
          <p:nvPr/>
        </p:nvSpPr>
        <p:spPr>
          <a:xfrm>
            <a:off x="4892040" y="2224410"/>
            <a:ext cx="5720238" cy="38779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Helvetica Neue" panose="02000503000000020004"/>
                <a:ea typeface="+mn-ea"/>
                <a:cs typeface="+mn-cs"/>
              </a:rPr>
              <a:t>Some people with ischemic stroke are eligible for a clot-busting drug</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Helvetica Neue" panose="02000503000000020004"/>
                <a:ea typeface="+mn-ea"/>
                <a:cs typeface="+mn-cs"/>
              </a:rPr>
              <a:t>The drug aims to dissolve the clot and return the blood supply to the brain</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Helvetica Neue" panose="02000503000000020004"/>
                <a:ea typeface="+mn-ea"/>
                <a:cs typeface="+mn-cs"/>
              </a:rPr>
              <a:t>It must be given quickly after the onset of stroke symptoms for eligible people (up to 4.5 hours)</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02124"/>
                </a:solidFill>
                <a:effectLst/>
                <a:uLnTx/>
                <a:uFillTx/>
                <a:latin typeface="Helvetica Neue" panose="02000503000000020004"/>
                <a:ea typeface="+mn-ea"/>
                <a:cs typeface="+mn-cs"/>
              </a:rPr>
              <a:t>Examples of clot-busting drugs are TNK and tPA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E329756-AC0B-4D0A-8366-AE8B10B0065B}"/>
              </a:ext>
            </a:extLst>
          </p:cNvPr>
          <p:cNvSpPr/>
          <p:nvPr/>
        </p:nvSpPr>
        <p:spPr>
          <a:xfrm>
            <a:off x="754380" y="2331720"/>
            <a:ext cx="3966210" cy="38329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608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585171"/>
            <a:ext cx="1089754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safety and success of any mobility activity depends on a number of factors</a:t>
            </a:r>
            <a:b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There are four main types of movement which include:</a:t>
            </a:r>
            <a:b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744064"/>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pink and black sign with white text&#10;&#10;Description automatically generated">
            <a:extLst>
              <a:ext uri="{FF2B5EF4-FFF2-40B4-BE49-F238E27FC236}">
                <a16:creationId xmlns:a16="http://schemas.microsoft.com/office/drawing/2014/main" id="{D4CD5954-6AB2-3A45-3289-D26089DF4B2D}"/>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 name="TextBox 2">
            <a:extLst>
              <a:ext uri="{FF2B5EF4-FFF2-40B4-BE49-F238E27FC236}">
                <a16:creationId xmlns:a16="http://schemas.microsoft.com/office/drawing/2014/main" id="{EC1986FF-A72C-2789-4529-63C5D95F600C}"/>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grpSp>
        <p:nvGrpSpPr>
          <p:cNvPr id="5" name="Group 4">
            <a:extLst>
              <a:ext uri="{FF2B5EF4-FFF2-40B4-BE49-F238E27FC236}">
                <a16:creationId xmlns:a16="http://schemas.microsoft.com/office/drawing/2014/main" id="{C2C3863B-A163-4461-AD4D-32952D310ABD}"/>
              </a:ext>
            </a:extLst>
          </p:cNvPr>
          <p:cNvGrpSpPr/>
          <p:nvPr/>
        </p:nvGrpSpPr>
        <p:grpSpPr>
          <a:xfrm>
            <a:off x="1300512" y="4137808"/>
            <a:ext cx="8418955" cy="926075"/>
            <a:chOff x="703426" y="4498853"/>
            <a:chExt cx="8418955" cy="926075"/>
          </a:xfrm>
        </p:grpSpPr>
        <p:sp>
          <p:nvSpPr>
            <p:cNvPr id="8" name="Rectangle 7">
              <a:extLst>
                <a:ext uri="{FF2B5EF4-FFF2-40B4-BE49-F238E27FC236}">
                  <a16:creationId xmlns:a16="http://schemas.microsoft.com/office/drawing/2014/main" id="{C2336CBC-08FF-41E5-9EED-4022B0B62469}"/>
                </a:ext>
              </a:extLst>
            </p:cNvPr>
            <p:cNvSpPr/>
            <p:nvPr/>
          </p:nvSpPr>
          <p:spPr>
            <a:xfrm>
              <a:off x="703426" y="4499393"/>
              <a:ext cx="2081719" cy="925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Bed Mobility</a:t>
              </a:r>
            </a:p>
          </p:txBody>
        </p:sp>
        <p:sp>
          <p:nvSpPr>
            <p:cNvPr id="9" name="Rectangle 8">
              <a:extLst>
                <a:ext uri="{FF2B5EF4-FFF2-40B4-BE49-F238E27FC236}">
                  <a16:creationId xmlns:a16="http://schemas.microsoft.com/office/drawing/2014/main" id="{D6BD6940-6C47-4D5C-9D3D-9E5324087E1A}"/>
                </a:ext>
              </a:extLst>
            </p:cNvPr>
            <p:cNvSpPr/>
            <p:nvPr/>
          </p:nvSpPr>
          <p:spPr>
            <a:xfrm>
              <a:off x="2808290" y="4498854"/>
              <a:ext cx="2081719" cy="925536"/>
            </a:xfrm>
            <a:prstGeom prst="rect">
              <a:avLst/>
            </a:prstGeom>
            <a:solidFill>
              <a:srgbClr val="D28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Transitional Movements</a:t>
              </a:r>
            </a:p>
          </p:txBody>
        </p:sp>
        <p:sp>
          <p:nvSpPr>
            <p:cNvPr id="10" name="Rectangle 9">
              <a:extLst>
                <a:ext uri="{FF2B5EF4-FFF2-40B4-BE49-F238E27FC236}">
                  <a16:creationId xmlns:a16="http://schemas.microsoft.com/office/drawing/2014/main" id="{B4C067BE-6A9F-48F0-ABD1-309C2AFA992A}"/>
                </a:ext>
              </a:extLst>
            </p:cNvPr>
            <p:cNvSpPr/>
            <p:nvPr/>
          </p:nvSpPr>
          <p:spPr>
            <a:xfrm>
              <a:off x="4928109" y="4498854"/>
              <a:ext cx="2081719" cy="9255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Transfers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8397C3-91B6-4E00-A985-D4FF8BE1441B}"/>
                </a:ext>
              </a:extLst>
            </p:cNvPr>
            <p:cNvSpPr/>
            <p:nvPr/>
          </p:nvSpPr>
          <p:spPr>
            <a:xfrm>
              <a:off x="7040662" y="4498853"/>
              <a:ext cx="2081719" cy="92553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Ambulation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F48D1916-2663-4499-BE2F-5EA99509377E}"/>
              </a:ext>
            </a:extLst>
          </p:cNvPr>
          <p:cNvSpPr txBox="1"/>
          <p:nvPr/>
        </p:nvSpPr>
        <p:spPr>
          <a:xfrm>
            <a:off x="709638" y="5680411"/>
            <a:ext cx="96007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protect and never pull on the affected arm when moving </a:t>
            </a:r>
            <a:endParaRPr kumimoji="0" lang="en-US" sz="2400" b="1" i="0" u="none" strike="noStrike" kern="1200" cap="none" spc="0" normalizeH="0" baseline="0" noProof="0" dirty="0">
              <a:ln>
                <a:noFill/>
              </a:ln>
              <a:solidFill>
                <a:srgbClr val="D2849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7848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964646" y="2173896"/>
            <a:ext cx="6563693"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Before rolling, ask/ help the person to:</a:t>
            </a:r>
            <a:endPar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Bend their knees and place feet flat on the bed</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Initiate the roll by allowing the knees to fall, turning the head, and reaching with the arm towards the direction of the roll, bringing their arm with the rest of the body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Assist the person by helping at the back of the</a:t>
            </a:r>
            <a:r>
              <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shoulder blade and hip as needed; </a:t>
            </a:r>
            <a:r>
              <a:rPr kumimoji="0" lang="en-CA" sz="2400" b="1" i="0" u="sng"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never pull on the affected arm</a:t>
            </a:r>
            <a:endParaRPr kumimoji="0" lang="en-CA" sz="2400" b="0" i="0" u="sng"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ink and black sign with white text&#10;&#10;Description automatically generated">
            <a:extLst>
              <a:ext uri="{FF2B5EF4-FFF2-40B4-BE49-F238E27FC236}">
                <a16:creationId xmlns:a16="http://schemas.microsoft.com/office/drawing/2014/main" id="{CFC38714-B52B-FC29-1A8B-2F190675D13A}"/>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 name="TextBox 2">
            <a:extLst>
              <a:ext uri="{FF2B5EF4-FFF2-40B4-BE49-F238E27FC236}">
                <a16:creationId xmlns:a16="http://schemas.microsoft.com/office/drawing/2014/main" id="{9AAEB6EB-0E57-49E6-1639-F4648937A958}"/>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n old person lying in a bed&#10;&#10;Description automatically generated">
            <a:extLst>
              <a:ext uri="{FF2B5EF4-FFF2-40B4-BE49-F238E27FC236}">
                <a16:creationId xmlns:a16="http://schemas.microsoft.com/office/drawing/2014/main" id="{706A52B8-96BA-687A-C567-97B200A9BA7F}"/>
              </a:ext>
            </a:extLst>
          </p:cNvPr>
          <p:cNvPicPr>
            <a:picLocks noChangeAspect="1"/>
          </p:cNvPicPr>
          <p:nvPr/>
        </p:nvPicPr>
        <p:blipFill>
          <a:blip r:embed="rId4"/>
          <a:stretch>
            <a:fillRect/>
          </a:stretch>
        </p:blipFill>
        <p:spPr>
          <a:xfrm>
            <a:off x="259445" y="2527824"/>
            <a:ext cx="4475393" cy="2862328"/>
          </a:xfrm>
          <a:prstGeom prst="rect">
            <a:avLst/>
          </a:prstGeom>
        </p:spPr>
      </p:pic>
      <p:sp>
        <p:nvSpPr>
          <p:cNvPr id="4" name="TextBox 3">
            <a:extLst>
              <a:ext uri="{FF2B5EF4-FFF2-40B4-BE49-F238E27FC236}">
                <a16:creationId xmlns:a16="http://schemas.microsoft.com/office/drawing/2014/main" id="{BA7EF8E2-72D9-4322-827A-C27E47F4DA11}"/>
              </a:ext>
            </a:extLst>
          </p:cNvPr>
          <p:cNvSpPr txBox="1"/>
          <p:nvPr/>
        </p:nvSpPr>
        <p:spPr>
          <a:xfrm>
            <a:off x="515006" y="1656215"/>
            <a:ext cx="21546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2849A"/>
                </a:solidFill>
                <a:effectLst/>
                <a:uLnTx/>
                <a:uFillTx/>
                <a:latin typeface="Helvetica Neue" panose="02000503000000020004"/>
                <a:ea typeface="+mn-ea"/>
                <a:cs typeface="+mn-cs"/>
              </a:rPr>
              <a:t>Smart Tips:</a:t>
            </a:r>
          </a:p>
        </p:txBody>
      </p:sp>
    </p:spTree>
    <p:extLst>
      <p:ext uri="{BB962C8B-B14F-4D97-AF65-F5344CB8AC3E}">
        <p14:creationId xmlns:p14="http://schemas.microsoft.com/office/powerpoint/2010/main" val="40855079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673600" y="1852027"/>
            <a:ext cx="6670199" cy="4247317"/>
          </a:xfrm>
          <a:prstGeom prst="rect">
            <a:avLst/>
          </a:prstGeom>
          <a:noFill/>
        </p:spPr>
        <p:txBody>
          <a:bodyPr wrap="square"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Once on their side, ask/ help the person to:</a:t>
            </a:r>
            <a:endPar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Bring their feet over the edge of the bed by moving their knees up towards their chest </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Push up with the bottom arm to sit up. If assistance is needed, place one hand underneath the bottom ribs near the shoulder blade, and one hand on the upper hip</a:t>
            </a:r>
            <a:endPar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Once sitting safely, lower the height</a:t>
            </a:r>
            <a:r>
              <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of bed if possible, to allow feet to be in contact with</a:t>
            </a:r>
            <a:r>
              <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floor</a:t>
            </a:r>
            <a:endPar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nk and black sign with white text&#10;&#10;Description automatically generated">
            <a:extLst>
              <a:ext uri="{FF2B5EF4-FFF2-40B4-BE49-F238E27FC236}">
                <a16:creationId xmlns:a16="http://schemas.microsoft.com/office/drawing/2014/main" id="{A1506A6C-F814-A4EE-034A-94D13FEE3215}"/>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19E12B01-98E6-3609-057B-372DA22C9083}"/>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n old person sitting on a bed&#10;&#10;Description automatically generated">
            <a:extLst>
              <a:ext uri="{FF2B5EF4-FFF2-40B4-BE49-F238E27FC236}">
                <a16:creationId xmlns:a16="http://schemas.microsoft.com/office/drawing/2014/main" id="{3DAC8748-C10E-09CC-BFD6-61814072B505}"/>
              </a:ext>
            </a:extLst>
          </p:cNvPr>
          <p:cNvPicPr>
            <a:picLocks noChangeAspect="1"/>
          </p:cNvPicPr>
          <p:nvPr/>
        </p:nvPicPr>
        <p:blipFill>
          <a:blip r:embed="rId4"/>
          <a:stretch>
            <a:fillRect/>
          </a:stretch>
        </p:blipFill>
        <p:spPr>
          <a:xfrm>
            <a:off x="276049" y="2301340"/>
            <a:ext cx="4119351" cy="3117857"/>
          </a:xfrm>
          <a:prstGeom prst="rect">
            <a:avLst/>
          </a:prstGeom>
        </p:spPr>
      </p:pic>
    </p:spTree>
    <p:extLst>
      <p:ext uri="{BB962C8B-B14F-4D97-AF65-F5344CB8AC3E}">
        <p14:creationId xmlns:p14="http://schemas.microsoft.com/office/powerpoint/2010/main" val="5630873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nk and black sign with white text&#10;&#10;Description automatically generated">
            <a:extLst>
              <a:ext uri="{FF2B5EF4-FFF2-40B4-BE49-F238E27FC236}">
                <a16:creationId xmlns:a16="http://schemas.microsoft.com/office/drawing/2014/main" id="{DB9CE669-98F4-2348-B483-534328A877A7}"/>
              </a:ext>
            </a:extLst>
          </p:cNvPr>
          <p:cNvPicPr>
            <a:picLocks noChangeAspect="1"/>
          </p:cNvPicPr>
          <p:nvPr/>
        </p:nvPicPr>
        <p:blipFill>
          <a:blip r:embed="rId3"/>
          <a:stretch>
            <a:fillRect/>
          </a:stretch>
        </p:blipFill>
        <p:spPr>
          <a:xfrm>
            <a:off x="8901840" y="259491"/>
            <a:ext cx="2070100" cy="800100"/>
          </a:xfrm>
          <a:prstGeom prst="rect">
            <a:avLst/>
          </a:prstGeom>
        </p:spPr>
      </p:pic>
      <p:sp>
        <p:nvSpPr>
          <p:cNvPr id="6" name="TextBox 5">
            <a:extLst>
              <a:ext uri="{FF2B5EF4-FFF2-40B4-BE49-F238E27FC236}">
                <a16:creationId xmlns:a16="http://schemas.microsoft.com/office/drawing/2014/main" id="{AEF8205B-1CCA-5FE4-A2F9-F9266E28FB3F}"/>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person sitting on chairs&#10;&#10;Description automatically generated">
            <a:extLst>
              <a:ext uri="{FF2B5EF4-FFF2-40B4-BE49-F238E27FC236}">
                <a16:creationId xmlns:a16="http://schemas.microsoft.com/office/drawing/2014/main" id="{74EBFE84-A1B2-CF53-581D-D0A2F365C917}"/>
              </a:ext>
            </a:extLst>
          </p:cNvPr>
          <p:cNvPicPr>
            <a:picLocks noChangeAspect="1"/>
          </p:cNvPicPr>
          <p:nvPr/>
        </p:nvPicPr>
        <p:blipFill>
          <a:blip r:embed="rId4"/>
          <a:stretch>
            <a:fillRect/>
          </a:stretch>
        </p:blipFill>
        <p:spPr>
          <a:xfrm>
            <a:off x="515006" y="1545852"/>
            <a:ext cx="6671989" cy="2052023"/>
          </a:xfrm>
          <a:prstGeom prst="rect">
            <a:avLst/>
          </a:prstGeom>
        </p:spPr>
      </p:pic>
      <p:sp>
        <p:nvSpPr>
          <p:cNvPr id="10" name="TextBox 9">
            <a:extLst>
              <a:ext uri="{FF2B5EF4-FFF2-40B4-BE49-F238E27FC236}">
                <a16:creationId xmlns:a16="http://schemas.microsoft.com/office/drawing/2014/main" id="{8A76EEC4-D5B5-E2B9-4173-91154F47F92F}"/>
              </a:ext>
            </a:extLst>
          </p:cNvPr>
          <p:cNvSpPr txBox="1"/>
          <p:nvPr/>
        </p:nvSpPr>
        <p:spPr>
          <a:xfrm>
            <a:off x="515006" y="3730179"/>
            <a:ext cx="10456934" cy="307776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Ask/help the person to:</a:t>
            </a:r>
            <a:endPar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Shift hips towards front edge of the sitting surface</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f</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eet</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shoulder width apart, with heels under the knees</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Sit up tall and bend forward at the hips while looking ahead </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Push up from the bed with both hands, if able-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not pull on walker</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Push through both legs with weight equally distributed</a:t>
            </a:r>
          </a:p>
        </p:txBody>
      </p:sp>
      <p:sp>
        <p:nvSpPr>
          <p:cNvPr id="2" name="Rectangle 1">
            <a:extLst>
              <a:ext uri="{FF2B5EF4-FFF2-40B4-BE49-F238E27FC236}">
                <a16:creationId xmlns:a16="http://schemas.microsoft.com/office/drawing/2014/main" id="{EAF4521B-DB57-4418-A720-C23ABBFC9E05}"/>
              </a:ext>
            </a:extLst>
          </p:cNvPr>
          <p:cNvSpPr/>
          <p:nvPr/>
        </p:nvSpPr>
        <p:spPr>
          <a:xfrm>
            <a:off x="515006" y="1545852"/>
            <a:ext cx="6671990" cy="424030"/>
          </a:xfrm>
          <a:prstGeom prst="rect">
            <a:avLst/>
          </a:prstGeom>
          <a:solidFill>
            <a:srgbClr val="D2849A"/>
          </a:solidFill>
          <a:ln>
            <a:solidFill>
              <a:srgbClr val="D28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panose="02000503000000020004"/>
                <a:ea typeface="+mn-ea"/>
                <a:cs typeface="+mn-cs"/>
              </a:rPr>
              <a:t>Sit to Stand</a:t>
            </a:r>
          </a:p>
        </p:txBody>
      </p:sp>
      <p:sp>
        <p:nvSpPr>
          <p:cNvPr id="3" name="Cloud 2">
            <a:extLst>
              <a:ext uri="{FF2B5EF4-FFF2-40B4-BE49-F238E27FC236}">
                <a16:creationId xmlns:a16="http://schemas.microsoft.com/office/drawing/2014/main" id="{0E2DB558-87DA-E2BE-191D-9C14E1FCC187}"/>
              </a:ext>
            </a:extLst>
          </p:cNvPr>
          <p:cNvSpPr/>
          <p:nvPr/>
        </p:nvSpPr>
        <p:spPr>
          <a:xfrm>
            <a:off x="7621272" y="1718985"/>
            <a:ext cx="3472788" cy="1624371"/>
          </a:xfrm>
          <a:prstGeom prst="cloud">
            <a:avLst/>
          </a:prstGeom>
          <a:solidFill>
            <a:srgbClr val="D284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panose="02000503000000020004"/>
                <a:ea typeface="+mn-ea"/>
                <a:cs typeface="+mn-cs"/>
              </a:rPr>
              <a:t>Stand on the persons affected side</a:t>
            </a:r>
          </a:p>
        </p:txBody>
      </p:sp>
      <p:sp>
        <p:nvSpPr>
          <p:cNvPr id="5" name="Rectangle 4">
            <a:extLst>
              <a:ext uri="{FF2B5EF4-FFF2-40B4-BE49-F238E27FC236}">
                <a16:creationId xmlns:a16="http://schemas.microsoft.com/office/drawing/2014/main" id="{C0D54856-66F9-196D-B79A-4F16FD807009}"/>
              </a:ext>
            </a:extLst>
          </p:cNvPr>
          <p:cNvSpPr/>
          <p:nvPr/>
        </p:nvSpPr>
        <p:spPr>
          <a:xfrm>
            <a:off x="5934635" y="3343356"/>
            <a:ext cx="1252358" cy="254519"/>
          </a:xfrm>
          <a:prstGeom prst="rect">
            <a:avLst/>
          </a:prstGeom>
          <a:solidFill>
            <a:srgbClr val="F4E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3032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nk and black sign with white text&#10;&#10;Description automatically generated">
            <a:extLst>
              <a:ext uri="{FF2B5EF4-FFF2-40B4-BE49-F238E27FC236}">
                <a16:creationId xmlns:a16="http://schemas.microsoft.com/office/drawing/2014/main" id="{DB9CE669-98F4-2348-B483-534328A877A7}"/>
              </a:ext>
            </a:extLst>
          </p:cNvPr>
          <p:cNvPicPr>
            <a:picLocks noChangeAspect="1"/>
          </p:cNvPicPr>
          <p:nvPr/>
        </p:nvPicPr>
        <p:blipFill>
          <a:blip r:embed="rId3"/>
          <a:stretch>
            <a:fillRect/>
          </a:stretch>
        </p:blipFill>
        <p:spPr>
          <a:xfrm>
            <a:off x="8901840" y="259491"/>
            <a:ext cx="2070100" cy="800100"/>
          </a:xfrm>
          <a:prstGeom prst="rect">
            <a:avLst/>
          </a:prstGeom>
        </p:spPr>
      </p:pic>
      <p:sp>
        <p:nvSpPr>
          <p:cNvPr id="6" name="TextBox 5">
            <a:extLst>
              <a:ext uri="{FF2B5EF4-FFF2-40B4-BE49-F238E27FC236}">
                <a16:creationId xmlns:a16="http://schemas.microsoft.com/office/drawing/2014/main" id="{AEF8205B-1CCA-5FE4-A2F9-F9266E28FB3F}"/>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10" name="TextBox 9">
            <a:extLst>
              <a:ext uri="{FF2B5EF4-FFF2-40B4-BE49-F238E27FC236}">
                <a16:creationId xmlns:a16="http://schemas.microsoft.com/office/drawing/2014/main" id="{8A76EEC4-D5B5-E2B9-4173-91154F47F92F}"/>
              </a:ext>
            </a:extLst>
          </p:cNvPr>
          <p:cNvSpPr txBox="1"/>
          <p:nvPr/>
        </p:nvSpPr>
        <p:spPr>
          <a:xfrm>
            <a:off x="438132" y="4109581"/>
            <a:ext cx="1062746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Ask/help the person to:</a:t>
            </a:r>
            <a:endParaRPr kumimoji="0" lang="en-CA" sz="24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Before sitting, ensure the back of their legs are touching the sitting surface</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Reach back to place their hand(s) on armrests or the sitting surface</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Bend hips then knees to lower themselves slowly</a:t>
            </a:r>
          </a:p>
          <a:p>
            <a:pPr marL="342900" marR="0" lvl="0" indent="-342900" algn="l" defTabSz="914400" rtl="0" eaLnBrk="1" fontAlgn="auto" latinLnBrk="0" hangingPunct="1">
              <a:lnSpc>
                <a:spcPct val="100000"/>
              </a:lnSpc>
              <a:spcBef>
                <a:spcPts val="600"/>
              </a:spcBef>
              <a:spcAft>
                <a:spcPts val="600"/>
              </a:spcAft>
              <a:buClr>
                <a:srgbClr val="D2849A"/>
              </a:buClr>
              <a:buSzTx/>
              <a:buFont typeface="+mj-lt"/>
              <a:buAutoNum type="arabicPeriod"/>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Shift their hips back on the sitting surface</a:t>
            </a:r>
          </a:p>
        </p:txBody>
      </p:sp>
      <p:sp>
        <p:nvSpPr>
          <p:cNvPr id="9" name="Rectangle 8">
            <a:extLst>
              <a:ext uri="{FF2B5EF4-FFF2-40B4-BE49-F238E27FC236}">
                <a16:creationId xmlns:a16="http://schemas.microsoft.com/office/drawing/2014/main" id="{0B9AB437-0E78-42D7-8730-A0D9C36EE76B}"/>
              </a:ext>
            </a:extLst>
          </p:cNvPr>
          <p:cNvSpPr/>
          <p:nvPr/>
        </p:nvSpPr>
        <p:spPr>
          <a:xfrm>
            <a:off x="536661" y="1612716"/>
            <a:ext cx="5872515" cy="424031"/>
          </a:xfrm>
          <a:prstGeom prst="rect">
            <a:avLst/>
          </a:prstGeom>
          <a:solidFill>
            <a:srgbClr val="D2849A"/>
          </a:solidFill>
          <a:ln>
            <a:solidFill>
              <a:srgbClr val="D28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panose="02000503000000020004"/>
                <a:ea typeface="+mn-ea"/>
                <a:cs typeface="+mn-cs"/>
              </a:rPr>
              <a:t>Stand to Sit</a:t>
            </a:r>
          </a:p>
        </p:txBody>
      </p:sp>
      <p:sp>
        <p:nvSpPr>
          <p:cNvPr id="5" name="Rectangle 4">
            <a:extLst>
              <a:ext uri="{FF2B5EF4-FFF2-40B4-BE49-F238E27FC236}">
                <a16:creationId xmlns:a16="http://schemas.microsoft.com/office/drawing/2014/main" id="{2F256329-0E34-4F34-9C88-A537788E6F08}"/>
              </a:ext>
            </a:extLst>
          </p:cNvPr>
          <p:cNvSpPr/>
          <p:nvPr/>
        </p:nvSpPr>
        <p:spPr>
          <a:xfrm>
            <a:off x="536660" y="2076288"/>
            <a:ext cx="5872516" cy="2052470"/>
          </a:xfrm>
          <a:prstGeom prst="rect">
            <a:avLst/>
          </a:prstGeom>
          <a:solidFill>
            <a:srgbClr val="F4E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animation of a person sitting on a chair&#10;&#10;Description automatically generated">
            <a:extLst>
              <a:ext uri="{FF2B5EF4-FFF2-40B4-BE49-F238E27FC236}">
                <a16:creationId xmlns:a16="http://schemas.microsoft.com/office/drawing/2014/main" id="{8E26F1C7-E477-4BD5-9964-0952ADA7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7" y="1327277"/>
            <a:ext cx="6918458" cy="3268563"/>
          </a:xfrm>
          <a:prstGeom prst="rect">
            <a:avLst/>
          </a:prstGeom>
        </p:spPr>
      </p:pic>
      <p:sp>
        <p:nvSpPr>
          <p:cNvPr id="2" name="Cloud 1">
            <a:extLst>
              <a:ext uri="{FF2B5EF4-FFF2-40B4-BE49-F238E27FC236}">
                <a16:creationId xmlns:a16="http://schemas.microsoft.com/office/drawing/2014/main" id="{8042DCD3-D375-99B0-C988-E38C068AB926}"/>
              </a:ext>
            </a:extLst>
          </p:cNvPr>
          <p:cNvSpPr/>
          <p:nvPr/>
        </p:nvSpPr>
        <p:spPr>
          <a:xfrm>
            <a:off x="7281768" y="1856602"/>
            <a:ext cx="3472788" cy="1624371"/>
          </a:xfrm>
          <a:prstGeom prst="cloud">
            <a:avLst/>
          </a:prstGeom>
          <a:solidFill>
            <a:srgbClr val="D284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panose="02000503000000020004"/>
                <a:ea typeface="+mn-ea"/>
                <a:cs typeface="+mn-cs"/>
              </a:rPr>
              <a:t>Stand on the persons affected side</a:t>
            </a:r>
          </a:p>
        </p:txBody>
      </p:sp>
      <p:sp>
        <p:nvSpPr>
          <p:cNvPr id="3" name="Rectangle 2">
            <a:extLst>
              <a:ext uri="{FF2B5EF4-FFF2-40B4-BE49-F238E27FC236}">
                <a16:creationId xmlns:a16="http://schemas.microsoft.com/office/drawing/2014/main" id="{86F660A9-6A2F-B204-49E5-0C97E3FFF108}"/>
              </a:ext>
            </a:extLst>
          </p:cNvPr>
          <p:cNvSpPr/>
          <p:nvPr/>
        </p:nvSpPr>
        <p:spPr>
          <a:xfrm>
            <a:off x="5372963" y="2245323"/>
            <a:ext cx="1036213" cy="321860"/>
          </a:xfrm>
          <a:prstGeom prst="rect">
            <a:avLst/>
          </a:prstGeom>
          <a:solidFill>
            <a:srgbClr val="F4E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9397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786925" y="2176203"/>
            <a:ext cx="6556874" cy="3139321"/>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Have the person move towards their stronger side</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the chair/ commode close to the bed</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brakes are applied and arm/foot rests are removed</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 the person to shift their hips forward to the edge of the sitting surface</a:t>
            </a:r>
          </a:p>
        </p:txBody>
      </p:sp>
      <p:pic>
        <p:nvPicPr>
          <p:cNvPr id="3" name="Picture 2" descr="A pink and black sign with white text&#10;&#10;Description automatically generated">
            <a:extLst>
              <a:ext uri="{FF2B5EF4-FFF2-40B4-BE49-F238E27FC236}">
                <a16:creationId xmlns:a16="http://schemas.microsoft.com/office/drawing/2014/main" id="{A1506A6C-F814-A4EE-034A-94D13FEE3215}"/>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19E12B01-98E6-3609-057B-372DA22C9083}"/>
              </a:ext>
            </a:extLst>
          </p:cNvPr>
          <p:cNvSpPr txBox="1"/>
          <p:nvPr/>
        </p:nvSpPr>
        <p:spPr>
          <a:xfrm>
            <a:off x="486508" y="267846"/>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person sitting on a wheelchair next to a person&#10;&#10;Description automatically generated">
            <a:extLst>
              <a:ext uri="{FF2B5EF4-FFF2-40B4-BE49-F238E27FC236}">
                <a16:creationId xmlns:a16="http://schemas.microsoft.com/office/drawing/2014/main" id="{41339126-4F60-CE9C-E20D-0D45E2D084C4}"/>
              </a:ext>
            </a:extLst>
          </p:cNvPr>
          <p:cNvPicPr>
            <a:picLocks noChangeAspect="1"/>
          </p:cNvPicPr>
          <p:nvPr/>
        </p:nvPicPr>
        <p:blipFill>
          <a:blip r:embed="rId4"/>
          <a:stretch>
            <a:fillRect/>
          </a:stretch>
        </p:blipFill>
        <p:spPr>
          <a:xfrm>
            <a:off x="664747" y="2176203"/>
            <a:ext cx="3937638" cy="3380256"/>
          </a:xfrm>
          <a:prstGeom prst="rect">
            <a:avLst/>
          </a:prstGeom>
        </p:spPr>
      </p:pic>
    </p:spTree>
    <p:extLst>
      <p:ext uri="{BB962C8B-B14F-4D97-AF65-F5344CB8AC3E}">
        <p14:creationId xmlns:p14="http://schemas.microsoft.com/office/powerpoint/2010/main" val="19539795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945982" y="2206980"/>
            <a:ext cx="6253320" cy="2985433"/>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yourself close to the person, on their weaker side</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uide</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the person onto their feet and help them shift their hips from one surface to the other</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Cue the person to reach towards the surface they are transferring to </a:t>
            </a:r>
          </a:p>
        </p:txBody>
      </p:sp>
      <p:pic>
        <p:nvPicPr>
          <p:cNvPr id="3" name="Picture 2" descr="A pink and black sign with white text&#10;&#10;Description automatically generated">
            <a:extLst>
              <a:ext uri="{FF2B5EF4-FFF2-40B4-BE49-F238E27FC236}">
                <a16:creationId xmlns:a16="http://schemas.microsoft.com/office/drawing/2014/main" id="{A1506A6C-F814-A4EE-034A-94D13FEE3215}"/>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19E12B01-98E6-3609-057B-372DA22C9083}"/>
              </a:ext>
            </a:extLst>
          </p:cNvPr>
          <p:cNvSpPr txBox="1"/>
          <p:nvPr/>
        </p:nvSpPr>
        <p:spPr>
          <a:xfrm>
            <a:off x="486508" y="267846"/>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person sitting on a wheelchair next to a person&#10;&#10;Description automatically generated">
            <a:extLst>
              <a:ext uri="{FF2B5EF4-FFF2-40B4-BE49-F238E27FC236}">
                <a16:creationId xmlns:a16="http://schemas.microsoft.com/office/drawing/2014/main" id="{41339126-4F60-CE9C-E20D-0D45E2D084C4}"/>
              </a:ext>
            </a:extLst>
          </p:cNvPr>
          <p:cNvPicPr>
            <a:picLocks noChangeAspect="1"/>
          </p:cNvPicPr>
          <p:nvPr/>
        </p:nvPicPr>
        <p:blipFill>
          <a:blip r:embed="rId4"/>
          <a:stretch>
            <a:fillRect/>
          </a:stretch>
        </p:blipFill>
        <p:spPr>
          <a:xfrm>
            <a:off x="679307" y="2206980"/>
            <a:ext cx="3937638" cy="3380256"/>
          </a:xfrm>
          <a:prstGeom prst="rect">
            <a:avLst/>
          </a:prstGeom>
        </p:spPr>
      </p:pic>
    </p:spTree>
    <p:extLst>
      <p:ext uri="{BB962C8B-B14F-4D97-AF65-F5344CB8AC3E}">
        <p14:creationId xmlns:p14="http://schemas.microsoft.com/office/powerpoint/2010/main" val="29010544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094130" y="2357493"/>
            <a:ext cx="5877810" cy="3954929"/>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Once standing, pause to ensure balance before walking. </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a gait aid is used, have it nearby</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While walking, stand on the affected side and stay close to steady the person as needed</a:t>
            </a:r>
          </a:p>
          <a:p>
            <a:pPr marL="285750" marR="0" lvl="0" indent="-285750" algn="l" defTabSz="914400" rtl="0" eaLnBrk="1" fontAlgn="auto" latinLnBrk="0" hangingPunct="1">
              <a:lnSpc>
                <a:spcPct val="100000"/>
              </a:lnSpc>
              <a:spcBef>
                <a:spcPts val="600"/>
              </a:spcBef>
              <a:spcAft>
                <a:spcPts val="600"/>
              </a:spcAft>
              <a:buClr>
                <a:srgbClr val="D2849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look ahead, not at the floor</a:t>
            </a:r>
          </a:p>
          <a:p>
            <a:pPr marL="0" marR="0" lvl="0" indent="0" algn="l" defTabSz="914400" rtl="0" eaLnBrk="1" fontAlgn="auto" latinLnBrk="0" hangingPunct="1">
              <a:lnSpc>
                <a:spcPct val="100000"/>
              </a:lnSpc>
              <a:spcBef>
                <a:spcPts val="0"/>
              </a:spcBef>
              <a:spcAft>
                <a:spcPts val="0"/>
              </a:spcAft>
              <a:buClr>
                <a:srgbClr val="D2849A"/>
              </a:buClr>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pink and black sign with white text&#10;&#10;Description automatically generated">
            <a:extLst>
              <a:ext uri="{FF2B5EF4-FFF2-40B4-BE49-F238E27FC236}">
                <a16:creationId xmlns:a16="http://schemas.microsoft.com/office/drawing/2014/main" id="{A1506A6C-F814-A4EE-034A-94D13FEE3215}"/>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19E12B01-98E6-3609-057B-372DA22C9083}"/>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grpSp>
        <p:nvGrpSpPr>
          <p:cNvPr id="4" name="Group 3">
            <a:extLst>
              <a:ext uri="{FF2B5EF4-FFF2-40B4-BE49-F238E27FC236}">
                <a16:creationId xmlns:a16="http://schemas.microsoft.com/office/drawing/2014/main" id="{401ED8AA-B2EB-437E-8620-24B55709DE6B}"/>
              </a:ext>
            </a:extLst>
          </p:cNvPr>
          <p:cNvGrpSpPr/>
          <p:nvPr/>
        </p:nvGrpSpPr>
        <p:grpSpPr>
          <a:xfrm>
            <a:off x="682820" y="2313565"/>
            <a:ext cx="3854911" cy="3998857"/>
            <a:chOff x="582612" y="2711667"/>
            <a:chExt cx="3674789" cy="3936399"/>
          </a:xfrm>
        </p:grpSpPr>
        <p:sp>
          <p:nvSpPr>
            <p:cNvPr id="7" name="Rectangle 6">
              <a:extLst>
                <a:ext uri="{FF2B5EF4-FFF2-40B4-BE49-F238E27FC236}">
                  <a16:creationId xmlns:a16="http://schemas.microsoft.com/office/drawing/2014/main" id="{52809B9D-194C-4A1F-8D7D-A6670134294A}"/>
                </a:ext>
              </a:extLst>
            </p:cNvPr>
            <p:cNvSpPr/>
            <p:nvPr/>
          </p:nvSpPr>
          <p:spPr>
            <a:xfrm>
              <a:off x="630621" y="2711669"/>
              <a:ext cx="3578772" cy="3644681"/>
            </a:xfrm>
            <a:prstGeom prst="rect">
              <a:avLst/>
            </a:prstGeom>
            <a:solidFill>
              <a:srgbClr val="F4E2E7"/>
            </a:solidFill>
            <a:ln>
              <a:solidFill>
                <a:srgbClr val="F4E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helping an old person with a walker&#10;&#10;Description automatically generated">
              <a:extLst>
                <a:ext uri="{FF2B5EF4-FFF2-40B4-BE49-F238E27FC236}">
                  <a16:creationId xmlns:a16="http://schemas.microsoft.com/office/drawing/2014/main" id="{D85702C0-C0A0-42AE-A150-821FDF587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12" y="2973277"/>
              <a:ext cx="3674789" cy="3674789"/>
            </a:xfrm>
            <a:prstGeom prst="rect">
              <a:avLst/>
            </a:prstGeom>
            <a:ln>
              <a:noFill/>
            </a:ln>
          </p:spPr>
        </p:pic>
        <p:sp>
          <p:nvSpPr>
            <p:cNvPr id="8" name="Rectangle 7">
              <a:extLst>
                <a:ext uri="{FF2B5EF4-FFF2-40B4-BE49-F238E27FC236}">
                  <a16:creationId xmlns:a16="http://schemas.microsoft.com/office/drawing/2014/main" id="{5219C01B-15D3-4349-BADE-C2662AE95EC1}"/>
                </a:ext>
              </a:extLst>
            </p:cNvPr>
            <p:cNvSpPr/>
            <p:nvPr/>
          </p:nvSpPr>
          <p:spPr>
            <a:xfrm>
              <a:off x="630621" y="2711667"/>
              <a:ext cx="3578772" cy="523220"/>
            </a:xfrm>
            <a:prstGeom prst="rect">
              <a:avLst/>
            </a:prstGeom>
            <a:solidFill>
              <a:srgbClr val="D28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panose="02000503000000020004"/>
                  <a:ea typeface="+mn-ea"/>
                  <a:cs typeface="+mn-cs"/>
                </a:rPr>
                <a:t>Walking</a:t>
              </a:r>
            </a:p>
          </p:txBody>
        </p:sp>
      </p:grpSp>
    </p:spTree>
    <p:extLst>
      <p:ext uri="{BB962C8B-B14F-4D97-AF65-F5344CB8AC3E}">
        <p14:creationId xmlns:p14="http://schemas.microsoft.com/office/powerpoint/2010/main" val="30887480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D28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69753" y="3011379"/>
            <a:ext cx="10247728" cy="209288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D2849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Physiotherapists and Occupational Therapists are skilled in mobility and transfers. It may be helpful to involve them if there are questions </a:t>
            </a:r>
            <a:r>
              <a:rPr kumimoji="0" lang="en-CA" sz="2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 concerns</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D2849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Notify the team if you notice a change in the person’s ability to transfer or ambulate</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2063461"/>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Picture 1" descr="A pink and black sign with white text&#10;&#10;Description automatically generated">
            <a:extLst>
              <a:ext uri="{FF2B5EF4-FFF2-40B4-BE49-F238E27FC236}">
                <a16:creationId xmlns:a16="http://schemas.microsoft.com/office/drawing/2014/main" id="{53440639-CB0C-53CB-A017-BDC3600E4787}"/>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 name="TextBox 2">
            <a:extLst>
              <a:ext uri="{FF2B5EF4-FFF2-40B4-BE49-F238E27FC236}">
                <a16:creationId xmlns:a16="http://schemas.microsoft.com/office/drawing/2014/main" id="{E7587B5A-3713-988D-ACED-BA5913AEFD6C}"/>
              </a:ext>
            </a:extLst>
          </p:cNvPr>
          <p:cNvSpPr txBox="1"/>
          <p:nvPr/>
        </p:nvSpPr>
        <p:spPr>
          <a:xfrm>
            <a:off x="515006" y="345523"/>
            <a:ext cx="73560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rgbClr val="D2849A"/>
                </a:solidFill>
                <a:effectLst/>
                <a:uLnTx/>
                <a:uFillTx/>
                <a:latin typeface="Helvetica Neue" panose="02000503000000020004" pitchFamily="2" charset="0"/>
                <a:ea typeface="Helvetica Neue" panose="02000503000000020004" pitchFamily="2" charset="0"/>
                <a:cs typeface="Helvetica Neue" panose="02000503000000020004" pitchFamily="2" charset="0"/>
              </a:rPr>
              <a:t>Bed Mobility, Transfers and Ambulation </a:t>
            </a:r>
            <a:r>
              <a:rPr kumimoji="0" lang="en-CA" sz="3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8" name="TextBox 7">
            <a:extLst>
              <a:ext uri="{FF2B5EF4-FFF2-40B4-BE49-F238E27FC236}">
                <a16:creationId xmlns:a16="http://schemas.microsoft.com/office/drawing/2014/main" id="{5FAAACC8-3D53-5F6A-D028-D924B841680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Tree>
    <p:extLst>
      <p:ext uri="{BB962C8B-B14F-4D97-AF65-F5344CB8AC3E}">
        <p14:creationId xmlns:p14="http://schemas.microsoft.com/office/powerpoint/2010/main" val="37947634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2A804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5" y="2332915"/>
            <a:ext cx="7757241" cy="3785652"/>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a:t>
            </a:r>
            <a:b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in Bed </a:t>
            </a:r>
            <a:b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80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854068"/>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grey brain with black background&#10;&#10;Description automatically generated">
            <a:extLst>
              <a:ext uri="{FF2B5EF4-FFF2-40B4-BE49-F238E27FC236}">
                <a16:creationId xmlns:a16="http://schemas.microsoft.com/office/drawing/2014/main" id="{69365A1A-BDE5-5D85-866B-BC5B3CF87208}"/>
              </a:ext>
            </a:extLst>
          </p:cNvPr>
          <p:cNvPicPr>
            <a:picLocks noGrp="1" noRot="1" noChangeAspect="1" noMove="1" noResize="1" noEditPoints="1" noAdjustHandles="1" noChangeArrowheads="1" noChangeShapeType="1" noCrop="1"/>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36195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A6A8DF5B-1383-D770-F270-862156C7226C}"/>
              </a:ext>
            </a:extLst>
          </p:cNvPr>
          <p:cNvPicPr>
            <a:picLocks noChangeAspect="1"/>
          </p:cNvPicPr>
          <p:nvPr/>
        </p:nvPicPr>
        <p:blipFill>
          <a:blip r:embed="rId3"/>
          <a:stretch>
            <a:fillRect/>
          </a:stretch>
        </p:blipFill>
        <p:spPr>
          <a:xfrm>
            <a:off x="8901840" y="256551"/>
            <a:ext cx="2070100" cy="800100"/>
          </a:xfrm>
          <a:prstGeom prst="rect">
            <a:avLst/>
          </a:prstGeom>
        </p:spPr>
      </p:pic>
      <p:sp>
        <p:nvSpPr>
          <p:cNvPr id="6" name="TextBox 5">
            <a:extLst>
              <a:ext uri="{FF2B5EF4-FFF2-40B4-BE49-F238E27FC236}">
                <a16:creationId xmlns:a16="http://schemas.microsoft.com/office/drawing/2014/main" id="{712349BE-BEAF-A38D-DA4F-9CDB8B9D830A}"/>
              </a:ext>
            </a:extLst>
          </p:cNvPr>
          <p:cNvSpPr txBox="1"/>
          <p:nvPr/>
        </p:nvSpPr>
        <p:spPr>
          <a:xfrm>
            <a:off x="639138" y="1294685"/>
            <a:ext cx="67934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Early Interventions- Thrombectomy</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9D9CD871-E1D1-0B01-63C3-90FA4CB95021}"/>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1026" name="Picture 2" descr="A diagram of an artery&#10;&#10;Description automatically generated">
            <a:extLst>
              <a:ext uri="{FF2B5EF4-FFF2-40B4-BE49-F238E27FC236}">
                <a16:creationId xmlns:a16="http://schemas.microsoft.com/office/drawing/2014/main" id="{52CACC8E-C24D-4A82-84AD-4383D4695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55" y="1997627"/>
            <a:ext cx="5667375" cy="4514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1A24AB-3AA5-4A5F-B950-BF93E5DEAD31}"/>
              </a:ext>
            </a:extLst>
          </p:cNvPr>
          <p:cNvSpPr txBox="1"/>
          <p:nvPr/>
        </p:nvSpPr>
        <p:spPr>
          <a:xfrm>
            <a:off x="6765582" y="2652756"/>
            <a:ext cx="4484557" cy="320087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12529"/>
                </a:solidFill>
                <a:effectLst/>
                <a:uLnTx/>
                <a:uFillTx/>
                <a:latin typeface="Helvetica Neue" panose="02000503000000020004"/>
                <a:ea typeface="+mn-ea"/>
                <a:cs typeface="+mn-cs"/>
              </a:rPr>
              <a:t>Endovascular Therapy (EVT or thrombectomy) involves the mechanical removal of a blood clot within a large artery of the brain</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12529"/>
                </a:solidFill>
                <a:effectLst/>
                <a:uLnTx/>
                <a:uFillTx/>
                <a:latin typeface="Helvetica Neue" panose="02000503000000020004"/>
                <a:ea typeface="+mn-ea"/>
                <a:cs typeface="+mn-cs"/>
              </a:rPr>
              <a:t>Can be performed up to 24 hours after the onset of symptoms in select patients</a:t>
            </a:r>
            <a:endPar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7287508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sign with white text&#10;&#10;Description automatically generated">
            <a:extLst>
              <a:ext uri="{FF2B5EF4-FFF2-40B4-BE49-F238E27FC236}">
                <a16:creationId xmlns:a16="http://schemas.microsoft.com/office/drawing/2014/main" id="{CF6C6356-E375-9137-BC32-239932B2AF5D}"/>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515006" y="1912020"/>
            <a:ext cx="10538970" cy="4055643"/>
          </a:xfrm>
          <a:prstGeom prst="rect">
            <a:avLst/>
          </a:prstGeom>
          <a:solidFill>
            <a:srgbClr val="2A804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804D"/>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1138024" y="2223986"/>
            <a:ext cx="4332447"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impact a person’s ability to position themselves in bed due to:</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weakness (hemiplegia)</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sensation and body awareness</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altered muscle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108723" y="6356350"/>
            <a:ext cx="935807"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549103-B2E8-4152-951B-221205F32F48}"/>
              </a:ext>
            </a:extLst>
          </p:cNvPr>
          <p:cNvSpPr txBox="1"/>
          <p:nvPr/>
        </p:nvSpPr>
        <p:spPr>
          <a:xfrm>
            <a:off x="6179217" y="1796457"/>
            <a:ext cx="4332447" cy="37394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Careful positioning can:</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improve joint alignment</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 awareness of the affected side</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reduce fatigue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improve comfort and safety</a:t>
            </a:r>
          </a:p>
        </p:txBody>
      </p:sp>
    </p:spTree>
    <p:extLst>
      <p:ext uri="{BB962C8B-B14F-4D97-AF65-F5344CB8AC3E}">
        <p14:creationId xmlns:p14="http://schemas.microsoft.com/office/powerpoint/2010/main" val="4039834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46002" y="2183025"/>
            <a:ext cx="9632714" cy="298543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a lack of sensation. It is important to monitor the skin for redness or signs of skin breakdown</a:t>
            </a:r>
          </a:p>
          <a:p>
            <a:pPr marL="285750" marR="0" lvl="0" indent="-285750" algn="l" defTabSz="914400" rtl="0" eaLnBrk="1" fontAlgn="auto" latinLnBrk="0" hangingPunct="1">
              <a:lnSpc>
                <a:spcPct val="100000"/>
              </a:lnSpc>
              <a:spcBef>
                <a:spcPts val="600"/>
              </a:spcBef>
              <a:spcAft>
                <a:spcPts val="600"/>
              </a:spcAft>
              <a:buClr>
                <a:srgbClr val="2A804D"/>
              </a:buClr>
              <a:buSzTx/>
              <a:buFont typeface="Wingdings" pitchFamily="2" charset="2"/>
              <a:buChar char="ü"/>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After a stroke, a person’s sense of where their body is in space can be decreased. This can make positioning difficult </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2A804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Development of shoulder and/or arm pain is common after a stroke.  Support the affected arm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to prevent pain and injury</a:t>
            </a: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endParaRPr kumimoji="0" lang="en-CA" sz="19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46002" y="1356607"/>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0E4C872D-FF13-5FA6-2FAC-366395C1B0FD}"/>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C36690D4-A392-7356-EE30-79F80D9EBA6E}"/>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15920970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46002" y="1748664"/>
            <a:ext cx="10571177"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A804D"/>
              </a:buClr>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2A804D"/>
              </a:buClr>
              <a:buSzTx/>
              <a:buFont typeface="Wingdings" pitchFamily="2" charset="2"/>
              <a:buChar char="ü"/>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Proper positioning can increase comfort and safety</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2A804D"/>
              </a:buClr>
              <a:buSzTx/>
              <a:buFont typeface="Wingdings" pitchFamily="2" charset="2"/>
              <a:buChar char="ü"/>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A comfortable position can help ensure proper rest, and assist with fatigue throughout the day</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2A804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the person on the affected side for a period of time can increase circulation, sensation and awareness</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46002" y="1356607"/>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0E4C872D-FF13-5FA6-2FAC-366395C1B0FD}"/>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C36690D4-A392-7356-EE30-79F80D9EBA6E}"/>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30313265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69752" y="1483427"/>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93464" y="2822893"/>
            <a:ext cx="6056676"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Explain to the person what you are going to do and encourage them to participate</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you have everything you need to position the person safely</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good body mechanics to avoid injury</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C7F2FEC9-0AD7-6FDC-B1E8-C27DBBCE877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E46122DE-5649-5F66-C104-F6E9D90598A7}"/>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hand holding a clipboard with a pen and checklist&#10;&#10;Description automatically generated">
            <a:extLst>
              <a:ext uri="{FF2B5EF4-FFF2-40B4-BE49-F238E27FC236}">
                <a16:creationId xmlns:a16="http://schemas.microsoft.com/office/drawing/2014/main" id="{44C84362-C2FA-E2CB-71CC-2C7D4F16D853}"/>
              </a:ext>
            </a:extLst>
          </p:cNvPr>
          <p:cNvPicPr>
            <a:picLocks noChangeAspect="1"/>
          </p:cNvPicPr>
          <p:nvPr/>
        </p:nvPicPr>
        <p:blipFill>
          <a:blip r:embed="rId4"/>
          <a:stretch>
            <a:fillRect/>
          </a:stretch>
        </p:blipFill>
        <p:spPr>
          <a:xfrm>
            <a:off x="685489" y="2374674"/>
            <a:ext cx="4074836" cy="3358653"/>
          </a:xfrm>
          <a:prstGeom prst="rect">
            <a:avLst/>
          </a:prstGeom>
        </p:spPr>
      </p:pic>
    </p:spTree>
    <p:extLst>
      <p:ext uri="{BB962C8B-B14F-4D97-AF65-F5344CB8AC3E}">
        <p14:creationId xmlns:p14="http://schemas.microsoft.com/office/powerpoint/2010/main" val="16215462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253138" y="2625828"/>
            <a:ext cx="7098116" cy="298543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Take your time. Position the person by moving slowly and gently, be mindful of the person’s arm as you move</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Avoid pulling on the person’s affected shoulder/arm as this can cause irreversible injury</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head of bed is at the recommended height</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C7F2FEC9-0AD7-6FDC-B1E8-C27DBBCE877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E46122DE-5649-5F66-C104-F6E9D90598A7}"/>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heart with a plus sign&#10;&#10;Description automatically generated">
            <a:extLst>
              <a:ext uri="{FF2B5EF4-FFF2-40B4-BE49-F238E27FC236}">
                <a16:creationId xmlns:a16="http://schemas.microsoft.com/office/drawing/2014/main" id="{A1FE2A31-1FD4-8850-B820-E98688168E8B}"/>
              </a:ext>
            </a:extLst>
          </p:cNvPr>
          <p:cNvPicPr>
            <a:picLocks noChangeAspect="1"/>
          </p:cNvPicPr>
          <p:nvPr/>
        </p:nvPicPr>
        <p:blipFill>
          <a:blip r:embed="rId4"/>
          <a:stretch>
            <a:fillRect/>
          </a:stretch>
        </p:blipFill>
        <p:spPr>
          <a:xfrm>
            <a:off x="652410" y="2192626"/>
            <a:ext cx="3423644" cy="3838631"/>
          </a:xfrm>
          <a:prstGeom prst="rect">
            <a:avLst/>
          </a:prstGeom>
        </p:spPr>
      </p:pic>
    </p:spTree>
    <p:extLst>
      <p:ext uri="{BB962C8B-B14F-4D97-AF65-F5344CB8AC3E}">
        <p14:creationId xmlns:p14="http://schemas.microsoft.com/office/powerpoint/2010/main" val="30055490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248505" y="2880834"/>
            <a:ext cx="7107382" cy="261610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necessary items are within the person’s view and reach (on the unaffected side)</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that the person is comfortable before you </a:t>
            </a:r>
            <a:b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leave the room</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on the person regularly and offer position changes frequently </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C7F2FEC9-0AD7-6FDC-B1E8-C27DBBCE877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E46122DE-5649-5F66-C104-F6E9D90598A7}"/>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heart with a plus sign&#10;&#10;Description automatically generated">
            <a:extLst>
              <a:ext uri="{FF2B5EF4-FFF2-40B4-BE49-F238E27FC236}">
                <a16:creationId xmlns:a16="http://schemas.microsoft.com/office/drawing/2014/main" id="{A1FE2A31-1FD4-8850-B820-E98688168E8B}"/>
              </a:ext>
            </a:extLst>
          </p:cNvPr>
          <p:cNvPicPr>
            <a:picLocks noChangeAspect="1"/>
          </p:cNvPicPr>
          <p:nvPr/>
        </p:nvPicPr>
        <p:blipFill>
          <a:blip r:embed="rId4"/>
          <a:stretch>
            <a:fillRect/>
          </a:stretch>
        </p:blipFill>
        <p:spPr>
          <a:xfrm>
            <a:off x="652410" y="2192626"/>
            <a:ext cx="3423644" cy="3838631"/>
          </a:xfrm>
          <a:prstGeom prst="rect">
            <a:avLst/>
          </a:prstGeom>
        </p:spPr>
      </p:pic>
    </p:spTree>
    <p:extLst>
      <p:ext uri="{BB962C8B-B14F-4D97-AF65-F5344CB8AC3E}">
        <p14:creationId xmlns:p14="http://schemas.microsoft.com/office/powerpoint/2010/main" val="33698892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572605" y="2038317"/>
            <a:ext cx="6673735" cy="366254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Center head and shoulders in the bed</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Support/elevate affected arm on a pillow,  positioned slightly away from the body</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the palm down with fingers straight</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folded towel beside affected thigh to prevent leg from rolling outwards</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recommended equipment to reduce pressure under heel if needed</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C7F2FEC9-0AD7-6FDC-B1E8-C27DBBCE877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E46122DE-5649-5F66-C104-F6E9D90598A7}"/>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person lying in bed&#10;&#10;Description automatically generated">
            <a:extLst>
              <a:ext uri="{FF2B5EF4-FFF2-40B4-BE49-F238E27FC236}">
                <a16:creationId xmlns:a16="http://schemas.microsoft.com/office/drawing/2014/main" id="{64E08F85-6EB7-08EC-FD5E-8F359836F4D3}"/>
              </a:ext>
            </a:extLst>
          </p:cNvPr>
          <p:cNvPicPr>
            <a:picLocks noChangeAspect="1"/>
          </p:cNvPicPr>
          <p:nvPr/>
        </p:nvPicPr>
        <p:blipFill>
          <a:blip r:embed="rId4"/>
          <a:stretch>
            <a:fillRect/>
          </a:stretch>
        </p:blipFill>
        <p:spPr>
          <a:xfrm>
            <a:off x="464139" y="1943857"/>
            <a:ext cx="3818390" cy="3851462"/>
          </a:xfrm>
          <a:prstGeom prst="rect">
            <a:avLst/>
          </a:prstGeom>
        </p:spPr>
      </p:pic>
    </p:spTree>
    <p:extLst>
      <p:ext uri="{BB962C8B-B14F-4D97-AF65-F5344CB8AC3E}">
        <p14:creationId xmlns:p14="http://schemas.microsoft.com/office/powerpoint/2010/main" val="20911231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737166" y="2089763"/>
            <a:ext cx="6425482" cy="350865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person is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 lying directly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 top of their affected shoulder. </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 the unaffected arm forward on a pillow</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a pillow lengthwise behind their back so the person does not roll backwards</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the person with both legs bent, pillow in between knees and ankles</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C7F2FEC9-0AD7-6FDC-B1E8-C27DBBCE877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E46122DE-5649-5F66-C104-F6E9D90598A7}"/>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9" name="Picture 8">
            <a:extLst>
              <a:ext uri="{FF2B5EF4-FFF2-40B4-BE49-F238E27FC236}">
                <a16:creationId xmlns:a16="http://schemas.microsoft.com/office/drawing/2014/main" id="{7C520919-6B49-A4BD-F491-E52C5C22D05E}"/>
              </a:ext>
            </a:extLst>
          </p:cNvPr>
          <p:cNvPicPr>
            <a:picLocks noChangeAspect="1"/>
          </p:cNvPicPr>
          <p:nvPr/>
        </p:nvPicPr>
        <p:blipFill>
          <a:blip r:embed="rId4"/>
          <a:stretch>
            <a:fillRect/>
          </a:stretch>
        </p:blipFill>
        <p:spPr>
          <a:xfrm>
            <a:off x="515007" y="1792706"/>
            <a:ext cx="4008868" cy="4102768"/>
          </a:xfrm>
          <a:prstGeom prst="rect">
            <a:avLst/>
          </a:prstGeom>
        </p:spPr>
      </p:pic>
    </p:spTree>
    <p:extLst>
      <p:ext uri="{BB962C8B-B14F-4D97-AF65-F5344CB8AC3E}">
        <p14:creationId xmlns:p14="http://schemas.microsoft.com/office/powerpoint/2010/main" val="24705395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6785"/>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508500" y="2061366"/>
            <a:ext cx="6905818" cy="32932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 the affected arm forward on two pillows </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Elevate the hand as needed, with fingers spread</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a pillow lengthwise behind their back </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the person with both legs bent at the hips and knees</a:t>
            </a:r>
          </a:p>
          <a:p>
            <a:pPr marL="285750" marR="0" lvl="0" indent="-285750" algn="l" defTabSz="914400" rtl="0" eaLnBrk="1" fontAlgn="auto" latinLnBrk="0" hangingPunct="1">
              <a:lnSpc>
                <a:spcPct val="100000"/>
              </a:lnSpc>
              <a:spcBef>
                <a:spcPts val="600"/>
              </a:spcBef>
              <a:spcAft>
                <a:spcPts val="600"/>
              </a:spcAft>
              <a:buClr>
                <a:srgbClr val="2A804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a pillow in between knees and ankles</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sign with white text&#10;&#10;Description automatically generated">
            <a:extLst>
              <a:ext uri="{FF2B5EF4-FFF2-40B4-BE49-F238E27FC236}">
                <a16:creationId xmlns:a16="http://schemas.microsoft.com/office/drawing/2014/main" id="{C7F2FEC9-0AD7-6FDC-B1E8-C27DBBCE877E}"/>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E46122DE-5649-5F66-C104-F6E9D90598A7}"/>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person sleeping on a bed&#10;&#10;Description automatically generated">
            <a:extLst>
              <a:ext uri="{FF2B5EF4-FFF2-40B4-BE49-F238E27FC236}">
                <a16:creationId xmlns:a16="http://schemas.microsoft.com/office/drawing/2014/main" id="{45BC2C8A-74A3-4D21-999A-139E269AB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82" y="1732668"/>
            <a:ext cx="3553018" cy="4062651"/>
          </a:xfrm>
          <a:prstGeom prst="rect">
            <a:avLst/>
          </a:prstGeom>
        </p:spPr>
      </p:pic>
    </p:spTree>
    <p:extLst>
      <p:ext uri="{BB962C8B-B14F-4D97-AF65-F5344CB8AC3E}">
        <p14:creationId xmlns:p14="http://schemas.microsoft.com/office/powerpoint/2010/main" val="29368748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2A8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647134" y="2382025"/>
            <a:ext cx="10324806"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 team members have a role to play in positioning a person with stroke</a:t>
            </a: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2A804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are skilled in positioning </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456107"/>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5FAAACC8-3D53-5F6A-D028-D924B841680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pic>
        <p:nvPicPr>
          <p:cNvPr id="6" name="Picture 5" descr="A green sign with white text&#10;&#10;Description automatically generated">
            <a:extLst>
              <a:ext uri="{FF2B5EF4-FFF2-40B4-BE49-F238E27FC236}">
                <a16:creationId xmlns:a16="http://schemas.microsoft.com/office/drawing/2014/main" id="{FF1231D5-225F-0FE8-ECD4-EE2BFCA0BF66}"/>
              </a:ext>
            </a:extLst>
          </p:cNvPr>
          <p:cNvPicPr>
            <a:picLocks noChangeAspect="1"/>
          </p:cNvPicPr>
          <p:nvPr/>
        </p:nvPicPr>
        <p:blipFill>
          <a:blip r:embed="rId3"/>
          <a:stretch>
            <a:fillRect/>
          </a:stretch>
        </p:blipFill>
        <p:spPr>
          <a:xfrm>
            <a:off x="8901840" y="259491"/>
            <a:ext cx="2070100" cy="800100"/>
          </a:xfrm>
          <a:prstGeom prst="rect">
            <a:avLst/>
          </a:prstGeom>
        </p:spPr>
      </p:pic>
      <p:sp>
        <p:nvSpPr>
          <p:cNvPr id="7" name="TextBox 6">
            <a:extLst>
              <a:ext uri="{FF2B5EF4-FFF2-40B4-BE49-F238E27FC236}">
                <a16:creationId xmlns:a16="http://schemas.microsoft.com/office/drawing/2014/main" id="{6CC72D77-94FB-89F2-2E17-F9AF3D1FF09B}"/>
              </a:ext>
            </a:extLst>
          </p:cNvPr>
          <p:cNvSpPr txBox="1"/>
          <p:nvPr/>
        </p:nvSpPr>
        <p:spPr>
          <a:xfrm>
            <a:off x="515006" y="345523"/>
            <a:ext cx="783043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2A804D"/>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t>
            </a: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32352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brain diagram with words&#10;&#10;Description automatically generated with medium confidence">
            <a:extLst>
              <a:ext uri="{FF2B5EF4-FFF2-40B4-BE49-F238E27FC236}">
                <a16:creationId xmlns:a16="http://schemas.microsoft.com/office/drawing/2014/main" id="{A63EA03E-D5F7-C533-D3E5-E86B29569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888" y="1724461"/>
            <a:ext cx="7646799" cy="4876988"/>
          </a:xfrm>
          <a:prstGeom prst="rect">
            <a:avLst/>
          </a:prstGeom>
        </p:spPr>
      </p:pic>
      <p:pic>
        <p:nvPicPr>
          <p:cNvPr id="4" name="Picture 3" descr="A blue rectangle with white text&#10;&#10;Description automatically generated">
            <a:extLst>
              <a:ext uri="{FF2B5EF4-FFF2-40B4-BE49-F238E27FC236}">
                <a16:creationId xmlns:a16="http://schemas.microsoft.com/office/drawing/2014/main" id="{C8419E1E-1C78-6A1F-4D72-E31344FBFA20}"/>
              </a:ext>
            </a:extLst>
          </p:cNvPr>
          <p:cNvPicPr>
            <a:picLocks noChangeAspect="1"/>
          </p:cNvPicPr>
          <p:nvPr/>
        </p:nvPicPr>
        <p:blipFill>
          <a:blip r:embed="rId4"/>
          <a:stretch>
            <a:fillRect/>
          </a:stretch>
        </p:blipFill>
        <p:spPr>
          <a:xfrm>
            <a:off x="8901840" y="256551"/>
            <a:ext cx="2070100" cy="800100"/>
          </a:xfrm>
          <a:prstGeom prst="rect">
            <a:avLst/>
          </a:prstGeom>
        </p:spPr>
      </p:pic>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B6158B-6038-7653-3953-E253A7F2F184}"/>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Parts of the Brain</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875449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10818A"/>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5" y="2481530"/>
            <a:ext cx="7757241" cy="3416320"/>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7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a:t>
            </a:r>
            <a:r>
              <a:rPr kumimoji="0" lang="en-CA" sz="7200" b="1" i="0" u="none" strike="noStrike" kern="1200" cap="none" spc="0" normalizeH="0" baseline="0" noProof="0" dirty="0" err="1">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WheelchairAfter</a:t>
            </a:r>
            <a:r>
              <a:rPr kumimoji="0" lang="en-CA" sz="7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 Stroke</a:t>
            </a:r>
            <a:endParaRPr kumimoji="0" lang="en-CA" sz="7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2002683"/>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grey brain with black background&#10;&#10;Description automatically generated">
            <a:extLst>
              <a:ext uri="{FF2B5EF4-FFF2-40B4-BE49-F238E27FC236}">
                <a16:creationId xmlns:a16="http://schemas.microsoft.com/office/drawing/2014/main" id="{69365A1A-BDE5-5D85-866B-BC5B3CF87208}"/>
              </a:ext>
            </a:extLst>
          </p:cNvPr>
          <p:cNvPicPr>
            <a:picLocks noGrp="1" noRot="1" noChangeAspect="1" noMove="1" noResize="1" noEditPoints="1" noAdjustHandles="1" noChangeArrowheads="1" noChangeShapeType="1" noCrop="1"/>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2255929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sign with white text&#10;&#10;Description automatically generated">
            <a:extLst>
              <a:ext uri="{FF2B5EF4-FFF2-40B4-BE49-F238E27FC236}">
                <a16:creationId xmlns:a16="http://schemas.microsoft.com/office/drawing/2014/main" id="{FFCE1190-5543-08B4-51D3-47282D95D356}"/>
              </a:ext>
            </a:extLst>
          </p:cNvPr>
          <p:cNvPicPr>
            <a:picLocks noChangeAspect="1"/>
          </p:cNvPicPr>
          <p:nvPr/>
        </p:nvPicPr>
        <p:blipFill>
          <a:blip r:embed="rId3"/>
          <a:stretch>
            <a:fillRect/>
          </a:stretch>
        </p:blipFill>
        <p:spPr>
          <a:xfrm>
            <a:off x="8901840" y="251787"/>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542380" y="1953347"/>
            <a:ext cx="10429560" cy="4559130"/>
          </a:xfrm>
          <a:prstGeom prst="rect">
            <a:avLst/>
          </a:prstGeom>
          <a:solidFill>
            <a:srgbClr val="10818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B6336"/>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672577" y="1953347"/>
            <a:ext cx="10169165" cy="449353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affect a person’s ability to move or position themselves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may increase their risk for:</a:t>
            </a:r>
          </a:p>
          <a:p>
            <a:pPr marL="800100" marR="0" lvl="1" indent="-342900" algn="l" defTabSz="914400" rtl="0" eaLnBrk="1" fontAlgn="auto" latinLnBrk="0" hangingPunct="1">
              <a:lnSpc>
                <a:spcPct val="100000"/>
              </a:lnSpc>
              <a:spcBef>
                <a:spcPts val="600"/>
              </a:spcBef>
              <a:spcAft>
                <a:spcPts val="600"/>
              </a:spcAft>
              <a:buClrTx/>
              <a:buSzPct val="7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falls </a:t>
            </a:r>
          </a:p>
          <a:p>
            <a:pPr marL="800100" marR="0" lvl="1" indent="-342900" algn="l" defTabSz="914400" rtl="0" eaLnBrk="1" fontAlgn="auto" latinLnBrk="0" hangingPunct="1">
              <a:lnSpc>
                <a:spcPct val="100000"/>
              </a:lnSpc>
              <a:spcBef>
                <a:spcPts val="600"/>
              </a:spcBef>
              <a:spcAft>
                <a:spcPts val="600"/>
              </a:spcAft>
              <a:buClrTx/>
              <a:buSzPct val="7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injury</a:t>
            </a:r>
          </a:p>
          <a:p>
            <a:pPr marL="800100" marR="0" lvl="1" indent="-342900" algn="l" defTabSz="914400" rtl="0" eaLnBrk="1" fontAlgn="auto" latinLnBrk="0" hangingPunct="1">
              <a:lnSpc>
                <a:spcPct val="100000"/>
              </a:lnSpc>
              <a:spcBef>
                <a:spcPts val="600"/>
              </a:spcBef>
              <a:spcAft>
                <a:spcPts val="600"/>
              </a:spcAft>
              <a:buClrTx/>
              <a:buSzPct val="7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pain </a:t>
            </a:r>
          </a:p>
          <a:p>
            <a:pPr marL="800100" marR="0" lvl="1" indent="-342900" algn="l" defTabSz="914400" rtl="0" eaLnBrk="1" fontAlgn="auto" latinLnBrk="0" hangingPunct="1">
              <a:lnSpc>
                <a:spcPct val="100000"/>
              </a:lnSpc>
              <a:spcBef>
                <a:spcPts val="600"/>
              </a:spcBef>
              <a:spcAft>
                <a:spcPts val="600"/>
              </a:spcAft>
              <a:buClrTx/>
              <a:buSzPct val="7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skin breakdown</a:t>
            </a:r>
          </a:p>
          <a:p>
            <a:pPr marL="800100" marR="0" lvl="1" indent="-342900" algn="l" defTabSz="914400" rtl="0" eaLnBrk="1" fontAlgn="auto" latinLnBrk="0" hangingPunct="1">
              <a:lnSpc>
                <a:spcPct val="100000"/>
              </a:lnSpc>
              <a:spcBef>
                <a:spcPts val="600"/>
              </a:spcBef>
              <a:spcAft>
                <a:spcPts val="600"/>
              </a:spcAft>
              <a:buClrTx/>
              <a:buSzPct val="70000"/>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responsive behaviours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can impact their ability to spend time out of bed and/or participate in activities</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108723" y="6356350"/>
            <a:ext cx="935807"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3146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359749" y="2876958"/>
            <a:ext cx="10612191" cy="276998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10818A"/>
              </a:buClr>
              <a:buSzTx/>
              <a:buFont typeface="Wingdings" pitchFamily="2" charset="2"/>
              <a:buChar char="ü"/>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Development of shoulder and arm pain is common.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arm should always be well supported while sitting to help prevent pain</a:t>
            </a:r>
          </a:p>
          <a:p>
            <a:pPr marL="285750" marR="0" lvl="0" indent="-285750" algn="l" defTabSz="914400" rtl="0" eaLnBrk="1" fontAlgn="auto" latinLnBrk="0" hangingPunct="1">
              <a:lnSpc>
                <a:spcPct val="100000"/>
              </a:lnSpc>
              <a:spcBef>
                <a:spcPts val="600"/>
              </a:spcBef>
              <a:spcAft>
                <a:spcPts val="600"/>
              </a:spcAft>
              <a:buClr>
                <a:srgbClr val="10818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Proper positioning will increase comfort and safety</a:t>
            </a:r>
          </a:p>
          <a:p>
            <a:pPr marL="285750" marR="0" lvl="0" indent="-285750" algn="l" defTabSz="914400" rtl="0" eaLnBrk="1" fontAlgn="auto" latinLnBrk="0" hangingPunct="1">
              <a:lnSpc>
                <a:spcPct val="100000"/>
              </a:lnSpc>
              <a:spcBef>
                <a:spcPts val="600"/>
              </a:spcBef>
              <a:spcAft>
                <a:spcPts val="600"/>
              </a:spcAft>
              <a:buClr>
                <a:srgbClr val="10818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of equipment should be specific to the needs of the person</a:t>
            </a:r>
          </a:p>
          <a:p>
            <a:pPr marL="285750" marR="0" lvl="0" indent="-285750" algn="l" defTabSz="914400" rtl="0" eaLnBrk="1" fontAlgn="auto" latinLnBrk="0" hangingPunct="1">
              <a:lnSpc>
                <a:spcPct val="100000"/>
              </a:lnSpc>
              <a:spcBef>
                <a:spcPts val="600"/>
              </a:spcBef>
              <a:spcAft>
                <a:spcPts val="600"/>
              </a:spcAft>
              <a:buClr>
                <a:srgbClr val="10818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a lack of sensation on one side of the body, so it is important to monitor the person’s skin for signs of breakdown</a:t>
            </a:r>
            <a:endParaRPr kumimoji="0" lang="en-CA" sz="1800" b="0" i="0" u="none" strike="noStrike" kern="1200" cap="none" spc="0" normalizeH="0" baseline="0" noProof="0" dirty="0">
              <a:ln>
                <a:noFill/>
              </a:ln>
              <a:solidFill>
                <a:srgbClr val="58585B"/>
              </a:solidFill>
              <a:effectLst/>
              <a:uLnTx/>
              <a:uFillTx/>
              <a:latin typeface="Filson Pro Regular" panose="02000000000000000000" pitchFamily="2" charset="77"/>
              <a:ea typeface="+mn-ea"/>
              <a:cs typeface="+mn-cs"/>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934329"/>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blue and black sign with white text&#10;&#10;Description automatically generated">
            <a:extLst>
              <a:ext uri="{FF2B5EF4-FFF2-40B4-BE49-F238E27FC236}">
                <a16:creationId xmlns:a16="http://schemas.microsoft.com/office/drawing/2014/main" id="{C5EDA8AB-09D0-8B43-7BB9-3B9D385258A3}"/>
              </a:ext>
            </a:extLst>
          </p:cNvPr>
          <p:cNvPicPr>
            <a:picLocks noChangeAspect="1"/>
          </p:cNvPicPr>
          <p:nvPr/>
        </p:nvPicPr>
        <p:blipFill>
          <a:blip r:embed="rId3"/>
          <a:stretch>
            <a:fillRect/>
          </a:stretch>
        </p:blipFill>
        <p:spPr>
          <a:xfrm>
            <a:off x="8901840" y="251787"/>
            <a:ext cx="2070100" cy="800100"/>
          </a:xfrm>
          <a:prstGeom prst="rect">
            <a:avLst/>
          </a:prstGeom>
        </p:spPr>
      </p:pic>
      <p:sp>
        <p:nvSpPr>
          <p:cNvPr id="3" name="TextBox 2">
            <a:extLst>
              <a:ext uri="{FF2B5EF4-FFF2-40B4-BE49-F238E27FC236}">
                <a16:creationId xmlns:a16="http://schemas.microsoft.com/office/drawing/2014/main" id="{EBE7E0D7-D18A-9B57-C21A-493849BD4D32}"/>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40382847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96284" y="2757604"/>
            <a:ext cx="10157347" cy="172354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
                <a:srgbClr val="10818A"/>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change in a person’s sense of where their body is in space can result in poor positioning of arms, legs and trunk/torso</a:t>
            </a:r>
          </a:p>
          <a:p>
            <a:pPr marL="285750" marR="0" lvl="0" indent="-285750" algn="l" defTabSz="914400" rtl="0" eaLnBrk="1" fontAlgn="auto" latinLnBrk="0" hangingPunct="1">
              <a:lnSpc>
                <a:spcPct val="100000"/>
              </a:lnSpc>
              <a:spcBef>
                <a:spcPts val="600"/>
              </a:spcBef>
              <a:spcAft>
                <a:spcPts val="600"/>
              </a:spcAft>
              <a:buClr>
                <a:srgbClr val="10818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trunk/torso and one side of the body can be weaker (hemiplegia) which can make it difficult to stay centred and in the best sitting position</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934329"/>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blue and black sign with white text&#10;&#10;Description automatically generated">
            <a:extLst>
              <a:ext uri="{FF2B5EF4-FFF2-40B4-BE49-F238E27FC236}">
                <a16:creationId xmlns:a16="http://schemas.microsoft.com/office/drawing/2014/main" id="{C5EDA8AB-09D0-8B43-7BB9-3B9D385258A3}"/>
              </a:ext>
            </a:extLst>
          </p:cNvPr>
          <p:cNvPicPr>
            <a:picLocks noChangeAspect="1"/>
          </p:cNvPicPr>
          <p:nvPr/>
        </p:nvPicPr>
        <p:blipFill>
          <a:blip r:embed="rId3"/>
          <a:stretch>
            <a:fillRect/>
          </a:stretch>
        </p:blipFill>
        <p:spPr>
          <a:xfrm>
            <a:off x="8901840" y="251787"/>
            <a:ext cx="2070100" cy="800100"/>
          </a:xfrm>
          <a:prstGeom prst="rect">
            <a:avLst/>
          </a:prstGeom>
        </p:spPr>
      </p:pic>
      <p:sp>
        <p:nvSpPr>
          <p:cNvPr id="3" name="TextBox 2">
            <a:extLst>
              <a:ext uri="{FF2B5EF4-FFF2-40B4-BE49-F238E27FC236}">
                <a16:creationId xmlns:a16="http://schemas.microsoft.com/office/drawing/2014/main" id="{EBE7E0D7-D18A-9B57-C21A-493849BD4D32}"/>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91023887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4F5104D-723F-1984-77A1-B41DC0ADD87B}"/>
              </a:ext>
            </a:extLst>
          </p:cNvPr>
          <p:cNvSpPr txBox="1"/>
          <p:nvPr/>
        </p:nvSpPr>
        <p:spPr>
          <a:xfrm>
            <a:off x="664100" y="1853892"/>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blue and black sign with white text&#10;&#10;Description automatically generated">
            <a:extLst>
              <a:ext uri="{FF2B5EF4-FFF2-40B4-BE49-F238E27FC236}">
                <a16:creationId xmlns:a16="http://schemas.microsoft.com/office/drawing/2014/main" id="{7B8F1F39-8C48-E1CA-472E-9B03D670E3C4}"/>
              </a:ext>
            </a:extLst>
          </p:cNvPr>
          <p:cNvPicPr>
            <a:picLocks noChangeAspect="1"/>
          </p:cNvPicPr>
          <p:nvPr/>
        </p:nvPicPr>
        <p:blipFill>
          <a:blip r:embed="rId3"/>
          <a:stretch>
            <a:fillRect/>
          </a:stretch>
        </p:blipFill>
        <p:spPr>
          <a:xfrm>
            <a:off x="8901840" y="251787"/>
            <a:ext cx="2070100" cy="800100"/>
          </a:xfrm>
          <a:prstGeom prst="rect">
            <a:avLst/>
          </a:prstGeom>
        </p:spPr>
      </p:pic>
      <p:sp>
        <p:nvSpPr>
          <p:cNvPr id="5" name="TextBox 4">
            <a:extLst>
              <a:ext uri="{FF2B5EF4-FFF2-40B4-BE49-F238E27FC236}">
                <a16:creationId xmlns:a16="http://schemas.microsoft.com/office/drawing/2014/main" id="{AA08081A-1B3B-5A58-4904-002D6C601EC4}"/>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wheelchair and shoes on a black background&#10;&#10;Description automatically generated">
            <a:extLst>
              <a:ext uri="{FF2B5EF4-FFF2-40B4-BE49-F238E27FC236}">
                <a16:creationId xmlns:a16="http://schemas.microsoft.com/office/drawing/2014/main" id="{563943A5-0D2B-B6DC-EDBF-C1C26E4171DD}"/>
              </a:ext>
            </a:extLst>
          </p:cNvPr>
          <p:cNvPicPr>
            <a:picLocks noChangeAspect="1"/>
          </p:cNvPicPr>
          <p:nvPr/>
        </p:nvPicPr>
        <p:blipFill>
          <a:blip r:embed="rId4"/>
          <a:stretch>
            <a:fillRect/>
          </a:stretch>
        </p:blipFill>
        <p:spPr>
          <a:xfrm>
            <a:off x="689647" y="2611266"/>
            <a:ext cx="3693166" cy="3372754"/>
          </a:xfrm>
          <a:prstGeom prst="rect">
            <a:avLst/>
          </a:prstGeom>
        </p:spPr>
      </p:pic>
      <p:sp>
        <p:nvSpPr>
          <p:cNvPr id="6" name="TextBox 5">
            <a:extLst>
              <a:ext uri="{FF2B5EF4-FFF2-40B4-BE49-F238E27FC236}">
                <a16:creationId xmlns:a16="http://schemas.microsoft.com/office/drawing/2014/main" id="{21280168-1794-279D-5227-0B68D50303CB}"/>
              </a:ext>
            </a:extLst>
          </p:cNvPr>
          <p:cNvSpPr txBox="1"/>
          <p:nvPr/>
        </p:nvSpPr>
        <p:spPr>
          <a:xfrm>
            <a:off x="4551368" y="2611266"/>
            <a:ext cx="6839513" cy="313932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Make sure the person is wearing safe and suitable footwear</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you have the needed equipment/parts</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seat is clear</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sure that the chair/wheelchair is in good working order, the brakes are on, and if required, footrests are attached as indicated</a:t>
            </a:r>
          </a:p>
        </p:txBody>
      </p:sp>
    </p:spTree>
    <p:extLst>
      <p:ext uri="{BB962C8B-B14F-4D97-AF65-F5344CB8AC3E}">
        <p14:creationId xmlns:p14="http://schemas.microsoft.com/office/powerpoint/2010/main" val="22789063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330248" y="2499819"/>
            <a:ext cx="6871425" cy="3508653"/>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Hips should be centred all the way back in the chair, with knees and hips level</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trunk/torso should be centred</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Feet should be flat, directly under the knees and safely placed on the floor or footrest(s)</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affected arm should be well supported, slightly away from the person’s side, with the hand forward and palm down</a:t>
            </a:r>
          </a:p>
        </p:txBody>
      </p:sp>
      <p:pic>
        <p:nvPicPr>
          <p:cNvPr id="3" name="Picture 2" descr="A blue and black sign with white text&#10;&#10;Description automatically generated">
            <a:extLst>
              <a:ext uri="{FF2B5EF4-FFF2-40B4-BE49-F238E27FC236}">
                <a16:creationId xmlns:a16="http://schemas.microsoft.com/office/drawing/2014/main" id="{7B8F1F39-8C48-E1CA-472E-9B03D670E3C4}"/>
              </a:ext>
            </a:extLst>
          </p:cNvPr>
          <p:cNvPicPr>
            <a:picLocks noChangeAspect="1"/>
          </p:cNvPicPr>
          <p:nvPr/>
        </p:nvPicPr>
        <p:blipFill>
          <a:blip r:embed="rId3"/>
          <a:stretch>
            <a:fillRect/>
          </a:stretch>
        </p:blipFill>
        <p:spPr>
          <a:xfrm>
            <a:off x="8901840" y="251787"/>
            <a:ext cx="2070100" cy="800100"/>
          </a:xfrm>
          <a:prstGeom prst="rect">
            <a:avLst/>
          </a:prstGeom>
        </p:spPr>
      </p:pic>
      <p:sp>
        <p:nvSpPr>
          <p:cNvPr id="5" name="TextBox 4">
            <a:extLst>
              <a:ext uri="{FF2B5EF4-FFF2-40B4-BE49-F238E27FC236}">
                <a16:creationId xmlns:a16="http://schemas.microsoft.com/office/drawing/2014/main" id="{AA08081A-1B3B-5A58-4904-002D6C601EC4}"/>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person in a wheelchair&#10;&#10;Description automatically generated">
            <a:extLst>
              <a:ext uri="{FF2B5EF4-FFF2-40B4-BE49-F238E27FC236}">
                <a16:creationId xmlns:a16="http://schemas.microsoft.com/office/drawing/2014/main" id="{9C61D6A2-700D-D207-1DC4-53D112A724FB}"/>
              </a:ext>
            </a:extLst>
          </p:cNvPr>
          <p:cNvPicPr>
            <a:picLocks noChangeAspect="1"/>
          </p:cNvPicPr>
          <p:nvPr/>
        </p:nvPicPr>
        <p:blipFill>
          <a:blip r:embed="rId4"/>
          <a:stretch>
            <a:fillRect/>
          </a:stretch>
        </p:blipFill>
        <p:spPr>
          <a:xfrm>
            <a:off x="500425" y="1953761"/>
            <a:ext cx="3600090" cy="4600771"/>
          </a:xfrm>
          <a:prstGeom prst="rect">
            <a:avLst/>
          </a:prstGeom>
        </p:spPr>
      </p:pic>
    </p:spTree>
    <p:extLst>
      <p:ext uri="{BB962C8B-B14F-4D97-AF65-F5344CB8AC3E}">
        <p14:creationId xmlns:p14="http://schemas.microsoft.com/office/powerpoint/2010/main" val="25766070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547095" y="3031971"/>
            <a:ext cx="6494663" cy="1723549"/>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Before leaving, ensure that the person is well supported and comfortable</a:t>
            </a:r>
          </a:p>
          <a:p>
            <a:pPr marL="285750" marR="0" lvl="0" indent="-285750" algn="l" defTabSz="914400" rtl="0" eaLnBrk="1" fontAlgn="auto" latinLnBrk="0" hangingPunct="1">
              <a:lnSpc>
                <a:spcPct val="100000"/>
              </a:lnSpc>
              <a:spcBef>
                <a:spcPts val="600"/>
              </a:spcBef>
              <a:spcAft>
                <a:spcPts val="600"/>
              </a:spcAft>
              <a:buClr>
                <a:srgbClr val="10818A"/>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the person frequently to make sure they remain properly positioned</a:t>
            </a:r>
          </a:p>
        </p:txBody>
      </p:sp>
      <p:pic>
        <p:nvPicPr>
          <p:cNvPr id="3" name="Picture 2" descr="A blue and black sign with white text&#10;&#10;Description automatically generated">
            <a:extLst>
              <a:ext uri="{FF2B5EF4-FFF2-40B4-BE49-F238E27FC236}">
                <a16:creationId xmlns:a16="http://schemas.microsoft.com/office/drawing/2014/main" id="{7B8F1F39-8C48-E1CA-472E-9B03D670E3C4}"/>
              </a:ext>
            </a:extLst>
          </p:cNvPr>
          <p:cNvPicPr>
            <a:picLocks noChangeAspect="1"/>
          </p:cNvPicPr>
          <p:nvPr/>
        </p:nvPicPr>
        <p:blipFill>
          <a:blip r:embed="rId3"/>
          <a:stretch>
            <a:fillRect/>
          </a:stretch>
        </p:blipFill>
        <p:spPr>
          <a:xfrm>
            <a:off x="8901840" y="251787"/>
            <a:ext cx="2070100" cy="800100"/>
          </a:xfrm>
          <a:prstGeom prst="rect">
            <a:avLst/>
          </a:prstGeom>
        </p:spPr>
      </p:pic>
      <p:sp>
        <p:nvSpPr>
          <p:cNvPr id="5" name="TextBox 4">
            <a:extLst>
              <a:ext uri="{FF2B5EF4-FFF2-40B4-BE49-F238E27FC236}">
                <a16:creationId xmlns:a16="http://schemas.microsoft.com/office/drawing/2014/main" id="{AA08081A-1B3B-5A58-4904-002D6C601EC4}"/>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person in a wheelchair&#10;&#10;Description automatically generated">
            <a:extLst>
              <a:ext uri="{FF2B5EF4-FFF2-40B4-BE49-F238E27FC236}">
                <a16:creationId xmlns:a16="http://schemas.microsoft.com/office/drawing/2014/main" id="{9C61D6A2-700D-D207-1DC4-53D112A724FB}"/>
              </a:ext>
            </a:extLst>
          </p:cNvPr>
          <p:cNvPicPr>
            <a:picLocks noChangeAspect="1"/>
          </p:cNvPicPr>
          <p:nvPr/>
        </p:nvPicPr>
        <p:blipFill>
          <a:blip r:embed="rId4"/>
          <a:stretch>
            <a:fillRect/>
          </a:stretch>
        </p:blipFill>
        <p:spPr>
          <a:xfrm>
            <a:off x="515006" y="2069434"/>
            <a:ext cx="3545508" cy="4427166"/>
          </a:xfrm>
          <a:prstGeom prst="rect">
            <a:avLst/>
          </a:prstGeom>
        </p:spPr>
      </p:pic>
    </p:spTree>
    <p:extLst>
      <p:ext uri="{BB962C8B-B14F-4D97-AF65-F5344CB8AC3E}">
        <p14:creationId xmlns:p14="http://schemas.microsoft.com/office/powerpoint/2010/main" val="35686655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1081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15006" y="2859215"/>
            <a:ext cx="10545929" cy="1938992"/>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0"/>
              </a:spcBef>
              <a:spcAft>
                <a:spcPts val="0"/>
              </a:spcAft>
              <a:buClr>
                <a:srgbClr val="10818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are skilled in proper sitting and positioning</a:t>
            </a:r>
          </a:p>
          <a:p>
            <a:pPr marL="285750" marR="0" lvl="0" indent="-285750" algn="l" defTabSz="914400" rtl="0" eaLnBrk="1" fontAlgn="auto" latinLnBrk="0" hangingPunct="1">
              <a:lnSpc>
                <a:spcPct val="100000"/>
              </a:lnSpc>
              <a:spcBef>
                <a:spcPts val="0"/>
              </a:spcBef>
              <a:spcAft>
                <a:spcPts val="0"/>
              </a:spcAft>
              <a:buClr>
                <a:srgbClr val="10818A"/>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10818A"/>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There are many options to customize the seating system and help is available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4F5104D-723F-1984-77A1-B41DC0ADD87B}"/>
              </a:ext>
            </a:extLst>
          </p:cNvPr>
          <p:cNvSpPr txBox="1"/>
          <p:nvPr/>
        </p:nvSpPr>
        <p:spPr>
          <a:xfrm>
            <a:off x="569752" y="1963708"/>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blue and black sign with white text&#10;&#10;Description automatically generated">
            <a:extLst>
              <a:ext uri="{FF2B5EF4-FFF2-40B4-BE49-F238E27FC236}">
                <a16:creationId xmlns:a16="http://schemas.microsoft.com/office/drawing/2014/main" id="{7B8F1F39-8C48-E1CA-472E-9B03D670E3C4}"/>
              </a:ext>
            </a:extLst>
          </p:cNvPr>
          <p:cNvPicPr>
            <a:picLocks noChangeAspect="1"/>
          </p:cNvPicPr>
          <p:nvPr/>
        </p:nvPicPr>
        <p:blipFill>
          <a:blip r:embed="rId3"/>
          <a:stretch>
            <a:fillRect/>
          </a:stretch>
        </p:blipFill>
        <p:spPr>
          <a:xfrm>
            <a:off x="8901840" y="251787"/>
            <a:ext cx="2070100" cy="800100"/>
          </a:xfrm>
          <a:prstGeom prst="rect">
            <a:avLst/>
          </a:prstGeom>
        </p:spPr>
      </p:pic>
      <p:sp>
        <p:nvSpPr>
          <p:cNvPr id="5" name="TextBox 4">
            <a:extLst>
              <a:ext uri="{FF2B5EF4-FFF2-40B4-BE49-F238E27FC236}">
                <a16:creationId xmlns:a16="http://schemas.microsoft.com/office/drawing/2014/main" id="{AA08081A-1B3B-5A58-4904-002D6C601EC4}"/>
              </a:ext>
            </a:extLst>
          </p:cNvPr>
          <p:cNvSpPr txBox="1"/>
          <p:nvPr/>
        </p:nvSpPr>
        <p:spPr>
          <a:xfrm>
            <a:off x="515006" y="345523"/>
            <a:ext cx="81767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10818A"/>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7" name="TextBox 6">
            <a:extLst>
              <a:ext uri="{FF2B5EF4-FFF2-40B4-BE49-F238E27FC236}">
                <a16:creationId xmlns:a16="http://schemas.microsoft.com/office/drawing/2014/main" id="{96E164D5-5721-C8D7-5D30-B9DED1C82DF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Tree>
    <p:extLst>
      <p:ext uri="{BB962C8B-B14F-4D97-AF65-F5344CB8AC3E}">
        <p14:creationId xmlns:p14="http://schemas.microsoft.com/office/powerpoint/2010/main" val="294625531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DB6336"/>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5" y="2118860"/>
            <a:ext cx="7757241" cy="4154984"/>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8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After Stroke</a:t>
            </a:r>
            <a:endParaRPr kumimoji="0" lang="en-CA" sz="8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640013"/>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grey brain with black background&#10;&#10;Description automatically generated">
            <a:extLst>
              <a:ext uri="{FF2B5EF4-FFF2-40B4-BE49-F238E27FC236}">
                <a16:creationId xmlns:a16="http://schemas.microsoft.com/office/drawing/2014/main" id="{69365A1A-BDE5-5D85-866B-BC5B3CF87208}"/>
              </a:ext>
            </a:extLst>
          </p:cNvPr>
          <p:cNvPicPr>
            <a:picLocks noGrp="1" noRot="1" noChangeAspect="1" noMove="1" noResize="1" noEditPoints="1" noAdjustHandles="1" noChangeArrowheads="1" noChangeShapeType="1" noCrop="1"/>
          </p:cNvPicPr>
          <p:nvPr/>
        </p:nvPicPr>
        <p:blipFill>
          <a:blip r:embed="rId4"/>
          <a:stretch>
            <a:fillRect/>
          </a:stretch>
        </p:blipFill>
        <p:spPr>
          <a:xfrm>
            <a:off x="8624925" y="1318437"/>
            <a:ext cx="2695341" cy="4800130"/>
          </a:xfrm>
          <a:prstGeom prst="rect">
            <a:avLst/>
          </a:prstGeom>
        </p:spPr>
      </p:pic>
    </p:spTree>
    <p:custDataLst>
      <p:tags r:id="rId1"/>
    </p:custDataLst>
    <p:extLst>
      <p:ext uri="{BB962C8B-B14F-4D97-AF65-F5344CB8AC3E}">
        <p14:creationId xmlns:p14="http://schemas.microsoft.com/office/powerpoint/2010/main" val="16454998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496470" y="2034494"/>
            <a:ext cx="10402188" cy="3649130"/>
          </a:xfrm>
          <a:prstGeom prst="rect">
            <a:avLst/>
          </a:prstGeom>
          <a:solidFill>
            <a:srgbClr val="DB633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B6336"/>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79816" y="2322248"/>
            <a:ext cx="10118842" cy="276998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activities can provide enjoyment, a sense of purpose and define who a person is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Activities may include engagement in leisure, social, cultural and/or spiritual activities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Impairments can make it challenging to engage in meaningful activities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Participation can help with recovery and build a sense of belonging</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6" y="345523"/>
            <a:ext cx="735600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108723" y="6356350"/>
            <a:ext cx="935807"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749C0719-1169-D9E4-24D2-1A22FC6BF8CC}"/>
              </a:ext>
            </a:extLst>
          </p:cNvPr>
          <p:cNvPicPr>
            <a:picLocks noChangeAspect="1"/>
          </p:cNvPicPr>
          <p:nvPr/>
        </p:nvPicPr>
        <p:blipFill>
          <a:blip r:embed="rId4"/>
          <a:stretch>
            <a:fillRect/>
          </a:stretch>
        </p:blipFill>
        <p:spPr>
          <a:xfrm>
            <a:off x="8901840" y="251787"/>
            <a:ext cx="2070100" cy="800100"/>
          </a:xfrm>
          <a:prstGeom prst="rect">
            <a:avLst/>
          </a:prstGeom>
        </p:spPr>
      </p:pic>
    </p:spTree>
    <p:custDataLst>
      <p:tags r:id="rId1"/>
    </p:custDataLst>
    <p:extLst>
      <p:ext uri="{BB962C8B-B14F-4D97-AF65-F5344CB8AC3E}">
        <p14:creationId xmlns:p14="http://schemas.microsoft.com/office/powerpoint/2010/main" val="251372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rectangle with white text&#10;&#10;Description automatically generated">
            <a:extLst>
              <a:ext uri="{FF2B5EF4-FFF2-40B4-BE49-F238E27FC236}">
                <a16:creationId xmlns:a16="http://schemas.microsoft.com/office/drawing/2014/main" id="{C8419E1E-1C78-6A1F-4D72-E31344FBFA20}"/>
              </a:ext>
            </a:extLst>
          </p:cNvPr>
          <p:cNvPicPr>
            <a:picLocks noChangeAspect="1"/>
          </p:cNvPicPr>
          <p:nvPr/>
        </p:nvPicPr>
        <p:blipFill>
          <a:blip r:embed="rId3"/>
          <a:stretch>
            <a:fillRect/>
          </a:stretch>
        </p:blipFill>
        <p:spPr>
          <a:xfrm>
            <a:off x="8901840" y="256551"/>
            <a:ext cx="2070100" cy="800100"/>
          </a:xfrm>
          <a:prstGeom prst="rect">
            <a:avLst/>
          </a:prstGeom>
        </p:spPr>
      </p:pic>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B6158B-6038-7653-3953-E253A7F2F184}"/>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Functions of the Brain</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5" name="Diagram 4">
            <a:extLst>
              <a:ext uri="{FF2B5EF4-FFF2-40B4-BE49-F238E27FC236}">
                <a16:creationId xmlns:a16="http://schemas.microsoft.com/office/drawing/2014/main" id="{5C24E359-2D26-4E79-9500-FF8CF68D6BBC}"/>
              </a:ext>
            </a:extLst>
          </p:cNvPr>
          <p:cNvGraphicFramePr/>
          <p:nvPr/>
        </p:nvGraphicFramePr>
        <p:xfrm>
          <a:off x="515006" y="1281042"/>
          <a:ext cx="10592018" cy="5320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96476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uple of people eating&#10;&#10;Description automatically generated">
            <a:extLst>
              <a:ext uri="{FF2B5EF4-FFF2-40B4-BE49-F238E27FC236}">
                <a16:creationId xmlns:a16="http://schemas.microsoft.com/office/drawing/2014/main" id="{BA199760-B41E-4B30-A8ED-6C3DC060B27D}"/>
              </a:ext>
            </a:extLst>
          </p:cNvPr>
          <p:cNvPicPr>
            <a:picLocks noChangeAspect="1"/>
          </p:cNvPicPr>
          <p:nvPr/>
        </p:nvPicPr>
        <p:blipFill>
          <a:blip r:embed="rId4"/>
          <a:stretch>
            <a:fillRect/>
          </a:stretch>
        </p:blipFill>
        <p:spPr>
          <a:xfrm>
            <a:off x="2730112" y="4477242"/>
            <a:ext cx="6731775" cy="2417719"/>
          </a:xfrm>
          <a:prstGeom prst="rect">
            <a:avLst/>
          </a:prstGeom>
        </p:spPr>
      </p:pic>
      <p:sp>
        <p:nvSpPr>
          <p:cNvPr id="31" name="TextBox 30">
            <a:extLst>
              <a:ext uri="{FF2B5EF4-FFF2-40B4-BE49-F238E27FC236}">
                <a16:creationId xmlns:a16="http://schemas.microsoft.com/office/drawing/2014/main" id="{3B0A7742-B88F-AB93-F7BD-74ECEE237A88}"/>
              </a:ext>
            </a:extLst>
          </p:cNvPr>
          <p:cNvSpPr txBox="1"/>
          <p:nvPr/>
        </p:nvSpPr>
        <p:spPr>
          <a:xfrm>
            <a:off x="515006" y="2599805"/>
            <a:ext cx="10238625" cy="187743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DB6336"/>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 individual will participate if activity is meaningful/interesting</a:t>
            </a:r>
          </a:p>
          <a:p>
            <a:pPr marL="285750" marR="0" lvl="0" indent="-285750" algn="l" defTabSz="914400" rtl="0" eaLnBrk="1" fontAlgn="auto" latinLnBrk="0" hangingPunct="1">
              <a:lnSpc>
                <a:spcPct val="100000"/>
              </a:lnSpc>
              <a:spcBef>
                <a:spcPts val="600"/>
              </a:spcBef>
              <a:spcAft>
                <a:spcPts val="600"/>
              </a:spcAft>
              <a:buClr>
                <a:srgbClr val="DB6336"/>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Days without meaningful experiences can lead to social isolation, loneliness and depression</a:t>
            </a:r>
          </a:p>
          <a:p>
            <a:pPr marL="285750" marR="0" lvl="0" indent="-285750" algn="l" defTabSz="914400" rtl="0" eaLnBrk="1" fontAlgn="auto" latinLnBrk="0" hangingPunct="1">
              <a:lnSpc>
                <a:spcPct val="100000"/>
              </a:lnSpc>
              <a:spcBef>
                <a:spcPts val="600"/>
              </a:spcBef>
              <a:spcAft>
                <a:spcPts val="600"/>
              </a:spcAft>
              <a:buClr>
                <a:srgbClr val="DB6336"/>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activities can contribute to improved recovery</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934329"/>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0971941" y="6356350"/>
            <a:ext cx="1072590"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1FC6DAF-23A0-84F1-FD95-84A4906D2FF0}"/>
              </a:ext>
            </a:extLst>
          </p:cNvPr>
          <p:cNvSpPr txBox="1"/>
          <p:nvPr/>
        </p:nvSpPr>
        <p:spPr>
          <a:xfrm>
            <a:off x="515006" y="345523"/>
            <a:ext cx="735600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descr="A close up of a sign&#10;&#10;Description automatically generated">
            <a:extLst>
              <a:ext uri="{FF2B5EF4-FFF2-40B4-BE49-F238E27FC236}">
                <a16:creationId xmlns:a16="http://schemas.microsoft.com/office/drawing/2014/main" id="{F61CEA70-7010-CA24-448F-B28F80AA3245}"/>
              </a:ext>
            </a:extLst>
          </p:cNvPr>
          <p:cNvPicPr>
            <a:picLocks noChangeAspect="1"/>
          </p:cNvPicPr>
          <p:nvPr/>
        </p:nvPicPr>
        <p:blipFill>
          <a:blip r:embed="rId5"/>
          <a:stretch>
            <a:fillRect/>
          </a:stretch>
        </p:blipFill>
        <p:spPr>
          <a:xfrm>
            <a:off x="8901840" y="251787"/>
            <a:ext cx="2070100" cy="800100"/>
          </a:xfrm>
          <a:prstGeom prst="rect">
            <a:avLst/>
          </a:prstGeom>
        </p:spPr>
      </p:pic>
    </p:spTree>
    <p:custDataLst>
      <p:tags r:id="rId1"/>
    </p:custDataLst>
    <p:extLst>
      <p:ext uri="{BB962C8B-B14F-4D97-AF65-F5344CB8AC3E}">
        <p14:creationId xmlns:p14="http://schemas.microsoft.com/office/powerpoint/2010/main" val="41607599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83319-A0F5-7D55-F948-8AEC682A5F7B}"/>
              </a:ext>
            </a:extLst>
          </p:cNvPr>
          <p:cNvSpPr/>
          <p:nvPr/>
        </p:nvSpPr>
        <p:spPr>
          <a:xfrm>
            <a:off x="441626" y="1970043"/>
            <a:ext cx="10402188" cy="4123757"/>
          </a:xfrm>
          <a:prstGeom prst="rect">
            <a:avLst/>
          </a:prstGeom>
          <a:solidFill>
            <a:srgbClr val="DB633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B6336"/>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br>
              <a:rPr lang="en-CA" dirty="0">
                <a:latin typeface="Helvetica Neue" panose="02000503000000020004" pitchFamily="2" charset="0"/>
                <a:ea typeface="Helvetica Neue" panose="02000503000000020004" pitchFamily="2" charset="0"/>
                <a:cs typeface="Helvetica Neue" panose="02000503000000020004" pitchFamily="2" charset="0"/>
              </a:rPr>
            </a:br>
            <a:endParaRPr lang="en-CA" dirty="0"/>
          </a:p>
        </p:txBody>
      </p:sp>
      <p:sp>
        <p:nvSpPr>
          <p:cNvPr id="3" name="Content Placeholder 2"/>
          <p:cNvSpPr>
            <a:spLocks noGrp="1"/>
          </p:cNvSpPr>
          <p:nvPr>
            <p:ph sz="half" idx="1"/>
          </p:nvPr>
        </p:nvSpPr>
        <p:spPr>
          <a:xfrm>
            <a:off x="838200" y="2930871"/>
            <a:ext cx="5181600" cy="2900379"/>
          </a:xfrm>
        </p:spPr>
        <p:txBody>
          <a:bodyPr>
            <a:normAutofit fontScale="92500" lnSpcReduction="10000"/>
          </a:bodyPr>
          <a:lstStyle/>
          <a:p>
            <a:pPr marL="285750" indent="-285750">
              <a:lnSpc>
                <a:spcPct val="11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socializing and meeting new people</a:t>
            </a:r>
          </a:p>
          <a:p>
            <a:pPr marL="285750" indent="-285750">
              <a:lnSpc>
                <a:spcPct val="11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a feeling of belonging</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physical activity</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a sense of control over one’s life</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a creative outlet</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stress relief</a:t>
            </a:r>
          </a:p>
          <a:p>
            <a:endParaRPr lang="en-CA" dirty="0"/>
          </a:p>
        </p:txBody>
      </p:sp>
      <p:sp>
        <p:nvSpPr>
          <p:cNvPr id="4" name="Content Placeholder 3"/>
          <p:cNvSpPr>
            <a:spLocks noGrp="1"/>
          </p:cNvSpPr>
          <p:nvPr>
            <p:ph sz="half" idx="2"/>
          </p:nvPr>
        </p:nvSpPr>
        <p:spPr>
          <a:xfrm>
            <a:off x="6172200" y="2930871"/>
            <a:ext cx="5181600" cy="2900379"/>
          </a:xfrm>
        </p:spPr>
        <p:txBody>
          <a:bodyPr>
            <a:normAutofit fontScale="92500" lnSpcReduction="10000"/>
          </a:bodyPr>
          <a:lstStyle/>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a sense of accomplishment</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cultural experience</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improved self-confidence</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adjustment to a disability</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structuring a person’s day</a:t>
            </a:r>
          </a:p>
          <a:p>
            <a:pPr marL="285750" indent="-285750">
              <a:lnSpc>
                <a:spcPct val="100000"/>
              </a:lnSpc>
              <a:spcBef>
                <a:spcPts val="600"/>
              </a:spcBef>
              <a:spcAft>
                <a:spcPts val="600"/>
              </a:spcAft>
              <a:buClr>
                <a:srgbClr val="DB6336"/>
              </a:buClr>
            </a:pPr>
            <a:r>
              <a:rPr lang="en-CA" sz="2400" dirty="0">
                <a:latin typeface="Helvetica Neue" panose="02000503000000020004" pitchFamily="2" charset="0"/>
                <a:ea typeface="Helvetica Neue" panose="02000503000000020004" pitchFamily="2" charset="0"/>
                <a:cs typeface="Helvetica Neue" panose="02000503000000020004" pitchFamily="2" charset="0"/>
              </a:rPr>
              <a:t>enhanced quality of life</a:t>
            </a:r>
          </a:p>
          <a:p>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6D0410-802B-00D8-6F57-59A26459BFCD}"/>
              </a:ext>
            </a:extLst>
          </p:cNvPr>
          <p:cNvSpPr/>
          <p:nvPr/>
        </p:nvSpPr>
        <p:spPr>
          <a:xfrm>
            <a:off x="11528339" y="-6785"/>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F61CEA70-7010-CA24-448F-B28F80AA3245}"/>
              </a:ext>
            </a:extLst>
          </p:cNvPr>
          <p:cNvPicPr>
            <a:picLocks noChangeAspect="1"/>
          </p:cNvPicPr>
          <p:nvPr/>
        </p:nvPicPr>
        <p:blipFill>
          <a:blip r:embed="rId4"/>
          <a:stretch>
            <a:fillRect/>
          </a:stretch>
        </p:blipFill>
        <p:spPr>
          <a:xfrm>
            <a:off x="8901840" y="251787"/>
            <a:ext cx="2070100" cy="800100"/>
          </a:xfrm>
          <a:prstGeom prst="rect">
            <a:avLst/>
          </a:prstGeom>
        </p:spPr>
      </p:pic>
      <p:sp>
        <p:nvSpPr>
          <p:cNvPr id="9" name="TextBox 8"/>
          <p:cNvSpPr txBox="1"/>
          <p:nvPr/>
        </p:nvSpPr>
        <p:spPr>
          <a:xfrm>
            <a:off x="838200" y="244138"/>
            <a:ext cx="4804520"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p:cNvSpPr txBox="1"/>
          <p:nvPr/>
        </p:nvSpPr>
        <p:spPr>
          <a:xfrm>
            <a:off x="569752" y="2129806"/>
            <a:ext cx="1040218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Engaging in meaningful experiences can provide opportunities for:</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693117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121977" y="2173220"/>
            <a:ext cx="5784982" cy="3801041"/>
          </a:xfrm>
          <a:prstGeom prst="rect">
            <a:avLst/>
          </a:prstGeom>
          <a:noFill/>
        </p:spPr>
        <p:txBody>
          <a:bodyPr wrap="square" anchor="t">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CA" sz="2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Who? </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296E8A"/>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a:t>
            </a:r>
            <a:r>
              <a:rPr kumimoji="0" lang="en-CA" sz="2400" b="0" i="0" u="none" strike="noStrike" kern="1200" cap="none" spc="0" normalizeH="0" baseline="0" noProof="0" dirty="0">
                <a:ln>
                  <a:noFill/>
                </a:ln>
                <a:solidFill>
                  <a:srgbClr val="296E8A"/>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58AD62"/>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Where? </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FFC961"/>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a:t>
            </a:r>
            <a:r>
              <a:rPr kumimoji="0" lang="en-CA" sz="2400" b="0" i="0" u="none" strike="noStrike" kern="1200" cap="none" spc="0" normalizeH="0" baseline="0" noProof="0" dirty="0">
                <a:ln>
                  <a:noFill/>
                </a:ln>
                <a:solidFill>
                  <a:srgbClr val="FFC961"/>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a:t>
            </a:r>
            <a:r>
              <a:rPr kumimoji="0" lang="en-CA" sz="2400" b="0"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1" i="0" u="none" strike="noStrike" kern="1200" cap="none" spc="0" normalizeH="0" baseline="0" noProof="0" dirty="0">
                <a:ln>
                  <a:noFill/>
                </a:ln>
                <a:solidFill>
                  <a:srgbClr val="5CBBC3"/>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a:t>
            </a:r>
            <a:r>
              <a:rPr kumimoji="0" lang="en-CA" sz="2400" b="0" i="0" u="none" strike="noStrike" kern="1200" cap="none" spc="0" normalizeH="0" baseline="0" noProof="0" dirty="0">
                <a:ln>
                  <a:noFill/>
                </a:ln>
                <a:solidFill>
                  <a:srgbClr val="5CBBC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397F0C-7719-0D3A-6DE3-30A3A4E55556}"/>
              </a:ext>
            </a:extLst>
          </p:cNvPr>
          <p:cNvSpPr txBox="1"/>
          <p:nvPr/>
        </p:nvSpPr>
        <p:spPr>
          <a:xfrm>
            <a:off x="515006" y="345523"/>
            <a:ext cx="735600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b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close up of a sign&#10;&#10;Description automatically generated">
            <a:extLst>
              <a:ext uri="{FF2B5EF4-FFF2-40B4-BE49-F238E27FC236}">
                <a16:creationId xmlns:a16="http://schemas.microsoft.com/office/drawing/2014/main" id="{041446AB-AEA7-54A3-3948-78EB1ADC34B8}"/>
              </a:ext>
            </a:extLst>
          </p:cNvPr>
          <p:cNvPicPr>
            <a:picLocks noChangeAspect="1"/>
          </p:cNvPicPr>
          <p:nvPr/>
        </p:nvPicPr>
        <p:blipFill>
          <a:blip r:embed="rId4"/>
          <a:stretch>
            <a:fillRect/>
          </a:stretch>
        </p:blipFill>
        <p:spPr>
          <a:xfrm>
            <a:off x="8901840" y="251787"/>
            <a:ext cx="2070100" cy="800100"/>
          </a:xfrm>
          <a:prstGeom prst="rect">
            <a:avLst/>
          </a:prstGeom>
        </p:spPr>
      </p:pic>
      <p:pic>
        <p:nvPicPr>
          <p:cNvPr id="9" name="Picture 8" descr="A group of colorful question marks&#10;&#10;Description automatically generated">
            <a:extLst>
              <a:ext uri="{FF2B5EF4-FFF2-40B4-BE49-F238E27FC236}">
                <a16:creationId xmlns:a16="http://schemas.microsoft.com/office/drawing/2014/main" id="{CFC77759-57F4-6A62-A5D6-7F499625118D}"/>
              </a:ext>
            </a:extLst>
          </p:cNvPr>
          <p:cNvPicPr>
            <a:picLocks noChangeAspect="1"/>
          </p:cNvPicPr>
          <p:nvPr/>
        </p:nvPicPr>
        <p:blipFill>
          <a:blip r:embed="rId5"/>
          <a:stretch>
            <a:fillRect/>
          </a:stretch>
        </p:blipFill>
        <p:spPr>
          <a:xfrm>
            <a:off x="680115" y="2731550"/>
            <a:ext cx="3856123" cy="3063769"/>
          </a:xfrm>
          <a:prstGeom prst="rect">
            <a:avLst/>
          </a:prstGeom>
        </p:spPr>
      </p:pic>
      <p:sp>
        <p:nvSpPr>
          <p:cNvPr id="2" name="TextBox 1">
            <a:extLst>
              <a:ext uri="{FF2B5EF4-FFF2-40B4-BE49-F238E27FC236}">
                <a16:creationId xmlns:a16="http://schemas.microsoft.com/office/drawing/2014/main" id="{16FCB3F6-C477-4C84-C651-B85F1E5F9D1F}"/>
              </a:ext>
            </a:extLst>
          </p:cNvPr>
          <p:cNvSpPr txBox="1"/>
          <p:nvPr/>
        </p:nvSpPr>
        <p:spPr>
          <a:xfrm>
            <a:off x="515006" y="1934329"/>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custDataLst>
      <p:tags r:id="rId1"/>
    </p:custDataLst>
    <p:extLst>
      <p:ext uri="{BB962C8B-B14F-4D97-AF65-F5344CB8AC3E}">
        <p14:creationId xmlns:p14="http://schemas.microsoft.com/office/powerpoint/2010/main" val="3603036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958372" y="2738372"/>
            <a:ext cx="6157863" cy="255454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Choose activities that are meaningful</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participation</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prepare for their activity</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Think of ways to modify the activity</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Find others with similar interests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397F0C-7719-0D3A-6DE3-30A3A4E55556}"/>
              </a:ext>
            </a:extLst>
          </p:cNvPr>
          <p:cNvSpPr txBox="1"/>
          <p:nvPr/>
        </p:nvSpPr>
        <p:spPr>
          <a:xfrm>
            <a:off x="515006" y="345523"/>
            <a:ext cx="735600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close up of a sign&#10;&#10;Description automatically generated">
            <a:extLst>
              <a:ext uri="{FF2B5EF4-FFF2-40B4-BE49-F238E27FC236}">
                <a16:creationId xmlns:a16="http://schemas.microsoft.com/office/drawing/2014/main" id="{041446AB-AEA7-54A3-3948-78EB1ADC34B8}"/>
              </a:ext>
            </a:extLst>
          </p:cNvPr>
          <p:cNvPicPr>
            <a:picLocks noChangeAspect="1"/>
          </p:cNvPicPr>
          <p:nvPr/>
        </p:nvPicPr>
        <p:blipFill>
          <a:blip r:embed="rId4"/>
          <a:stretch>
            <a:fillRect/>
          </a:stretch>
        </p:blipFill>
        <p:spPr>
          <a:xfrm>
            <a:off x="8901840" y="251787"/>
            <a:ext cx="2070100" cy="800100"/>
          </a:xfrm>
          <a:prstGeom prst="rect">
            <a:avLst/>
          </a:prstGeom>
        </p:spPr>
      </p:pic>
      <p:pic>
        <p:nvPicPr>
          <p:cNvPr id="5" name="Picture 4" descr="A screenshot of a phone&#10;&#10;Description automatically generated">
            <a:extLst>
              <a:ext uri="{FF2B5EF4-FFF2-40B4-BE49-F238E27FC236}">
                <a16:creationId xmlns:a16="http://schemas.microsoft.com/office/drawing/2014/main" id="{B2C52043-4FA7-C335-D338-7017AEEC9B7F}"/>
              </a:ext>
            </a:extLst>
          </p:cNvPr>
          <p:cNvPicPr>
            <a:picLocks noChangeAspect="1"/>
          </p:cNvPicPr>
          <p:nvPr/>
        </p:nvPicPr>
        <p:blipFill>
          <a:blip r:embed="rId5"/>
          <a:stretch>
            <a:fillRect/>
          </a:stretch>
        </p:blipFill>
        <p:spPr>
          <a:xfrm>
            <a:off x="515006" y="2051304"/>
            <a:ext cx="3662665" cy="3928680"/>
          </a:xfrm>
          <a:prstGeom prst="rect">
            <a:avLst/>
          </a:prstGeom>
        </p:spPr>
      </p:pic>
    </p:spTree>
    <p:custDataLst>
      <p:tags r:id="rId1"/>
    </p:custDataLst>
    <p:extLst>
      <p:ext uri="{BB962C8B-B14F-4D97-AF65-F5344CB8AC3E}">
        <p14:creationId xmlns:p14="http://schemas.microsoft.com/office/powerpoint/2010/main" val="24993875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478232" y="2489532"/>
            <a:ext cx="6931683" cy="3139321"/>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strategies to accommodate abilities</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Talk to family members, caregivers or friends about the person’s interests</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family members, caregivers or friends to bring in some favourite items </a:t>
            </a:r>
          </a:p>
          <a:p>
            <a:pPr marL="285750" marR="0" lvl="0" indent="-285750" algn="l" defTabSz="914400" rtl="0" eaLnBrk="1" fontAlgn="auto" latinLnBrk="0" hangingPunct="1">
              <a:lnSpc>
                <a:spcPct val="100000"/>
              </a:lnSpc>
              <a:spcBef>
                <a:spcPts val="600"/>
              </a:spcBef>
              <a:spcAft>
                <a:spcPts val="600"/>
              </a:spcAft>
              <a:buClr>
                <a:srgbClr val="DB6336"/>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Adjust food activities if the person with stroke has swallowing difficulties to promote inclusion</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397F0C-7719-0D3A-6DE3-30A3A4E55556}"/>
              </a:ext>
            </a:extLst>
          </p:cNvPr>
          <p:cNvSpPr txBox="1"/>
          <p:nvPr/>
        </p:nvSpPr>
        <p:spPr>
          <a:xfrm>
            <a:off x="515006" y="345523"/>
            <a:ext cx="735600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close up of a sign&#10;&#10;Description automatically generated">
            <a:extLst>
              <a:ext uri="{FF2B5EF4-FFF2-40B4-BE49-F238E27FC236}">
                <a16:creationId xmlns:a16="http://schemas.microsoft.com/office/drawing/2014/main" id="{041446AB-AEA7-54A3-3948-78EB1ADC34B8}"/>
              </a:ext>
            </a:extLst>
          </p:cNvPr>
          <p:cNvPicPr>
            <a:picLocks noChangeAspect="1"/>
          </p:cNvPicPr>
          <p:nvPr/>
        </p:nvPicPr>
        <p:blipFill>
          <a:blip r:embed="rId4"/>
          <a:stretch>
            <a:fillRect/>
          </a:stretch>
        </p:blipFill>
        <p:spPr>
          <a:xfrm>
            <a:off x="8901840" y="251787"/>
            <a:ext cx="2070100" cy="800100"/>
          </a:xfrm>
          <a:prstGeom prst="rect">
            <a:avLst/>
          </a:prstGeom>
        </p:spPr>
      </p:pic>
      <p:pic>
        <p:nvPicPr>
          <p:cNvPr id="5" name="Picture 4" descr="A screenshot of a phone&#10;&#10;Description automatically generated">
            <a:extLst>
              <a:ext uri="{FF2B5EF4-FFF2-40B4-BE49-F238E27FC236}">
                <a16:creationId xmlns:a16="http://schemas.microsoft.com/office/drawing/2014/main" id="{B2C52043-4FA7-C335-D338-7017AEEC9B7F}"/>
              </a:ext>
            </a:extLst>
          </p:cNvPr>
          <p:cNvPicPr>
            <a:picLocks noChangeAspect="1"/>
          </p:cNvPicPr>
          <p:nvPr/>
        </p:nvPicPr>
        <p:blipFill>
          <a:blip r:embed="rId5"/>
          <a:stretch>
            <a:fillRect/>
          </a:stretch>
        </p:blipFill>
        <p:spPr>
          <a:xfrm>
            <a:off x="515006" y="2065341"/>
            <a:ext cx="3732447" cy="4099310"/>
          </a:xfrm>
          <a:prstGeom prst="rect">
            <a:avLst/>
          </a:prstGeom>
        </p:spPr>
      </p:pic>
    </p:spTree>
    <p:custDataLst>
      <p:tags r:id="rId1"/>
    </p:custDataLst>
    <p:extLst>
      <p:ext uri="{BB962C8B-B14F-4D97-AF65-F5344CB8AC3E}">
        <p14:creationId xmlns:p14="http://schemas.microsoft.com/office/powerpoint/2010/main" val="27518870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DB6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693684" y="3198146"/>
            <a:ext cx="10278256" cy="1723549"/>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DB6336"/>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Recreation Therapists are skilled in supporting participation in meaningful activities</a:t>
            </a:r>
          </a:p>
          <a:p>
            <a:pPr marL="285750" marR="0" lvl="0" indent="-285750" algn="l" defTabSz="914400" rtl="0" eaLnBrk="1" fontAlgn="auto" latinLnBrk="0" hangingPunct="1">
              <a:lnSpc>
                <a:spcPct val="100000"/>
              </a:lnSpc>
              <a:spcBef>
                <a:spcPts val="600"/>
              </a:spcBef>
              <a:spcAft>
                <a:spcPts val="600"/>
              </a:spcAft>
              <a:buClr>
                <a:srgbClr val="DB6336"/>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may be helpful to involve them in the person’s care- especially if you notice the person is not participating or is becoming isolated</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4F5104D-723F-1984-77A1-B41DC0ADD87B}"/>
              </a:ext>
            </a:extLst>
          </p:cNvPr>
          <p:cNvSpPr txBox="1"/>
          <p:nvPr/>
        </p:nvSpPr>
        <p:spPr>
          <a:xfrm>
            <a:off x="515006" y="2397970"/>
            <a:ext cx="7437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A6397F0C-7719-0D3A-6DE3-30A3A4E55556}"/>
              </a:ext>
            </a:extLst>
          </p:cNvPr>
          <p:cNvSpPr txBox="1"/>
          <p:nvPr/>
        </p:nvSpPr>
        <p:spPr>
          <a:xfrm>
            <a:off x="515006" y="345523"/>
            <a:ext cx="7356005"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DB6336"/>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close up of a sign&#10;&#10;Description automatically generated">
            <a:extLst>
              <a:ext uri="{FF2B5EF4-FFF2-40B4-BE49-F238E27FC236}">
                <a16:creationId xmlns:a16="http://schemas.microsoft.com/office/drawing/2014/main" id="{041446AB-AEA7-54A3-3948-78EB1ADC34B8}"/>
              </a:ext>
            </a:extLst>
          </p:cNvPr>
          <p:cNvPicPr>
            <a:picLocks noChangeAspect="1"/>
          </p:cNvPicPr>
          <p:nvPr/>
        </p:nvPicPr>
        <p:blipFill>
          <a:blip r:embed="rId4"/>
          <a:stretch>
            <a:fillRect/>
          </a:stretch>
        </p:blipFill>
        <p:spPr>
          <a:xfrm>
            <a:off x="8901840" y="251787"/>
            <a:ext cx="2070100" cy="800100"/>
          </a:xfrm>
          <a:prstGeom prst="rect">
            <a:avLst/>
          </a:prstGeom>
        </p:spPr>
      </p:pic>
      <p:sp>
        <p:nvSpPr>
          <p:cNvPr id="3" name="TextBox 2">
            <a:extLst>
              <a:ext uri="{FF2B5EF4-FFF2-40B4-BE49-F238E27FC236}">
                <a16:creationId xmlns:a16="http://schemas.microsoft.com/office/drawing/2014/main" id="{D85783E5-006F-7490-5A0F-27DA11690DCB}"/>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Tree>
    <p:custDataLst>
      <p:tags r:id="rId1"/>
    </p:custDataLst>
    <p:extLst>
      <p:ext uri="{BB962C8B-B14F-4D97-AF65-F5344CB8AC3E}">
        <p14:creationId xmlns:p14="http://schemas.microsoft.com/office/powerpoint/2010/main" val="38657908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1DF22-9959-9A4D-BF56-E95954B9EA45}"/>
              </a:ext>
            </a:extLst>
          </p:cNvPr>
          <p:cNvSpPr>
            <a:spLocks noGrp="1"/>
          </p:cNvSpPr>
          <p:nvPr>
            <p:ph type="sldNum" sz="quarter" idx="12"/>
          </p:nvPr>
        </p:nvSpPr>
        <p:spPr/>
        <p:txBody>
          <a:bodyPr/>
          <a:lstStyle/>
          <a:p>
            <a:fld id="{6AD6DC59-4653-7A4D-8176-0D237FA82B48}" type="slidenum">
              <a:rPr lang="en-US" smtClean="0"/>
              <a:t>166</a:t>
            </a:fld>
            <a:endParaRPr lang="en-US" dirty="0"/>
          </a:p>
        </p:txBody>
      </p:sp>
      <p:sp>
        <p:nvSpPr>
          <p:cNvPr id="7" name="TextBox 6">
            <a:extLst>
              <a:ext uri="{FF2B5EF4-FFF2-40B4-BE49-F238E27FC236}">
                <a16:creationId xmlns:a16="http://schemas.microsoft.com/office/drawing/2014/main" id="{7286FE0A-33C5-DCE2-7AAC-73D83DCCE85F}"/>
              </a:ext>
            </a:extLst>
          </p:cNvPr>
          <p:cNvSpPr txBox="1"/>
          <p:nvPr/>
        </p:nvSpPr>
        <p:spPr>
          <a:xfrm>
            <a:off x="658698" y="418669"/>
            <a:ext cx="7788615" cy="769441"/>
          </a:xfrm>
          <a:prstGeom prst="rect">
            <a:avLst/>
          </a:prstGeom>
          <a:noFill/>
        </p:spPr>
        <p:txBody>
          <a:bodyPr wrap="square">
            <a:spAutoFit/>
          </a:bodyPr>
          <a:lstStyle/>
          <a:p>
            <a:r>
              <a:rPr lang="en-CA" sz="43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Acknowledg</a:t>
            </a:r>
            <a:r>
              <a:rPr lang="en-CA" sz="4300" b="1" dirty="0">
                <a:solidFill>
                  <a:srgbClr val="F47C20"/>
                </a:solidFill>
                <a:latin typeface="Helvetica Neue" panose="02000503000000020004" pitchFamily="2" charset="0"/>
                <a:ea typeface="Helvetica Neue" panose="02000503000000020004" pitchFamily="2" charset="0"/>
                <a:cs typeface="Helvetica Neue" panose="02000503000000020004" pitchFamily="2" charset="0"/>
              </a:rPr>
              <a:t>ments</a:t>
            </a:r>
            <a:endParaRPr lang="en-CA" sz="4300"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descr="A black brain with white lines&#10;&#10;Description automatically generated">
            <a:extLst>
              <a:ext uri="{FF2B5EF4-FFF2-40B4-BE49-F238E27FC236}">
                <a16:creationId xmlns:a16="http://schemas.microsoft.com/office/drawing/2014/main" id="{964C008A-82B5-43E5-9977-9C03CB5C1CF9}"/>
              </a:ext>
            </a:extLst>
          </p:cNvPr>
          <p:cNvPicPr>
            <a:picLocks noChangeAspect="1"/>
          </p:cNvPicPr>
          <p:nvPr/>
        </p:nvPicPr>
        <p:blipFill>
          <a:blip r:embed="rId3"/>
          <a:stretch>
            <a:fillRect/>
          </a:stretch>
        </p:blipFill>
        <p:spPr>
          <a:xfrm>
            <a:off x="8610600" y="1437476"/>
            <a:ext cx="2731540" cy="4864596"/>
          </a:xfrm>
          <a:prstGeom prst="rect">
            <a:avLst/>
          </a:prstGeom>
        </p:spPr>
      </p:pic>
      <p:sp>
        <p:nvSpPr>
          <p:cNvPr id="2" name="TextBox 1">
            <a:extLst>
              <a:ext uri="{FF2B5EF4-FFF2-40B4-BE49-F238E27FC236}">
                <a16:creationId xmlns:a16="http://schemas.microsoft.com/office/drawing/2014/main" id="{B2359993-C25F-C201-F9AC-0F582DE4A6CE}"/>
              </a:ext>
            </a:extLst>
          </p:cNvPr>
          <p:cNvSpPr txBox="1"/>
          <p:nvPr/>
        </p:nvSpPr>
        <p:spPr>
          <a:xfrm>
            <a:off x="658696" y="2065884"/>
            <a:ext cx="9714029" cy="4616648"/>
          </a:xfrm>
          <a:prstGeom prst="rect">
            <a:avLst/>
          </a:prstGeom>
          <a:noFill/>
        </p:spPr>
        <p:txBody>
          <a:bodyPr wrap="square">
            <a:spAutoFit/>
          </a:bodyPr>
          <a:lstStyle/>
          <a:p>
            <a:r>
              <a:rPr lang="en-CA" sz="2200" b="1" dirty="0">
                <a:solidFill>
                  <a:srgbClr val="2AB2A4"/>
                </a:solidFill>
                <a:effectLst/>
                <a:latin typeface="Helvetica Neue" panose="02000503000000020004" pitchFamily="2" charset="0"/>
                <a:ea typeface="Helvetica Neue" panose="02000503000000020004" pitchFamily="2" charset="0"/>
                <a:cs typeface="Helvetica Neue" panose="02000503000000020004" pitchFamily="2" charset="0"/>
              </a:rPr>
              <a:t>Writing group </a:t>
            </a:r>
            <a:endParaRPr lang="en-CA" sz="2200" dirty="0">
              <a:solidFill>
                <a:srgbClr val="2AB2A4"/>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Eileen Britt, Regional Rehab and Community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Central South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Margo </a:t>
            </a:r>
            <a:r>
              <a:rPr lang="en-CA" sz="1600" dirty="0" err="1">
                <a:effectLst/>
                <a:latin typeface="Helvetica Neue" panose="02000503000000020004" pitchFamily="2" charset="0"/>
                <a:ea typeface="Helvetica Neue" panose="02000503000000020004" pitchFamily="2" charset="0"/>
                <a:cs typeface="Helvetica Neue" panose="02000503000000020004" pitchFamily="2" charset="0"/>
              </a:rPr>
              <a:t>Collver</a:t>
            </a: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 Regional Community and LTC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Southwestern Ontario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Heather Jenkins, Regional Education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Stroke Network of Southeastern Ontario</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err="1">
                <a:effectLst/>
                <a:latin typeface="Helvetica Neue" panose="02000503000000020004" pitchFamily="2" charset="0"/>
                <a:ea typeface="Helvetica Neue" panose="02000503000000020004" pitchFamily="2" charset="0"/>
                <a:cs typeface="Helvetica Neue" panose="02000503000000020004" pitchFamily="2" charset="0"/>
              </a:rPr>
              <a:t>Anik</a:t>
            </a: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 Laneville, Occupational Therapist, Best Practice Team,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Champlain Regional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Michelle Mohan, Regional Education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Toronto West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Kayla Purdon, Regional Community and LTC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Stroke Network of Southeastern Ontario</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Tara Thomas </a:t>
            </a:r>
            <a:r>
              <a:rPr lang="en-CA" sz="1600" dirty="0" err="1">
                <a:effectLst/>
                <a:latin typeface="Helvetica Neue" panose="02000503000000020004" pitchFamily="2" charset="0"/>
                <a:ea typeface="Helvetica Neue" panose="02000503000000020004" pitchFamily="2" charset="0"/>
                <a:cs typeface="Helvetica Neue" panose="02000503000000020004" pitchFamily="2" charset="0"/>
              </a:rPr>
              <a:t>Tarcza</a:t>
            </a: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 Regional Community and LTC Coordinator (Interim),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Central East Stroke Network </a:t>
            </a:r>
            <a:br>
              <a:rPr lang="en-CA" sz="1600"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b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Maggie </a:t>
            </a:r>
            <a:r>
              <a:rPr lang="en-CA" sz="1600" dirty="0" err="1">
                <a:effectLst/>
                <a:latin typeface="Helvetica Neue" panose="02000503000000020004" pitchFamily="2" charset="0"/>
                <a:ea typeface="Helvetica Neue" panose="02000503000000020004" pitchFamily="2" charset="0"/>
                <a:cs typeface="Helvetica Neue" panose="02000503000000020004" pitchFamily="2" charset="0"/>
              </a:rPr>
              <a:t>Traetto</a:t>
            </a: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 Regional Community and LTC Coordinator,</a:t>
            </a:r>
            <a:r>
              <a:rPr lang="en-CA" sz="16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West GTA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Sue Verrilli, Regional Education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Northeastern Ontario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Jenna </a:t>
            </a:r>
            <a:r>
              <a:rPr lang="en-CA" sz="1600" dirty="0" err="1">
                <a:effectLst/>
                <a:latin typeface="Helvetica Neue" panose="02000503000000020004" pitchFamily="2" charset="0"/>
                <a:ea typeface="Helvetica Neue" panose="02000503000000020004" pitchFamily="2" charset="0"/>
                <a:cs typeface="Helvetica Neue" panose="02000503000000020004" pitchFamily="2" charset="0"/>
              </a:rPr>
              <a:t>Weck</a:t>
            </a:r>
            <a:r>
              <a:rPr lang="en-CA" sz="1600" dirty="0">
                <a:effectLst/>
                <a:latin typeface="Helvetica Neue" panose="02000503000000020004" pitchFamily="2" charset="0"/>
                <a:ea typeface="Helvetica Neue" panose="02000503000000020004" pitchFamily="2" charset="0"/>
                <a:cs typeface="Helvetica Neue" panose="02000503000000020004" pitchFamily="2" charset="0"/>
              </a:rPr>
              <a:t>, Regional Community and LTC Coordinator, </a:t>
            </a:r>
            <a:r>
              <a:rPr lang="en-CA" sz="1600" b="1" dirty="0">
                <a:solidFill>
                  <a:srgbClr val="F47C20"/>
                </a:solidFill>
                <a:effectLst/>
                <a:latin typeface="Helvetica Neue" panose="02000503000000020004" pitchFamily="2" charset="0"/>
                <a:ea typeface="Helvetica Neue" panose="02000503000000020004" pitchFamily="2" charset="0"/>
                <a:cs typeface="Helvetica Neue" panose="02000503000000020004" pitchFamily="2" charset="0"/>
              </a:rPr>
              <a:t>Central East Stroke Network</a:t>
            </a:r>
            <a:endParaRPr lang="en-CA" sz="16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endParaRPr>
          </a:p>
          <a:p>
            <a:br>
              <a:rPr lang="en-CA" sz="1200" dirty="0">
                <a:solidFill>
                  <a:srgbClr val="57585A"/>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CA" sz="2000" dirty="0">
              <a:solidFill>
                <a:srgbClr val="57585A"/>
              </a:solidFill>
              <a:effectLst/>
              <a:latin typeface="Filson Pro Regular" panose="02000000000000000000" pitchFamily="2" charset="77"/>
            </a:endParaRPr>
          </a:p>
        </p:txBody>
      </p:sp>
      <p:sp>
        <p:nvSpPr>
          <p:cNvPr id="3" name="TextBox 2">
            <a:extLst>
              <a:ext uri="{FF2B5EF4-FFF2-40B4-BE49-F238E27FC236}">
                <a16:creationId xmlns:a16="http://schemas.microsoft.com/office/drawing/2014/main" id="{55AE00D4-A4ED-2E36-5073-83E436BBB7A1}"/>
              </a:ext>
            </a:extLst>
          </p:cNvPr>
          <p:cNvSpPr txBox="1"/>
          <p:nvPr/>
        </p:nvSpPr>
        <p:spPr>
          <a:xfrm>
            <a:off x="658697" y="1218482"/>
            <a:ext cx="11086835" cy="769441"/>
          </a:xfrm>
          <a:prstGeom prst="rect">
            <a:avLst/>
          </a:prstGeom>
          <a:noFill/>
        </p:spPr>
        <p:txBody>
          <a:bodyPr wrap="square">
            <a:spAutoFit/>
          </a:bodyPr>
          <a:lstStyle/>
          <a:p>
            <a:r>
              <a:rPr lang="en-CA" sz="2200" b="1"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rPr>
              <a:t>We wish to recognize the dedicated group of healthcare professionals who contributed to the writing or review of SMART TIPS for Stroke Care.</a:t>
            </a:r>
            <a:endParaRPr lang="en-CA" sz="2200" dirty="0">
              <a:solidFill>
                <a:srgbClr val="31BCAD"/>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7A61C669-A49B-7C8F-1588-EB7B9A9ECCF7}"/>
              </a:ext>
            </a:extLst>
          </p:cNvPr>
          <p:cNvSpPr txBox="1"/>
          <p:nvPr/>
        </p:nvSpPr>
        <p:spPr>
          <a:xfrm>
            <a:off x="658696" y="6302072"/>
            <a:ext cx="9296834" cy="538609"/>
          </a:xfrm>
          <a:prstGeom prst="rect">
            <a:avLst/>
          </a:prstGeom>
          <a:noFill/>
        </p:spPr>
        <p:txBody>
          <a:bodyPr wrap="square" rtlCol="0">
            <a:spAutoFit/>
          </a:bodyPr>
          <a:lstStyle/>
          <a:p>
            <a:r>
              <a:rPr lang="en-CA" sz="1100" b="1" i="1" dirty="0">
                <a:effectLst/>
                <a:latin typeface="Helvetica Neue" panose="02000503000000020004" pitchFamily="2" charset="0"/>
                <a:ea typeface="Helvetica Neue" panose="02000503000000020004" pitchFamily="2" charset="0"/>
                <a:cs typeface="Helvetica Neue" panose="02000503000000020004" pitchFamily="2" charset="0"/>
              </a:rPr>
              <a:t>We also wish to thank Over the Atlantic for their support, patience, passion and creativity in bringing the content of this resource to life</a:t>
            </a:r>
            <a:r>
              <a:rPr lang="en-CA" sz="1000" i="1" dirty="0">
                <a:effectLst/>
                <a:latin typeface="Helvetica Neue" panose="02000503000000020004" pitchFamily="2" charset="0"/>
                <a:ea typeface="Helvetica Neue" panose="02000503000000020004" pitchFamily="2" charset="0"/>
                <a:cs typeface="Helvetica Neue" panose="02000503000000020004" pitchFamily="2" charset="0"/>
              </a:rPr>
              <a:t>.</a:t>
            </a:r>
          </a:p>
          <a:p>
            <a:endParaRPr lang="en-US" dirty="0"/>
          </a:p>
        </p:txBody>
      </p:sp>
    </p:spTree>
    <p:extLst>
      <p:ext uri="{BB962C8B-B14F-4D97-AF65-F5344CB8AC3E}">
        <p14:creationId xmlns:p14="http://schemas.microsoft.com/office/powerpoint/2010/main" val="20410577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1403C5C-DBC5-899C-F9FF-A16710F308E0}"/>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1BCAD"/>
              </a:solidFill>
              <a:highlight>
                <a:srgbClr val="31BCAD"/>
              </a:highlight>
            </a:endParaRPr>
          </a:p>
        </p:txBody>
      </p:sp>
      <p:pic>
        <p:nvPicPr>
          <p:cNvPr id="7" name="Picture 6" descr="A black background with colorful text&#10;&#10;Description automatically generated">
            <a:hlinkClick r:id="rId2"/>
            <a:extLst>
              <a:ext uri="{FF2B5EF4-FFF2-40B4-BE49-F238E27FC236}">
                <a16:creationId xmlns:a16="http://schemas.microsoft.com/office/drawing/2014/main" id="{35EBECEC-6900-E3E2-F186-4660F2541E13}"/>
              </a:ext>
            </a:extLst>
          </p:cNvPr>
          <p:cNvPicPr>
            <a:picLocks noChangeAspect="1"/>
          </p:cNvPicPr>
          <p:nvPr/>
        </p:nvPicPr>
        <p:blipFill rotWithShape="1">
          <a:blip r:embed="rId3"/>
          <a:srcRect b="9814"/>
          <a:stretch/>
        </p:blipFill>
        <p:spPr>
          <a:xfrm>
            <a:off x="658698" y="614612"/>
            <a:ext cx="2615113" cy="1193673"/>
          </a:xfrm>
          <a:prstGeom prst="rect">
            <a:avLst/>
          </a:prstGeom>
        </p:spPr>
      </p:pic>
      <p:pic>
        <p:nvPicPr>
          <p:cNvPr id="9" name="Picture 8" descr="A screenshot of a black background with orange and blue text&#10;&#10;Description automatically generated">
            <a:hlinkClick r:id="rId4"/>
            <a:extLst>
              <a:ext uri="{FF2B5EF4-FFF2-40B4-BE49-F238E27FC236}">
                <a16:creationId xmlns:a16="http://schemas.microsoft.com/office/drawing/2014/main" id="{FD6AFE70-64A6-C0D3-7DE3-75078F29BFF5}"/>
              </a:ext>
            </a:extLst>
          </p:cNvPr>
          <p:cNvPicPr>
            <a:picLocks noChangeAspect="1"/>
          </p:cNvPicPr>
          <p:nvPr/>
        </p:nvPicPr>
        <p:blipFill rotWithShape="1">
          <a:blip r:embed="rId5"/>
          <a:srcRect b="4227"/>
          <a:stretch/>
        </p:blipFill>
        <p:spPr>
          <a:xfrm>
            <a:off x="3959669" y="2170441"/>
            <a:ext cx="2557982" cy="2639842"/>
          </a:xfrm>
          <a:prstGeom prst="rect">
            <a:avLst/>
          </a:prstGeom>
        </p:spPr>
      </p:pic>
      <p:pic>
        <p:nvPicPr>
          <p:cNvPr id="11" name="Picture 10" descr="A black and white background with red text&#10;&#10;Description automatically generated">
            <a:hlinkClick r:id="rId6"/>
            <a:extLst>
              <a:ext uri="{FF2B5EF4-FFF2-40B4-BE49-F238E27FC236}">
                <a16:creationId xmlns:a16="http://schemas.microsoft.com/office/drawing/2014/main" id="{88056094-9F57-B748-5291-F0939F1ED0A4}"/>
              </a:ext>
            </a:extLst>
          </p:cNvPr>
          <p:cNvPicPr>
            <a:picLocks noChangeAspect="1"/>
          </p:cNvPicPr>
          <p:nvPr/>
        </p:nvPicPr>
        <p:blipFill>
          <a:blip r:embed="rId7"/>
          <a:stretch>
            <a:fillRect/>
          </a:stretch>
        </p:blipFill>
        <p:spPr>
          <a:xfrm>
            <a:off x="3862525" y="5000436"/>
            <a:ext cx="2743200" cy="1270198"/>
          </a:xfrm>
          <a:prstGeom prst="rect">
            <a:avLst/>
          </a:prstGeom>
        </p:spPr>
      </p:pic>
      <p:pic>
        <p:nvPicPr>
          <p:cNvPr id="13" name="Picture 12" descr="A black background with text and colorful text&#10;&#10;Description automatically generated with medium confidence">
            <a:hlinkClick r:id="rId8"/>
            <a:extLst>
              <a:ext uri="{FF2B5EF4-FFF2-40B4-BE49-F238E27FC236}">
                <a16:creationId xmlns:a16="http://schemas.microsoft.com/office/drawing/2014/main" id="{FB5F488C-0BF2-05A4-E260-A5E139EE3665}"/>
              </a:ext>
            </a:extLst>
          </p:cNvPr>
          <p:cNvPicPr>
            <a:picLocks noChangeAspect="1"/>
          </p:cNvPicPr>
          <p:nvPr/>
        </p:nvPicPr>
        <p:blipFill rotWithShape="1">
          <a:blip r:embed="rId9"/>
          <a:srcRect b="9489"/>
          <a:stretch/>
        </p:blipFill>
        <p:spPr>
          <a:xfrm>
            <a:off x="3996885" y="643917"/>
            <a:ext cx="2615113" cy="1323567"/>
          </a:xfrm>
          <a:prstGeom prst="rect">
            <a:avLst/>
          </a:prstGeom>
        </p:spPr>
      </p:pic>
      <p:pic>
        <p:nvPicPr>
          <p:cNvPr id="15" name="Picture 14" descr="A black background with orange and blue text&#10;&#10;Description automatically generated">
            <a:hlinkClick r:id="rId10"/>
            <a:extLst>
              <a:ext uri="{FF2B5EF4-FFF2-40B4-BE49-F238E27FC236}">
                <a16:creationId xmlns:a16="http://schemas.microsoft.com/office/drawing/2014/main" id="{6CEA0329-A39D-6F1B-1BAD-5573643B0DCA}"/>
              </a:ext>
            </a:extLst>
          </p:cNvPr>
          <p:cNvPicPr>
            <a:picLocks noChangeAspect="1"/>
          </p:cNvPicPr>
          <p:nvPr/>
        </p:nvPicPr>
        <p:blipFill rotWithShape="1">
          <a:blip r:embed="rId11"/>
          <a:srcRect b="6061"/>
          <a:stretch/>
        </p:blipFill>
        <p:spPr>
          <a:xfrm>
            <a:off x="7807813" y="3818105"/>
            <a:ext cx="2743200" cy="1323567"/>
          </a:xfrm>
          <a:prstGeom prst="rect">
            <a:avLst/>
          </a:prstGeom>
        </p:spPr>
      </p:pic>
      <p:pic>
        <p:nvPicPr>
          <p:cNvPr id="17" name="Picture 16" descr="A black background with orange and white text&#10;&#10;Description automatically generated">
            <a:hlinkClick r:id="rId12"/>
            <a:extLst>
              <a:ext uri="{FF2B5EF4-FFF2-40B4-BE49-F238E27FC236}">
                <a16:creationId xmlns:a16="http://schemas.microsoft.com/office/drawing/2014/main" id="{3DAA30C4-38C5-EF7A-C412-624BDAA8970F}"/>
              </a:ext>
            </a:extLst>
          </p:cNvPr>
          <p:cNvPicPr>
            <a:picLocks noChangeAspect="1"/>
          </p:cNvPicPr>
          <p:nvPr/>
        </p:nvPicPr>
        <p:blipFill rotWithShape="1">
          <a:blip r:embed="rId13"/>
          <a:srcRect b="4173"/>
          <a:stretch/>
        </p:blipFill>
        <p:spPr>
          <a:xfrm>
            <a:off x="658699" y="2098377"/>
            <a:ext cx="2743200" cy="1360388"/>
          </a:xfrm>
          <a:prstGeom prst="rect">
            <a:avLst/>
          </a:prstGeom>
        </p:spPr>
      </p:pic>
      <p:pic>
        <p:nvPicPr>
          <p:cNvPr id="19" name="Picture 18" descr="A close-up of a logo&#10;&#10;Description automatically generated">
            <a:hlinkClick r:id="rId14"/>
            <a:extLst>
              <a:ext uri="{FF2B5EF4-FFF2-40B4-BE49-F238E27FC236}">
                <a16:creationId xmlns:a16="http://schemas.microsoft.com/office/drawing/2014/main" id="{8FAAAECC-6CD2-484E-637F-CC1E00FC6808}"/>
              </a:ext>
            </a:extLst>
          </p:cNvPr>
          <p:cNvPicPr>
            <a:picLocks noChangeAspect="1"/>
          </p:cNvPicPr>
          <p:nvPr/>
        </p:nvPicPr>
        <p:blipFill rotWithShape="1">
          <a:blip r:embed="rId15"/>
          <a:srcRect t="1" b="4838"/>
          <a:stretch/>
        </p:blipFill>
        <p:spPr>
          <a:xfrm>
            <a:off x="7874993" y="643918"/>
            <a:ext cx="2615113" cy="1259524"/>
          </a:xfrm>
          <a:prstGeom prst="rect">
            <a:avLst/>
          </a:prstGeom>
        </p:spPr>
      </p:pic>
      <p:pic>
        <p:nvPicPr>
          <p:cNvPr id="21" name="Picture 20" descr="A black background with text&#10;&#10;Description automatically generated">
            <a:hlinkClick r:id="rId16"/>
            <a:extLst>
              <a:ext uri="{FF2B5EF4-FFF2-40B4-BE49-F238E27FC236}">
                <a16:creationId xmlns:a16="http://schemas.microsoft.com/office/drawing/2014/main" id="{D4AC2899-B496-79F9-17E6-0AF4E114B947}"/>
              </a:ext>
            </a:extLst>
          </p:cNvPr>
          <p:cNvPicPr>
            <a:picLocks noChangeAspect="1"/>
          </p:cNvPicPr>
          <p:nvPr/>
        </p:nvPicPr>
        <p:blipFill>
          <a:blip r:embed="rId17"/>
          <a:stretch>
            <a:fillRect/>
          </a:stretch>
        </p:blipFill>
        <p:spPr>
          <a:xfrm>
            <a:off x="7874993" y="2261060"/>
            <a:ext cx="2615113" cy="1259524"/>
          </a:xfrm>
          <a:prstGeom prst="rect">
            <a:avLst/>
          </a:prstGeom>
        </p:spPr>
      </p:pic>
      <p:pic>
        <p:nvPicPr>
          <p:cNvPr id="24" name="Picture 23" descr="A black background with colorful circles and text&#10;&#10;Description automatically generated">
            <a:hlinkClick r:id="rId18"/>
            <a:extLst>
              <a:ext uri="{FF2B5EF4-FFF2-40B4-BE49-F238E27FC236}">
                <a16:creationId xmlns:a16="http://schemas.microsoft.com/office/drawing/2014/main" id="{AB5DD735-7794-123E-F2EB-F1780A3E3A44}"/>
              </a:ext>
            </a:extLst>
          </p:cNvPr>
          <p:cNvPicPr>
            <a:picLocks noChangeAspect="1"/>
          </p:cNvPicPr>
          <p:nvPr/>
        </p:nvPicPr>
        <p:blipFill rotWithShape="1">
          <a:blip r:embed="rId19"/>
          <a:srcRect b="12057"/>
          <a:stretch/>
        </p:blipFill>
        <p:spPr>
          <a:xfrm>
            <a:off x="549151" y="3818105"/>
            <a:ext cx="2615113" cy="1323567"/>
          </a:xfrm>
          <a:prstGeom prst="rect">
            <a:avLst/>
          </a:prstGeom>
        </p:spPr>
      </p:pic>
      <p:sp>
        <p:nvSpPr>
          <p:cNvPr id="28" name="Slide Number Placeholder 26">
            <a:extLst>
              <a:ext uri="{FF2B5EF4-FFF2-40B4-BE49-F238E27FC236}">
                <a16:creationId xmlns:a16="http://schemas.microsoft.com/office/drawing/2014/main" id="{0BBEB67C-0306-7336-E7AC-13FC8B2F12B4}"/>
              </a:ext>
            </a:extLst>
          </p:cNvPr>
          <p:cNvSpPr>
            <a:spLocks noGrp="1"/>
          </p:cNvSpPr>
          <p:nvPr>
            <p:ph type="sldNum" sz="quarter" idx="12"/>
          </p:nvPr>
        </p:nvSpPr>
        <p:spPr>
          <a:xfrm>
            <a:off x="11343799" y="6356350"/>
            <a:ext cx="700732" cy="378082"/>
          </a:xfrm>
        </p:spPr>
        <p:txBody>
          <a:bodyPr/>
          <a:lstStyle/>
          <a:p>
            <a:fld id="{6AD6DC59-4653-7A4D-8176-0D237FA82B48}" type="slidenum">
              <a:rPr lang="en-US" smtClean="0">
                <a:solidFill>
                  <a:schemeClr val="bg1"/>
                </a:solidFill>
              </a:rPr>
              <a:t>167</a:t>
            </a:fld>
            <a:endParaRPr lang="en-US" dirty="0">
              <a:solidFill>
                <a:schemeClr val="bg1"/>
              </a:solidFill>
            </a:endParaRPr>
          </a:p>
        </p:txBody>
      </p:sp>
    </p:spTree>
    <p:extLst>
      <p:ext uri="{BB962C8B-B14F-4D97-AF65-F5344CB8AC3E}">
        <p14:creationId xmlns:p14="http://schemas.microsoft.com/office/powerpoint/2010/main" val="415616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A07505-F909-BCF2-3E59-F4690869BB3B}"/>
              </a:ext>
            </a:extLst>
          </p:cNvPr>
          <p:cNvSpPr/>
          <p:nvPr/>
        </p:nvSpPr>
        <p:spPr>
          <a:xfrm>
            <a:off x="573150" y="1535110"/>
            <a:ext cx="10402188" cy="4663654"/>
          </a:xfrm>
          <a:prstGeom prst="rect">
            <a:avLst/>
          </a:prstGeom>
          <a:solidFill>
            <a:srgbClr val="4166A1">
              <a:alpha val="119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2C7634-171D-954E-4E7F-6D5401D7B34A}"/>
              </a:ext>
            </a:extLst>
          </p:cNvPr>
          <p:cNvSpPr txBox="1"/>
          <p:nvPr/>
        </p:nvSpPr>
        <p:spPr>
          <a:xfrm>
            <a:off x="685088" y="1617603"/>
            <a:ext cx="10178311" cy="418576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Common effects of Stroke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Every stroke is different; changes may include:</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One-sided weakness/paralysis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balance/coordination</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Bladder/bowel problems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Swallowing problems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Trouble communicating</a:t>
            </a:r>
          </a:p>
        </p:txBody>
      </p:sp>
      <p:pic>
        <p:nvPicPr>
          <p:cNvPr id="6" name="Picture 5" descr="A blue rectangle with white text&#10;&#10;Description automatically generated">
            <a:extLst>
              <a:ext uri="{FF2B5EF4-FFF2-40B4-BE49-F238E27FC236}">
                <a16:creationId xmlns:a16="http://schemas.microsoft.com/office/drawing/2014/main" id="{BDB7DA93-B16E-4932-C6A3-1C9CAFB83476}"/>
              </a:ext>
            </a:extLst>
          </p:cNvPr>
          <p:cNvPicPr>
            <a:picLocks noChangeAspect="1"/>
          </p:cNvPicPr>
          <p:nvPr/>
        </p:nvPicPr>
        <p:blipFill>
          <a:blip r:embed="rId3"/>
          <a:stretch>
            <a:fillRect/>
          </a:stretch>
        </p:blipFill>
        <p:spPr>
          <a:xfrm>
            <a:off x="8901840" y="256551"/>
            <a:ext cx="2070100" cy="800100"/>
          </a:xfrm>
          <a:prstGeom prst="rect">
            <a:avLst/>
          </a:prstGeom>
        </p:spPr>
      </p:pic>
      <p:sp>
        <p:nvSpPr>
          <p:cNvPr id="7" name="TextBox 6">
            <a:extLst>
              <a:ext uri="{FF2B5EF4-FFF2-40B4-BE49-F238E27FC236}">
                <a16:creationId xmlns:a16="http://schemas.microsoft.com/office/drawing/2014/main" id="{4FDB52B5-A241-FB89-3055-A5067096948E}"/>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Tree>
    <p:extLst>
      <p:ext uri="{BB962C8B-B14F-4D97-AF65-F5344CB8AC3E}">
        <p14:creationId xmlns:p14="http://schemas.microsoft.com/office/powerpoint/2010/main" val="32319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A07505-F909-BCF2-3E59-F4690869BB3B}"/>
              </a:ext>
            </a:extLst>
          </p:cNvPr>
          <p:cNvSpPr/>
          <p:nvPr/>
        </p:nvSpPr>
        <p:spPr>
          <a:xfrm>
            <a:off x="515006" y="1391657"/>
            <a:ext cx="10402188" cy="4663654"/>
          </a:xfrm>
          <a:prstGeom prst="rect">
            <a:avLst/>
          </a:prstGeom>
          <a:solidFill>
            <a:srgbClr val="4166A1">
              <a:alpha val="119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2C7634-171D-954E-4E7F-6D5401D7B34A}"/>
              </a:ext>
            </a:extLst>
          </p:cNvPr>
          <p:cNvSpPr txBox="1"/>
          <p:nvPr/>
        </p:nvSpPr>
        <p:spPr>
          <a:xfrm>
            <a:off x="793629" y="1607764"/>
            <a:ext cx="1017831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Common effects of Stroke continued…</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A blue rectangle with white text&#10;&#10;Description automatically generated">
            <a:extLst>
              <a:ext uri="{FF2B5EF4-FFF2-40B4-BE49-F238E27FC236}">
                <a16:creationId xmlns:a16="http://schemas.microsoft.com/office/drawing/2014/main" id="{BDB7DA93-B16E-4932-C6A3-1C9CAFB83476}"/>
              </a:ext>
            </a:extLst>
          </p:cNvPr>
          <p:cNvPicPr>
            <a:picLocks noChangeAspect="1"/>
          </p:cNvPicPr>
          <p:nvPr/>
        </p:nvPicPr>
        <p:blipFill>
          <a:blip r:embed="rId3"/>
          <a:stretch>
            <a:fillRect/>
          </a:stretch>
        </p:blipFill>
        <p:spPr>
          <a:xfrm>
            <a:off x="8901840" y="256551"/>
            <a:ext cx="2070100" cy="800100"/>
          </a:xfrm>
          <a:prstGeom prst="rect">
            <a:avLst/>
          </a:prstGeom>
        </p:spPr>
      </p:pic>
      <p:sp>
        <p:nvSpPr>
          <p:cNvPr id="7" name="TextBox 6">
            <a:extLst>
              <a:ext uri="{FF2B5EF4-FFF2-40B4-BE49-F238E27FC236}">
                <a16:creationId xmlns:a16="http://schemas.microsoft.com/office/drawing/2014/main" id="{4FDB52B5-A241-FB89-3055-A5067096948E}"/>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
        <p:nvSpPr>
          <p:cNvPr id="10" name="TextBox 9">
            <a:extLst>
              <a:ext uri="{FF2B5EF4-FFF2-40B4-BE49-F238E27FC236}">
                <a16:creationId xmlns:a16="http://schemas.microsoft.com/office/drawing/2014/main" id="{16F225EE-1B67-FB18-88EB-315521F8055D}"/>
              </a:ext>
            </a:extLst>
          </p:cNvPr>
          <p:cNvSpPr txBox="1"/>
          <p:nvPr/>
        </p:nvSpPr>
        <p:spPr>
          <a:xfrm>
            <a:off x="738883" y="2347091"/>
            <a:ext cx="10178311" cy="30777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sensation (how you perceive touch, temperature, etc.)</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Difficulty paying attention to one side of the body or environment</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changes</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thinking and/ or memory</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personality or behaviour</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emotions or mood (e.g. unexpected emotional responses)</a:t>
            </a:r>
          </a:p>
        </p:txBody>
      </p:sp>
    </p:spTree>
    <p:extLst>
      <p:ext uri="{BB962C8B-B14F-4D97-AF65-F5344CB8AC3E}">
        <p14:creationId xmlns:p14="http://schemas.microsoft.com/office/powerpoint/2010/main" val="46905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A6A8DF5B-1383-D770-F270-862156C7226C}"/>
              </a:ext>
            </a:extLst>
          </p:cNvPr>
          <p:cNvPicPr>
            <a:picLocks noChangeAspect="1"/>
          </p:cNvPicPr>
          <p:nvPr/>
        </p:nvPicPr>
        <p:blipFill>
          <a:blip r:embed="rId3"/>
          <a:stretch>
            <a:fillRect/>
          </a:stretch>
        </p:blipFill>
        <p:spPr>
          <a:xfrm>
            <a:off x="8901840" y="256551"/>
            <a:ext cx="2070100" cy="800100"/>
          </a:xfrm>
          <a:prstGeom prst="rect">
            <a:avLst/>
          </a:prstGeom>
        </p:spPr>
      </p:pic>
      <p:sp>
        <p:nvSpPr>
          <p:cNvPr id="6" name="TextBox 5">
            <a:extLst>
              <a:ext uri="{FF2B5EF4-FFF2-40B4-BE49-F238E27FC236}">
                <a16:creationId xmlns:a16="http://schemas.microsoft.com/office/drawing/2014/main" id="{712349BE-BEAF-A38D-DA4F-9CDB8B9D830A}"/>
              </a:ext>
            </a:extLst>
          </p:cNvPr>
          <p:cNvSpPr txBox="1"/>
          <p:nvPr/>
        </p:nvSpPr>
        <p:spPr>
          <a:xfrm>
            <a:off x="630789" y="1367546"/>
            <a:ext cx="67934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Risk Factors for Stroke</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9D9CD871-E1D1-0B01-63C3-90FA4CB95021}"/>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grpSp>
        <p:nvGrpSpPr>
          <p:cNvPr id="9" name="Group 8">
            <a:extLst>
              <a:ext uri="{FF2B5EF4-FFF2-40B4-BE49-F238E27FC236}">
                <a16:creationId xmlns:a16="http://schemas.microsoft.com/office/drawing/2014/main" id="{3956F17B-C54E-4D29-8EEC-B79BF4CFFD23}"/>
              </a:ext>
            </a:extLst>
          </p:cNvPr>
          <p:cNvGrpSpPr/>
          <p:nvPr/>
        </p:nvGrpSpPr>
        <p:grpSpPr>
          <a:xfrm>
            <a:off x="635274" y="2174008"/>
            <a:ext cx="10336666" cy="769441"/>
            <a:chOff x="5052" y="-223303"/>
            <a:chExt cx="10336666" cy="1321240"/>
          </a:xfrm>
        </p:grpSpPr>
        <p:sp>
          <p:nvSpPr>
            <p:cNvPr id="10" name="Rectangle 9">
              <a:extLst>
                <a:ext uri="{FF2B5EF4-FFF2-40B4-BE49-F238E27FC236}">
                  <a16:creationId xmlns:a16="http://schemas.microsoft.com/office/drawing/2014/main" id="{390F4EF8-86FF-4825-B872-54B87DB87C2D}"/>
                </a:ext>
              </a:extLst>
            </p:cNvPr>
            <p:cNvSpPr/>
            <p:nvPr/>
          </p:nvSpPr>
          <p:spPr>
            <a:xfrm>
              <a:off x="5052" y="-223303"/>
              <a:ext cx="10336666" cy="1321240"/>
            </a:xfrm>
            <a:prstGeom prst="rect">
              <a:avLst/>
            </a:prstGeom>
            <a:solidFill>
              <a:srgbClr val="4B6DA5"/>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33EEC74-6E7D-4164-87E2-6B598C09EA9C}"/>
                </a:ext>
              </a:extLst>
            </p:cNvPr>
            <p:cNvSpPr txBox="1"/>
            <p:nvPr/>
          </p:nvSpPr>
          <p:spPr>
            <a:xfrm>
              <a:off x="5052" y="-223303"/>
              <a:ext cx="10336666" cy="1321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eue" panose="02000503000000020004"/>
                  <a:ea typeface="+mn-ea"/>
                  <a:cs typeface="+mn-cs"/>
                </a:rPr>
                <a:t>Non-Modifiable Risk Factors</a:t>
              </a:r>
            </a:p>
          </p:txBody>
        </p:sp>
      </p:grpSp>
      <p:sp>
        <p:nvSpPr>
          <p:cNvPr id="4" name="TextBox 3">
            <a:extLst>
              <a:ext uri="{FF2B5EF4-FFF2-40B4-BE49-F238E27FC236}">
                <a16:creationId xmlns:a16="http://schemas.microsoft.com/office/drawing/2014/main" id="{295C03E2-D746-4D03-AD1A-A7BEF9E59FFD}"/>
              </a:ext>
            </a:extLst>
          </p:cNvPr>
          <p:cNvSpPr txBox="1"/>
          <p:nvPr/>
        </p:nvSpPr>
        <p:spPr>
          <a:xfrm>
            <a:off x="630789" y="3170396"/>
            <a:ext cx="10767661" cy="32778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mn-ea"/>
                <a:cs typeface="+mn-cs"/>
              </a:rPr>
              <a:t>Age</a:t>
            </a: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 </a:t>
            </a:r>
            <a:r>
              <a:rPr kumimoji="0" lang="en-CA" sz="2400" b="0" i="0" u="none" strike="noStrike" kern="1200" cap="none" spc="0" normalizeH="0" baseline="0" noProof="0" dirty="0">
                <a:ln>
                  <a:noFill/>
                </a:ln>
                <a:solidFill>
                  <a:prstClr val="black"/>
                </a:solidFill>
                <a:effectLst/>
                <a:uLnTx/>
                <a:uFillTx/>
                <a:latin typeface="Helvetica Neue" panose="02000503000000020004"/>
                <a:ea typeface="+mn-ea"/>
                <a:cs typeface="+mn-cs"/>
              </a:rPr>
              <a:t>Increased risk after 55 years of age</a:t>
            </a:r>
            <a:endPar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mn-ea"/>
                <a:cs typeface="+mn-cs"/>
              </a:rPr>
              <a:t>Gender</a:t>
            </a: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 After menopause, women have a higher risk than men</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mn-ea"/>
                <a:cs typeface="+mn-cs"/>
              </a:rPr>
              <a:t>Genetic factors</a:t>
            </a: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 Parent or sibling had a stroke before age 65</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mn-ea"/>
                <a:cs typeface="+mn-cs"/>
              </a:rPr>
              <a:t>Ethnicity</a:t>
            </a: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 Increased risk for people of  African, South Asian, Indigenous heritage</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Helvetica Neue" panose="02000503000000020004"/>
                <a:ea typeface="+mn-ea"/>
                <a:cs typeface="+mn-cs"/>
              </a:rPr>
              <a:t>Prior stroke or TIA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21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6F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1DF22-9959-9A4D-BF56-E95954B9E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86FE0A-33C5-DCE2-7AAC-73D83DCCE85F}"/>
              </a:ext>
            </a:extLst>
          </p:cNvPr>
          <p:cNvSpPr txBox="1"/>
          <p:nvPr/>
        </p:nvSpPr>
        <p:spPr>
          <a:xfrm>
            <a:off x="658698" y="418669"/>
            <a:ext cx="9925482" cy="7540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300" b="1"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rPr>
              <a:t>About Smart Tips for Stroke Care:</a:t>
            </a:r>
            <a:endParaRPr kumimoji="0" lang="en-CA" sz="4300" b="0"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descr="A black brain with white lines&#10;&#10;Description automatically generated">
            <a:extLst>
              <a:ext uri="{FF2B5EF4-FFF2-40B4-BE49-F238E27FC236}">
                <a16:creationId xmlns:a16="http://schemas.microsoft.com/office/drawing/2014/main" id="{964C008A-82B5-43E5-9977-9C03CB5C1CF9}"/>
              </a:ext>
            </a:extLst>
          </p:cNvPr>
          <p:cNvPicPr>
            <a:picLocks noChangeAspect="1"/>
          </p:cNvPicPr>
          <p:nvPr/>
        </p:nvPicPr>
        <p:blipFill>
          <a:blip r:embed="rId3"/>
          <a:stretch>
            <a:fillRect/>
          </a:stretch>
        </p:blipFill>
        <p:spPr>
          <a:xfrm>
            <a:off x="8610600" y="1437476"/>
            <a:ext cx="2731540" cy="4864596"/>
          </a:xfrm>
          <a:prstGeom prst="rect">
            <a:avLst/>
          </a:prstGeom>
        </p:spPr>
      </p:pic>
      <p:sp>
        <p:nvSpPr>
          <p:cNvPr id="2" name="TextBox 1">
            <a:extLst>
              <a:ext uri="{FF2B5EF4-FFF2-40B4-BE49-F238E27FC236}">
                <a16:creationId xmlns:a16="http://schemas.microsoft.com/office/drawing/2014/main" id="{6B7A0521-A502-CB40-D52D-8507BD340B1D}"/>
              </a:ext>
            </a:extLst>
          </p:cNvPr>
          <p:cNvSpPr txBox="1"/>
          <p:nvPr/>
        </p:nvSpPr>
        <p:spPr>
          <a:xfrm>
            <a:off x="658696" y="1432656"/>
            <a:ext cx="10683444" cy="43396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a:t>
            </a:r>
            <a:r>
              <a:rPr lang="en-CA" sz="2400" b="1" dirty="0">
                <a:solidFill>
                  <a:srgbClr val="31BCAD"/>
                </a:solidFill>
                <a:latin typeface="Helvetica Neue" panose="02000503000000020004" pitchFamily="2" charset="0"/>
                <a:ea typeface="Helvetica Neue" panose="02000503000000020004" pitchFamily="2" charset="0"/>
                <a:cs typeface="Helvetica Neue" panose="02000503000000020004" pitchFamily="2" charset="0"/>
              </a:rPr>
              <a:t>S</a:t>
            </a:r>
            <a:r>
              <a:rPr kumimoji="0" lang="en-CA" sz="2400" b="1" i="0" u="none" strike="noStrike" kern="1200" cap="none" spc="0" normalizeH="0" baseline="0" noProof="0" dirty="0" err="1">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troke</a:t>
            </a:r>
            <a:r>
              <a:rPr kumimoji="0" lang="en-CA" sz="24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 Care was intended/created for Personal Support Workers (PSW) working in long-term care in Ontario. However, anyone interested in stroke care can benefit from using the resource, including PSWs in the community, family members, etc.</a:t>
            </a:r>
            <a:endParaRPr kumimoji="0" lang="en-CA" sz="2400" b="0"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goal of the Smart Tips resource is to highlight common changes due to stroke and strategies for managing these changes. Each Smart Tips topic may be used individually or as part of a series. The Smart Tips can be printed freely as a full document or individually according to staff and organizational needs. Click here to access the </a:t>
            </a: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hlinkClick r:id="rId4"/>
              </a:rPr>
              <a:t>Smart Tips for Stroke Care</a:t>
            </a: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booklet (available in English and French).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additional information please contact your regional Stroke Network.</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CA" sz="2000" b="0" i="0" u="none" strike="noStrike" kern="1200" cap="none" spc="0" normalizeH="0" baseline="0" noProof="0" dirty="0">
              <a:ln>
                <a:noFill/>
              </a:ln>
              <a:solidFill>
                <a:srgbClr val="57585A"/>
              </a:solidFill>
              <a:effectLst/>
              <a:uLnTx/>
              <a:uFillTx/>
              <a:latin typeface="Filson Pro Regular" panose="02000000000000000000" pitchFamily="2" charset="77"/>
              <a:ea typeface="+mn-ea"/>
              <a:cs typeface="+mn-cs"/>
            </a:endParaRPr>
          </a:p>
        </p:txBody>
      </p:sp>
    </p:spTree>
    <p:extLst>
      <p:ext uri="{BB962C8B-B14F-4D97-AF65-F5344CB8AC3E}">
        <p14:creationId xmlns:p14="http://schemas.microsoft.com/office/powerpoint/2010/main" val="220125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A6A8DF5B-1383-D770-F270-862156C7226C}"/>
              </a:ext>
            </a:extLst>
          </p:cNvPr>
          <p:cNvPicPr>
            <a:picLocks noChangeAspect="1"/>
          </p:cNvPicPr>
          <p:nvPr/>
        </p:nvPicPr>
        <p:blipFill>
          <a:blip r:embed="rId3"/>
          <a:stretch>
            <a:fillRect/>
          </a:stretch>
        </p:blipFill>
        <p:spPr>
          <a:xfrm>
            <a:off x="8901840" y="256551"/>
            <a:ext cx="2070100" cy="800100"/>
          </a:xfrm>
          <a:prstGeom prst="rect">
            <a:avLst/>
          </a:prstGeom>
        </p:spPr>
      </p:pic>
      <p:sp>
        <p:nvSpPr>
          <p:cNvPr id="6" name="TextBox 5">
            <a:extLst>
              <a:ext uri="{FF2B5EF4-FFF2-40B4-BE49-F238E27FC236}">
                <a16:creationId xmlns:a16="http://schemas.microsoft.com/office/drawing/2014/main" id="{712349BE-BEAF-A38D-DA4F-9CDB8B9D830A}"/>
              </a:ext>
            </a:extLst>
          </p:cNvPr>
          <p:cNvSpPr txBox="1"/>
          <p:nvPr/>
        </p:nvSpPr>
        <p:spPr>
          <a:xfrm>
            <a:off x="515006" y="1409088"/>
            <a:ext cx="67934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Risk Factors for Stroke</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9D9CD871-E1D1-0B01-63C3-90FA4CB95021}"/>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
        <p:nvSpPr>
          <p:cNvPr id="2" name="Rectangle 1"/>
          <p:cNvSpPr/>
          <p:nvPr/>
        </p:nvSpPr>
        <p:spPr>
          <a:xfrm>
            <a:off x="515006" y="2369434"/>
            <a:ext cx="10456934" cy="769441"/>
          </a:xfrm>
          <a:prstGeom prst="rect">
            <a:avLst/>
          </a:prstGeom>
          <a:solidFill>
            <a:srgbClr val="4166A1"/>
          </a:solidFill>
          <a:ln>
            <a:solidFill>
              <a:srgbClr val="4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eue" panose="02000503000000020004"/>
                <a:ea typeface="+mn-ea"/>
                <a:cs typeface="+mn-cs"/>
              </a:rPr>
              <a:t>Lifestyle</a:t>
            </a:r>
          </a:p>
        </p:txBody>
      </p:sp>
      <p:sp>
        <p:nvSpPr>
          <p:cNvPr id="8" name="TextBox 7">
            <a:extLst>
              <a:ext uri="{FF2B5EF4-FFF2-40B4-BE49-F238E27FC236}">
                <a16:creationId xmlns:a16="http://schemas.microsoft.com/office/drawing/2014/main" id="{09E096FC-95CC-4F56-9FE6-2AE35E468545}"/>
              </a:ext>
            </a:extLst>
          </p:cNvPr>
          <p:cNvSpPr txBox="1"/>
          <p:nvPr/>
        </p:nvSpPr>
        <p:spPr>
          <a:xfrm>
            <a:off x="1326490" y="3534617"/>
            <a:ext cx="8833966" cy="2108269"/>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Diet </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Smoking </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Obesity</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Sedentary lifestyle</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Excess alcohol intake</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Recreational drug use</a:t>
            </a:r>
          </a:p>
          <a:p>
            <a:pPr marL="285750" marR="0" lvl="0" indent="-28575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panose="02000503000000020004"/>
                <a:ea typeface="+mn-ea"/>
                <a:cs typeface="+mn-cs"/>
              </a:rPr>
              <a:t>Stress </a:t>
            </a:r>
          </a:p>
        </p:txBody>
      </p:sp>
    </p:spTree>
    <p:extLst>
      <p:ext uri="{BB962C8B-B14F-4D97-AF65-F5344CB8AC3E}">
        <p14:creationId xmlns:p14="http://schemas.microsoft.com/office/powerpoint/2010/main" val="57569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blue rectangle with white text&#10;&#10;Description automatically generated">
            <a:extLst>
              <a:ext uri="{FF2B5EF4-FFF2-40B4-BE49-F238E27FC236}">
                <a16:creationId xmlns:a16="http://schemas.microsoft.com/office/drawing/2014/main" id="{A6A8DF5B-1383-D770-F270-862156C7226C}"/>
              </a:ext>
            </a:extLst>
          </p:cNvPr>
          <p:cNvPicPr>
            <a:picLocks noChangeAspect="1"/>
          </p:cNvPicPr>
          <p:nvPr/>
        </p:nvPicPr>
        <p:blipFill>
          <a:blip r:embed="rId3"/>
          <a:stretch>
            <a:fillRect/>
          </a:stretch>
        </p:blipFill>
        <p:spPr>
          <a:xfrm>
            <a:off x="8901840" y="256551"/>
            <a:ext cx="2070100" cy="800100"/>
          </a:xfrm>
          <a:prstGeom prst="rect">
            <a:avLst/>
          </a:prstGeom>
        </p:spPr>
      </p:pic>
      <p:sp>
        <p:nvSpPr>
          <p:cNvPr id="6" name="TextBox 5">
            <a:extLst>
              <a:ext uri="{FF2B5EF4-FFF2-40B4-BE49-F238E27FC236}">
                <a16:creationId xmlns:a16="http://schemas.microsoft.com/office/drawing/2014/main" id="{712349BE-BEAF-A38D-DA4F-9CDB8B9D830A}"/>
              </a:ext>
            </a:extLst>
          </p:cNvPr>
          <p:cNvSpPr txBox="1"/>
          <p:nvPr/>
        </p:nvSpPr>
        <p:spPr>
          <a:xfrm>
            <a:off x="515006" y="1402647"/>
            <a:ext cx="67934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Risk Factors for Stroke</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9D9CD871-E1D1-0B01-63C3-90FA4CB95021}"/>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
        <p:nvSpPr>
          <p:cNvPr id="4" name="TextBox 3"/>
          <p:cNvSpPr txBox="1"/>
          <p:nvPr/>
        </p:nvSpPr>
        <p:spPr>
          <a:xfrm>
            <a:off x="1948334" y="2400300"/>
            <a:ext cx="88149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a:ln>
                  <a:noFill/>
                </a:ln>
                <a:solidFill>
                  <a:sysClr val="window" lastClr="FFFFFF"/>
                </a:solidFill>
                <a:effectLst/>
                <a:uLnTx/>
                <a:uFillTx/>
                <a:latin typeface="Corbel" panose="020B0503020204020204"/>
                <a:ea typeface="+mn-ea"/>
                <a:cs typeface="+mn-cs"/>
              </a:rPr>
              <a:t>Disease or medications</a:t>
            </a:r>
            <a:endParaRPr kumimoji="0" lang="en-US" sz="4800" b="0" i="0" u="none" strike="noStrike" kern="1200" cap="none" spc="0" normalizeH="0" baseline="0" noProof="0" dirty="0">
              <a:ln>
                <a:noFill/>
              </a:ln>
              <a:solidFill>
                <a:sysClr val="window" lastClr="FFFFFF"/>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7FAAA1B-D46A-421E-8DCE-3625E79434E7}"/>
              </a:ext>
            </a:extLst>
          </p:cNvPr>
          <p:cNvSpPr txBox="1"/>
          <p:nvPr/>
        </p:nvSpPr>
        <p:spPr>
          <a:xfrm>
            <a:off x="1009156" y="3248512"/>
            <a:ext cx="9468633" cy="3107838"/>
          </a:xfrm>
          <a:prstGeom prst="rect">
            <a:avLst/>
          </a:prstGeom>
          <a:noFill/>
        </p:spPr>
        <p:txBody>
          <a:bodyPr wrap="square" numCol="2" rtlCol="0">
            <a:spAutoFit/>
          </a:bodyPr>
          <a:lstStyle/>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High blood pressure</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Diabetes</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High cholesterol</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Heart disease / arrhythmias</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Coagulation disorders</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Vascular disease</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Sleep apnea</a:t>
            </a:r>
          </a:p>
          <a:p>
            <a:pPr marL="342900" marR="0" lvl="0" indent="-342900" algn="l" defTabSz="914400" rtl="0" eaLnBrk="1" fontAlgn="auto" latinLnBrk="0" hangingPunct="1">
              <a:lnSpc>
                <a:spcPct val="100000"/>
              </a:lnSpc>
              <a:spcBef>
                <a:spcPts val="600"/>
              </a:spcBef>
              <a:spcAft>
                <a:spcPts val="600"/>
              </a:spcAft>
              <a:buClr>
                <a:srgbClr val="4166A1"/>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hueOff val="0"/>
                    <a:satOff val="0"/>
                    <a:lumOff val="0"/>
                    <a:alphaOff val="0"/>
                  </a:sysClr>
                </a:solidFill>
                <a:effectLst/>
                <a:uLnTx/>
                <a:uFillTx/>
                <a:latin typeface="Helvetica Neue" panose="02000503000000020004"/>
                <a:ea typeface="+mn-ea"/>
                <a:cs typeface="+mn-cs"/>
              </a:rPr>
              <a:t>Taking birth control or hormone replacement</a:t>
            </a:r>
          </a:p>
        </p:txBody>
      </p:sp>
      <p:sp>
        <p:nvSpPr>
          <p:cNvPr id="8" name="Rectangle 7">
            <a:extLst>
              <a:ext uri="{FF2B5EF4-FFF2-40B4-BE49-F238E27FC236}">
                <a16:creationId xmlns:a16="http://schemas.microsoft.com/office/drawing/2014/main" id="{F4E753EB-5806-4DF7-9294-31B1D5C8D0C1}"/>
              </a:ext>
            </a:extLst>
          </p:cNvPr>
          <p:cNvSpPr/>
          <p:nvPr/>
        </p:nvSpPr>
        <p:spPr>
          <a:xfrm>
            <a:off x="515006" y="2271862"/>
            <a:ext cx="10456934" cy="762943"/>
          </a:xfrm>
          <a:prstGeom prst="rect">
            <a:avLst/>
          </a:prstGeom>
          <a:solidFill>
            <a:srgbClr val="4166A1"/>
          </a:solidFill>
          <a:ln>
            <a:solidFill>
              <a:srgbClr val="4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Neue" panose="02000503000000020004"/>
                <a:ea typeface="+mn-ea"/>
                <a:cs typeface="+mn-cs"/>
              </a:rPr>
              <a:t>Disease or Medications</a:t>
            </a:r>
          </a:p>
        </p:txBody>
      </p:sp>
    </p:spTree>
    <p:extLst>
      <p:ext uri="{BB962C8B-B14F-4D97-AF65-F5344CB8AC3E}">
        <p14:creationId xmlns:p14="http://schemas.microsoft.com/office/powerpoint/2010/main" val="265383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A07505-F909-BCF2-3E59-F4690869BB3B}"/>
              </a:ext>
            </a:extLst>
          </p:cNvPr>
          <p:cNvSpPr/>
          <p:nvPr/>
        </p:nvSpPr>
        <p:spPr>
          <a:xfrm>
            <a:off x="569753" y="1380227"/>
            <a:ext cx="10436694" cy="1552754"/>
          </a:xfrm>
          <a:prstGeom prst="rect">
            <a:avLst/>
          </a:prstGeom>
          <a:solidFill>
            <a:srgbClr val="4166A1">
              <a:alpha val="119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2C7634-171D-954E-4E7F-6D5401D7B34A}"/>
              </a:ext>
            </a:extLst>
          </p:cNvPr>
          <p:cNvSpPr txBox="1"/>
          <p:nvPr/>
        </p:nvSpPr>
        <p:spPr>
          <a:xfrm>
            <a:off x="828136" y="1438540"/>
            <a:ext cx="1017831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Understanding the effects of stroke will help you to provide better care and support to the person with stroke and their family. </a:t>
            </a:r>
            <a:endParaRPr kumimoji="0" lang="en-CA" sz="2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A blue rectangle with white text&#10;&#10;Description automatically generated">
            <a:extLst>
              <a:ext uri="{FF2B5EF4-FFF2-40B4-BE49-F238E27FC236}">
                <a16:creationId xmlns:a16="http://schemas.microsoft.com/office/drawing/2014/main" id="{BDB7DA93-B16E-4932-C6A3-1C9CAFB83476}"/>
              </a:ext>
            </a:extLst>
          </p:cNvPr>
          <p:cNvPicPr>
            <a:picLocks noChangeAspect="1"/>
          </p:cNvPicPr>
          <p:nvPr/>
        </p:nvPicPr>
        <p:blipFill>
          <a:blip r:embed="rId3"/>
          <a:stretch>
            <a:fillRect/>
          </a:stretch>
        </p:blipFill>
        <p:spPr>
          <a:xfrm>
            <a:off x="8901840" y="256551"/>
            <a:ext cx="2070100" cy="800100"/>
          </a:xfrm>
          <a:prstGeom prst="rect">
            <a:avLst/>
          </a:prstGeom>
        </p:spPr>
      </p:pic>
      <p:sp>
        <p:nvSpPr>
          <p:cNvPr id="7" name="TextBox 6">
            <a:extLst>
              <a:ext uri="{FF2B5EF4-FFF2-40B4-BE49-F238E27FC236}">
                <a16:creationId xmlns:a16="http://schemas.microsoft.com/office/drawing/2014/main" id="{4FDB52B5-A241-FB89-3055-A5067096948E}"/>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8" name="Picture 7" descr="A black background with blue lines&#10;&#10;Description automatically generated">
            <a:extLst>
              <a:ext uri="{FF2B5EF4-FFF2-40B4-BE49-F238E27FC236}">
                <a16:creationId xmlns:a16="http://schemas.microsoft.com/office/drawing/2014/main" id="{73C30D76-A84A-872E-9135-3A8CDF0C113D}"/>
              </a:ext>
            </a:extLst>
          </p:cNvPr>
          <p:cNvPicPr>
            <a:picLocks noChangeAspect="1"/>
          </p:cNvPicPr>
          <p:nvPr/>
        </p:nvPicPr>
        <p:blipFill>
          <a:blip r:embed="rId4"/>
          <a:stretch>
            <a:fillRect/>
          </a:stretch>
        </p:blipFill>
        <p:spPr>
          <a:xfrm>
            <a:off x="421590" y="3686270"/>
            <a:ext cx="10328537" cy="1611252"/>
          </a:xfrm>
          <a:prstGeom prst="rect">
            <a:avLst/>
          </a:prstGeom>
        </p:spPr>
      </p:pic>
      <p:sp>
        <p:nvSpPr>
          <p:cNvPr id="11" name="TextBox 10">
            <a:extLst>
              <a:ext uri="{FF2B5EF4-FFF2-40B4-BE49-F238E27FC236}">
                <a16:creationId xmlns:a16="http://schemas.microsoft.com/office/drawing/2014/main" id="{7F505886-34BA-707B-4309-3BD233B5135A}"/>
              </a:ext>
            </a:extLst>
          </p:cNvPr>
          <p:cNvSpPr txBox="1"/>
          <p:nvPr/>
        </p:nvSpPr>
        <p:spPr>
          <a:xfrm>
            <a:off x="2005320" y="4069908"/>
            <a:ext cx="9338479" cy="8694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5A0"/>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Recovery after a stroke is possible.</a:t>
            </a:r>
            <a:endParaRPr kumimoji="0" lang="en-CA" sz="2800" b="0" i="0" u="none" strike="noStrike" kern="1200" cap="none" spc="0" normalizeH="0" baseline="0" noProof="0" dirty="0">
              <a:ln>
                <a:noFill/>
              </a:ln>
              <a:solidFill>
                <a:srgbClr val="4165A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CA" sz="19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begins immediately after the stroke and continues throughout one’s life.</a:t>
            </a:r>
            <a:endParaRPr kumimoji="0" lang="en-CA" sz="19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 name="TextBox 12">
            <a:extLst>
              <a:ext uri="{FF2B5EF4-FFF2-40B4-BE49-F238E27FC236}">
                <a16:creationId xmlns:a16="http://schemas.microsoft.com/office/drawing/2014/main" id="{75FE2BF5-0ADE-B0F3-84F0-251AE062BFAE}"/>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Tree>
    <p:extLst>
      <p:ext uri="{BB962C8B-B14F-4D97-AF65-F5344CB8AC3E}">
        <p14:creationId xmlns:p14="http://schemas.microsoft.com/office/powerpoint/2010/main" val="122511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C80168-3D2B-4F7F-96EA-6837401F1CAC}"/>
              </a:ext>
            </a:extLst>
          </p:cNvPr>
          <p:cNvSpPr/>
          <p:nvPr/>
        </p:nvSpPr>
        <p:spPr>
          <a:xfrm>
            <a:off x="-225286" y="-92766"/>
            <a:ext cx="12443790" cy="6977270"/>
          </a:xfrm>
          <a:prstGeom prst="rect">
            <a:avLst/>
          </a:prstGeom>
          <a:solidFill>
            <a:srgbClr val="F59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86FE0A-33C5-DCE2-7AAC-73D83DCCE85F}"/>
              </a:ext>
            </a:extLst>
          </p:cNvPr>
          <p:cNvSpPr txBox="1"/>
          <p:nvPr/>
        </p:nvSpPr>
        <p:spPr>
          <a:xfrm>
            <a:off x="626906" y="2332915"/>
            <a:ext cx="7788615" cy="3785652"/>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 After Stroke</a:t>
            </a:r>
            <a:endParaRPr kumimoji="0" lang="en-CA" sz="80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854068"/>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1804989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69753" y="2019128"/>
            <a:ext cx="10402188" cy="3741592"/>
          </a:xfrm>
          <a:prstGeom prst="rect">
            <a:avLst/>
          </a:prstGeom>
          <a:solidFill>
            <a:srgbClr val="F5967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BA4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11426" y="2181764"/>
            <a:ext cx="10118842" cy="34470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can cause weakness (hemiplegia) on the affected side.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can impact the ability to:</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move the arm and hand</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carry out functional tasks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protect the arm from injury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Careful handling and care of the arm and hand can reduce pain and prevent complications. </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9670"/>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C5B3DC72-8E59-612E-CA5B-073D0CBF9A82}"/>
              </a:ext>
            </a:extLst>
          </p:cNvPr>
          <p:cNvPicPr>
            <a:picLocks noChangeAspect="1"/>
          </p:cNvPicPr>
          <p:nvPr/>
        </p:nvPicPr>
        <p:blipFill>
          <a:blip r:embed="rId3"/>
          <a:stretch>
            <a:fillRect/>
          </a:stretch>
        </p:blipFill>
        <p:spPr>
          <a:xfrm>
            <a:off x="8901840" y="259725"/>
            <a:ext cx="2070100" cy="800100"/>
          </a:xfrm>
          <a:prstGeom prst="rect">
            <a:avLst/>
          </a:prstGeom>
        </p:spPr>
      </p:pic>
    </p:spTree>
    <p:extLst>
      <p:ext uri="{BB962C8B-B14F-4D97-AF65-F5344CB8AC3E}">
        <p14:creationId xmlns:p14="http://schemas.microsoft.com/office/powerpoint/2010/main" val="2773833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444669" y="2509474"/>
            <a:ext cx="10157347" cy="263149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shoulder is made up of small muscles and ligaments which support the joint</a:t>
            </a:r>
          </a:p>
          <a:p>
            <a:pPr marL="285750" marR="0" lvl="0" indent="-285750" algn="l" defTabSz="914400" rtl="0" eaLnBrk="1" fontAlgn="auto" latinLnBrk="0" hangingPunct="1">
              <a:lnSpc>
                <a:spcPct val="100000"/>
              </a:lnSpc>
              <a:spcBef>
                <a:spcPts val="600"/>
              </a:spcBef>
              <a:spcAft>
                <a:spcPts val="60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&gt;50% persons with hemiplegia will experience pain in their affected arm and/or hand</a:t>
            </a:r>
          </a:p>
          <a:p>
            <a:pPr marL="285750" marR="0" lvl="0" indent="-285750" algn="l" defTabSz="914400" rtl="0" eaLnBrk="1" fontAlgn="auto" latinLnBrk="0" hangingPunct="1">
              <a:lnSpc>
                <a:spcPct val="100000"/>
              </a:lnSpc>
              <a:spcBef>
                <a:spcPts val="600"/>
              </a:spcBef>
              <a:spcAft>
                <a:spcPts val="60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Swelling in the hand is likely to develop if not well supported</a:t>
            </a:r>
          </a:p>
          <a:p>
            <a:pPr marL="0" marR="0" lvl="0" indent="0" algn="l" defTabSz="914400" rtl="0" eaLnBrk="1" fontAlgn="auto" latinLnBrk="0" hangingPunct="1">
              <a:lnSpc>
                <a:spcPct val="100000"/>
              </a:lnSpc>
              <a:spcBef>
                <a:spcPts val="0"/>
              </a:spcBef>
              <a:spcAft>
                <a:spcPts val="0"/>
              </a:spcAft>
              <a:buClr>
                <a:srgbClr val="F59670"/>
              </a:buClr>
              <a:buSzTx/>
              <a:buFontTx/>
              <a:buNone/>
              <a:tabLst/>
              <a:defRPr/>
            </a:pP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7" y="1827608"/>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502804-B4D2-8580-CAD2-F5675A9766B2}"/>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C2D3D279-8076-BB8B-F31F-264C66483E90}"/>
              </a:ext>
            </a:extLst>
          </p:cNvPr>
          <p:cNvPicPr>
            <a:picLocks noChangeAspect="1"/>
          </p:cNvPicPr>
          <p:nvPr/>
        </p:nvPicPr>
        <p:blipFill>
          <a:blip r:embed="rId3"/>
          <a:stretch>
            <a:fillRect/>
          </a:stretch>
        </p:blipFill>
        <p:spPr>
          <a:xfrm>
            <a:off x="8901840" y="259725"/>
            <a:ext cx="2070100" cy="800100"/>
          </a:xfrm>
          <a:prstGeom prst="rect">
            <a:avLst/>
          </a:prstGeom>
        </p:spPr>
      </p:pic>
    </p:spTree>
    <p:extLst>
      <p:ext uri="{BB962C8B-B14F-4D97-AF65-F5344CB8AC3E}">
        <p14:creationId xmlns:p14="http://schemas.microsoft.com/office/powerpoint/2010/main" val="214290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444669" y="2509474"/>
            <a:ext cx="101573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Pain can interfere with mood, sleep, day to day activities, and overall quality of life</a:t>
            </a:r>
          </a:p>
          <a:p>
            <a:pPr marL="285750" marR="0" lvl="0" indent="-285750" algn="l" defTabSz="914400" rtl="0" eaLnBrk="1" fontAlgn="auto" latinLnBrk="0" hangingPunct="1">
              <a:lnSpc>
                <a:spcPct val="100000"/>
              </a:lnSpc>
              <a:spcBef>
                <a:spcPts val="600"/>
              </a:spcBef>
              <a:spcAft>
                <a:spcPts val="60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Altered sensation can make a person with stroke unaware of the position of their arm</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and</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increase risk of injury</a:t>
            </a:r>
          </a:p>
          <a:p>
            <a:pPr marL="285750" marR="0" lvl="0" indent="-285750" algn="l" defTabSz="914400" rtl="0" eaLnBrk="1" fontAlgn="auto" latinLnBrk="0" hangingPunct="1">
              <a:lnSpc>
                <a:spcPct val="100000"/>
              </a:lnSpc>
              <a:spcBef>
                <a:spcPts val="600"/>
              </a:spcBef>
              <a:spcAft>
                <a:spcPts val="60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affected arm and hand can have altered muscle tone (low or high) </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7" y="1827608"/>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502804-B4D2-8580-CAD2-F5675A9766B2}"/>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C2D3D279-8076-BB8B-F31F-264C66483E90}"/>
              </a:ext>
            </a:extLst>
          </p:cNvPr>
          <p:cNvPicPr>
            <a:picLocks noChangeAspect="1"/>
          </p:cNvPicPr>
          <p:nvPr/>
        </p:nvPicPr>
        <p:blipFill>
          <a:blip r:embed="rId3"/>
          <a:stretch>
            <a:fillRect/>
          </a:stretch>
        </p:blipFill>
        <p:spPr>
          <a:xfrm>
            <a:off x="8901840" y="259725"/>
            <a:ext cx="2070100" cy="800100"/>
          </a:xfrm>
          <a:prstGeom prst="rect">
            <a:avLst/>
          </a:prstGeom>
        </p:spPr>
      </p:pic>
    </p:spTree>
    <p:extLst>
      <p:ext uri="{BB962C8B-B14F-4D97-AF65-F5344CB8AC3E}">
        <p14:creationId xmlns:p14="http://schemas.microsoft.com/office/powerpoint/2010/main" val="120773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968296" y="2425964"/>
            <a:ext cx="5319211" cy="33547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low tone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limb will feel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limp and heavy.</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low tone hemiplegic arm is at risk of overstretching or tearing weakened muscles.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may cause a partial dislocation (subluxation) which is not correctable.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1E2B076-ED52-9C87-6574-BE3E18F754D6}"/>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34FC6F32-F42E-8B8A-12AB-20D8312A2744}"/>
              </a:ext>
            </a:extLst>
          </p:cNvPr>
          <p:cNvPicPr>
            <a:picLocks noChangeAspect="1"/>
          </p:cNvPicPr>
          <p:nvPr/>
        </p:nvPicPr>
        <p:blipFill>
          <a:blip r:embed="rId3"/>
          <a:stretch>
            <a:fillRect/>
          </a:stretch>
        </p:blipFill>
        <p:spPr>
          <a:xfrm>
            <a:off x="8901840" y="259725"/>
            <a:ext cx="2070100" cy="800100"/>
          </a:xfrm>
          <a:prstGeom prst="rect">
            <a:avLst/>
          </a:prstGeom>
        </p:spPr>
      </p:pic>
      <p:pic>
        <p:nvPicPr>
          <p:cNvPr id="9" name="Picture 8" descr="A diagram of the shoulder joint&#10;&#10;Description automatically generated">
            <a:extLst>
              <a:ext uri="{FF2B5EF4-FFF2-40B4-BE49-F238E27FC236}">
                <a16:creationId xmlns:a16="http://schemas.microsoft.com/office/drawing/2014/main" id="{2AFBDAB3-2357-CD01-392C-B21E67AF00F6}"/>
              </a:ext>
            </a:extLst>
          </p:cNvPr>
          <p:cNvPicPr>
            <a:picLocks noChangeAspect="1"/>
          </p:cNvPicPr>
          <p:nvPr/>
        </p:nvPicPr>
        <p:blipFill>
          <a:blip r:embed="rId4"/>
          <a:stretch>
            <a:fillRect/>
          </a:stretch>
        </p:blipFill>
        <p:spPr>
          <a:xfrm>
            <a:off x="515006" y="2687576"/>
            <a:ext cx="5180437" cy="2831543"/>
          </a:xfrm>
          <a:prstGeom prst="rect">
            <a:avLst/>
          </a:prstGeom>
        </p:spPr>
      </p:pic>
    </p:spTree>
    <p:extLst>
      <p:ext uri="{BB962C8B-B14F-4D97-AF65-F5344CB8AC3E}">
        <p14:creationId xmlns:p14="http://schemas.microsoft.com/office/powerpoint/2010/main" val="313001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476236" y="2016700"/>
            <a:ext cx="6896552"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high tone</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limb will feel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stiff and tight</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It can be very difficult to move the arm or hand, and to provide care.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can contribute to:</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Skin breakdown (underarm, hand)</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Difficulty in assisting with hygiene and dressing</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Limited range of motion (contractures)</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Shoulder pain</a:t>
            </a:r>
          </a:p>
          <a:p>
            <a:pPr marL="0" marR="0" lvl="0" indent="0" algn="l" defTabSz="914400" rtl="0" eaLnBrk="1" fontAlgn="auto" latinLnBrk="0" hangingPunct="1">
              <a:lnSpc>
                <a:spcPct val="100000"/>
              </a:lnSpc>
              <a:spcBef>
                <a:spcPts val="600"/>
              </a:spcBef>
              <a:spcAft>
                <a:spcPts val="600"/>
              </a:spcAft>
              <a:buClr>
                <a:srgbClr val="F59670"/>
              </a:buClr>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Move the limb carefully and slowly - do not force movement!</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1E2B076-ED52-9C87-6574-BE3E18F754D6}"/>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34FC6F32-F42E-8B8A-12AB-20D8312A2744}"/>
              </a:ext>
            </a:extLst>
          </p:cNvPr>
          <p:cNvPicPr>
            <a:picLocks noChangeAspect="1"/>
          </p:cNvPicPr>
          <p:nvPr/>
        </p:nvPicPr>
        <p:blipFill>
          <a:blip r:embed="rId3"/>
          <a:stretch>
            <a:fillRect/>
          </a:stretch>
        </p:blipFill>
        <p:spPr>
          <a:xfrm>
            <a:off x="8901840" y="259725"/>
            <a:ext cx="2070100" cy="800100"/>
          </a:xfrm>
          <a:prstGeom prst="rect">
            <a:avLst/>
          </a:prstGeom>
        </p:spPr>
      </p:pic>
      <p:pic>
        <p:nvPicPr>
          <p:cNvPr id="5" name="Picture 4" descr="A person wearing a white shirt&#10;&#10;Description automatically generated">
            <a:extLst>
              <a:ext uri="{FF2B5EF4-FFF2-40B4-BE49-F238E27FC236}">
                <a16:creationId xmlns:a16="http://schemas.microsoft.com/office/drawing/2014/main" id="{00F05C12-82A0-58F3-F508-2EB18A804487}"/>
              </a:ext>
            </a:extLst>
          </p:cNvPr>
          <p:cNvPicPr>
            <a:picLocks noChangeAspect="1"/>
          </p:cNvPicPr>
          <p:nvPr/>
        </p:nvPicPr>
        <p:blipFill>
          <a:blip r:embed="rId4"/>
          <a:stretch>
            <a:fillRect/>
          </a:stretch>
        </p:blipFill>
        <p:spPr>
          <a:xfrm>
            <a:off x="426595" y="2197144"/>
            <a:ext cx="3894091" cy="3564585"/>
          </a:xfrm>
          <a:prstGeom prst="rect">
            <a:avLst/>
          </a:prstGeom>
        </p:spPr>
      </p:pic>
    </p:spTree>
    <p:extLst>
      <p:ext uri="{BB962C8B-B14F-4D97-AF65-F5344CB8AC3E}">
        <p14:creationId xmlns:p14="http://schemas.microsoft.com/office/powerpoint/2010/main" val="275514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838481" y="2440555"/>
            <a:ext cx="6689858" cy="403187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gentle when moving the arm or hand. Avoid pulling on the limb</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affected arm and hand are always supported. Try to:</a:t>
            </a:r>
          </a:p>
          <a:p>
            <a:pPr marL="742950" marR="0" lvl="1"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elbow and forearm are placed away from the body</a:t>
            </a:r>
          </a:p>
          <a:p>
            <a:pPr marL="742950" marR="0" lvl="1"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keep the wrist straight or slightly extended </a:t>
            </a:r>
          </a:p>
          <a:p>
            <a:pPr marL="742950" marR="0" lvl="1"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the hand palm down with fingers open as much as possible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0768FDB-7703-6F33-0AEE-55CB293EEA9C}"/>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E830F892-1B52-58E8-569F-223629A5E0EE}"/>
              </a:ext>
            </a:extLst>
          </p:cNvPr>
          <p:cNvPicPr>
            <a:picLocks noChangeAspect="1"/>
          </p:cNvPicPr>
          <p:nvPr/>
        </p:nvPicPr>
        <p:blipFill>
          <a:blip r:embed="rId3"/>
          <a:stretch>
            <a:fillRect/>
          </a:stretch>
        </p:blipFill>
        <p:spPr>
          <a:xfrm>
            <a:off x="8901840" y="259725"/>
            <a:ext cx="2070100" cy="800100"/>
          </a:xfrm>
          <a:prstGeom prst="rect">
            <a:avLst/>
          </a:prstGeom>
        </p:spPr>
      </p:pic>
      <p:pic>
        <p:nvPicPr>
          <p:cNvPr id="9" name="Picture 8" descr="A hand on a wall&#10;&#10;Description automatically generated with medium confidence">
            <a:extLst>
              <a:ext uri="{FF2B5EF4-FFF2-40B4-BE49-F238E27FC236}">
                <a16:creationId xmlns:a16="http://schemas.microsoft.com/office/drawing/2014/main" id="{105D09D3-7AA4-8723-F065-DD54AAB6960C}"/>
              </a:ext>
            </a:extLst>
          </p:cNvPr>
          <p:cNvPicPr>
            <a:picLocks noChangeAspect="1"/>
          </p:cNvPicPr>
          <p:nvPr/>
        </p:nvPicPr>
        <p:blipFill>
          <a:blip r:embed="rId4"/>
          <a:stretch>
            <a:fillRect/>
          </a:stretch>
        </p:blipFill>
        <p:spPr>
          <a:xfrm>
            <a:off x="347590" y="2563665"/>
            <a:ext cx="4212692" cy="3231654"/>
          </a:xfrm>
          <a:prstGeom prst="rect">
            <a:avLst/>
          </a:prstGeom>
        </p:spPr>
      </p:pic>
      <p:sp>
        <p:nvSpPr>
          <p:cNvPr id="10" name="TextBox 9">
            <a:extLst>
              <a:ext uri="{FF2B5EF4-FFF2-40B4-BE49-F238E27FC236}">
                <a16:creationId xmlns:a16="http://schemas.microsoft.com/office/drawing/2014/main" id="{2ED4B39B-262F-48D1-B6DB-530970612741}"/>
              </a:ext>
            </a:extLst>
          </p:cNvPr>
          <p:cNvSpPr txBox="1"/>
          <p:nvPr/>
        </p:nvSpPr>
        <p:spPr>
          <a:xfrm>
            <a:off x="345154" y="1854703"/>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6219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6F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1DF22-9959-9A4D-BF56-E95954B9E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86FE0A-33C5-DCE2-7AAC-73D83DCCE85F}"/>
              </a:ext>
            </a:extLst>
          </p:cNvPr>
          <p:cNvSpPr txBox="1"/>
          <p:nvPr/>
        </p:nvSpPr>
        <p:spPr>
          <a:xfrm>
            <a:off x="658698" y="418669"/>
            <a:ext cx="9925482" cy="7540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300" b="1"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rPr>
              <a:t>About this slide deck:</a:t>
            </a:r>
            <a:endParaRPr kumimoji="0" lang="en-CA" sz="4300" b="0"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descr="A black brain with white lines&#10;&#10;Description automatically generated">
            <a:extLst>
              <a:ext uri="{FF2B5EF4-FFF2-40B4-BE49-F238E27FC236}">
                <a16:creationId xmlns:a16="http://schemas.microsoft.com/office/drawing/2014/main" id="{964C008A-82B5-43E5-9977-9C03CB5C1CF9}"/>
              </a:ext>
            </a:extLst>
          </p:cNvPr>
          <p:cNvPicPr>
            <a:picLocks noChangeAspect="1"/>
          </p:cNvPicPr>
          <p:nvPr/>
        </p:nvPicPr>
        <p:blipFill>
          <a:blip r:embed="rId4"/>
          <a:stretch>
            <a:fillRect/>
          </a:stretch>
        </p:blipFill>
        <p:spPr>
          <a:xfrm>
            <a:off x="8610600" y="1437476"/>
            <a:ext cx="2731540" cy="4864596"/>
          </a:xfrm>
          <a:prstGeom prst="rect">
            <a:avLst/>
          </a:prstGeom>
        </p:spPr>
      </p:pic>
      <p:sp>
        <p:nvSpPr>
          <p:cNvPr id="2" name="TextBox 1">
            <a:extLst>
              <a:ext uri="{FF2B5EF4-FFF2-40B4-BE49-F238E27FC236}">
                <a16:creationId xmlns:a16="http://schemas.microsoft.com/office/drawing/2014/main" id="{6B7A0521-A502-CB40-D52D-8507BD340B1D}"/>
              </a:ext>
            </a:extLst>
          </p:cNvPr>
          <p:cNvSpPr txBox="1"/>
          <p:nvPr/>
        </p:nvSpPr>
        <p:spPr>
          <a:xfrm>
            <a:off x="658696" y="1432656"/>
            <a:ext cx="10683444"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slide deck was created as a teaching tool to accompany the Smart Tips resource. </a:t>
            </a:r>
            <a:endParaRPr kumimoji="0" lang="en-CA" sz="2400" b="0"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This slide deck is intended to be delivered by an educator or healthcare professional with expertise in stroke care. The slides can be tailored to the audience, and additional content can be found in the notes below each slide. We have created slides with extra </a:t>
            </a:r>
            <a:r>
              <a:rPr lang="en-CA"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detail in addition to the original Smart Tips resource. These slides are identified in the notes section, and are optional.</a:t>
            </a: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You are free to modify the content to suit your audience, however we ask that you do not remove the Disclaimer slide, nor the acknowledgements at the end.</a:t>
            </a: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CA" sz="2000" b="0" i="0" u="none" strike="noStrike" kern="1200" cap="none" spc="0" normalizeH="0" baseline="0" noProof="0" dirty="0">
              <a:ln>
                <a:noFill/>
              </a:ln>
              <a:solidFill>
                <a:srgbClr val="57585A"/>
              </a:solidFill>
              <a:effectLst/>
              <a:uLnTx/>
              <a:uFillTx/>
              <a:latin typeface="Filson Pro Regular"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2434851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919887" y="2563665"/>
            <a:ext cx="6244824" cy="2604559"/>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0"/>
              </a:spcAft>
              <a:buClr>
                <a:srgbClr val="F5967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Goal: 30 degrees of wrist extension, 30 degrees of flexion through digits</a:t>
            </a:r>
          </a:p>
          <a:p>
            <a:pPr marL="342900" marR="0" lvl="0" indent="-342900" algn="l" defTabSz="914400" rtl="0" eaLnBrk="1" fontAlgn="auto" latinLnBrk="0" hangingPunct="1">
              <a:lnSpc>
                <a:spcPct val="115000"/>
              </a:lnSpc>
              <a:spcBef>
                <a:spcPts val="0"/>
              </a:spcBef>
              <a:spcAft>
                <a:spcPts val="0"/>
              </a:spcAft>
              <a:buClr>
                <a:srgbClr val="F5967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Consider use of splints/ rolls</a:t>
            </a:r>
          </a:p>
          <a:p>
            <a:pPr marL="342900" marR="0" lvl="0" indent="-342900" algn="l" defTabSz="914400" rtl="0" eaLnBrk="1" fontAlgn="auto" latinLnBrk="0" hangingPunct="1">
              <a:lnSpc>
                <a:spcPct val="115000"/>
              </a:lnSpc>
              <a:spcBef>
                <a:spcPts val="0"/>
              </a:spcBef>
              <a:spcAft>
                <a:spcPts val="0"/>
              </a:spcAft>
              <a:buClr>
                <a:srgbClr val="F5967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Careful positioning can help with reducing the high tone (spasticity), and maintain joint ROM</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0768FDB-7703-6F33-0AEE-55CB293EEA9C}"/>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E830F892-1B52-58E8-569F-223629A5E0EE}"/>
              </a:ext>
            </a:extLst>
          </p:cNvPr>
          <p:cNvPicPr>
            <a:picLocks noChangeAspect="1"/>
          </p:cNvPicPr>
          <p:nvPr/>
        </p:nvPicPr>
        <p:blipFill>
          <a:blip r:embed="rId3"/>
          <a:stretch>
            <a:fillRect/>
          </a:stretch>
        </p:blipFill>
        <p:spPr>
          <a:xfrm>
            <a:off x="8901840" y="259725"/>
            <a:ext cx="2070100" cy="800100"/>
          </a:xfrm>
          <a:prstGeom prst="rect">
            <a:avLst/>
          </a:prstGeom>
        </p:spPr>
      </p:pic>
      <p:pic>
        <p:nvPicPr>
          <p:cNvPr id="9" name="Picture 8" descr="A hand on a wall&#10;&#10;Description automatically generated with medium confidence">
            <a:extLst>
              <a:ext uri="{FF2B5EF4-FFF2-40B4-BE49-F238E27FC236}">
                <a16:creationId xmlns:a16="http://schemas.microsoft.com/office/drawing/2014/main" id="{105D09D3-7AA4-8723-F065-DD54AAB6960C}"/>
              </a:ext>
            </a:extLst>
          </p:cNvPr>
          <p:cNvPicPr>
            <a:picLocks noChangeAspect="1"/>
          </p:cNvPicPr>
          <p:nvPr/>
        </p:nvPicPr>
        <p:blipFill>
          <a:blip r:embed="rId4"/>
          <a:stretch>
            <a:fillRect/>
          </a:stretch>
        </p:blipFill>
        <p:spPr>
          <a:xfrm>
            <a:off x="345154" y="2563665"/>
            <a:ext cx="4212692" cy="3231654"/>
          </a:xfrm>
          <a:prstGeom prst="rect">
            <a:avLst/>
          </a:prstGeom>
        </p:spPr>
      </p:pic>
    </p:spTree>
    <p:extLst>
      <p:ext uri="{BB962C8B-B14F-4D97-AF65-F5344CB8AC3E}">
        <p14:creationId xmlns:p14="http://schemas.microsoft.com/office/powerpoint/2010/main" val="148032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794253" y="2416810"/>
            <a:ext cx="6598097" cy="4031873"/>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Never pull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 the person’s affected arm or lift from the underarm</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participation</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using a lifting device, ensure the affected arm is positioned inside the lift sling and in front of the body</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Support the arm when the person is standing, transferring or ambulating</a:t>
            </a:r>
          </a:p>
          <a:p>
            <a:pPr marL="285750" marR="0" lvl="0" indent="-285750" algn="l" defTabSz="914400" rtl="0" eaLnBrk="1" fontAlgn="auto" latinLnBrk="0" hangingPunct="1">
              <a:lnSpc>
                <a:spcPct val="100000"/>
              </a:lnSpc>
              <a:spcBef>
                <a:spcPts val="600"/>
              </a:spcBef>
              <a:spcAft>
                <a:spcPts val="60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a sling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recommended by a therapist</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DBF84FE-4116-253C-ED6D-A6ED1EEBA0FE}"/>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EFF85F50-E2DA-CA63-3451-F73A7E669909}"/>
              </a:ext>
            </a:extLst>
          </p:cNvPr>
          <p:cNvPicPr>
            <a:picLocks noChangeAspect="1"/>
          </p:cNvPicPr>
          <p:nvPr/>
        </p:nvPicPr>
        <p:blipFill>
          <a:blip r:embed="rId3"/>
          <a:stretch>
            <a:fillRect/>
          </a:stretch>
        </p:blipFill>
        <p:spPr>
          <a:xfrm>
            <a:off x="8901840" y="259725"/>
            <a:ext cx="2070100" cy="800100"/>
          </a:xfrm>
          <a:prstGeom prst="rect">
            <a:avLst/>
          </a:prstGeom>
        </p:spPr>
      </p:pic>
      <p:pic>
        <p:nvPicPr>
          <p:cNvPr id="9" name="Picture 8" descr="A cartoon of a person with a arm sling&#10;&#10;Description automatically generated">
            <a:extLst>
              <a:ext uri="{FF2B5EF4-FFF2-40B4-BE49-F238E27FC236}">
                <a16:creationId xmlns:a16="http://schemas.microsoft.com/office/drawing/2014/main" id="{941F7726-AEB9-C2B9-D966-404FEF523F32}"/>
              </a:ext>
            </a:extLst>
          </p:cNvPr>
          <p:cNvPicPr>
            <a:picLocks noChangeAspect="1"/>
          </p:cNvPicPr>
          <p:nvPr/>
        </p:nvPicPr>
        <p:blipFill>
          <a:blip r:embed="rId4"/>
          <a:stretch>
            <a:fillRect/>
          </a:stretch>
        </p:blipFill>
        <p:spPr>
          <a:xfrm>
            <a:off x="594394" y="2538479"/>
            <a:ext cx="3983486" cy="3583319"/>
          </a:xfrm>
          <a:prstGeom prst="rect">
            <a:avLst/>
          </a:prstGeom>
        </p:spPr>
      </p:pic>
    </p:spTree>
    <p:extLst>
      <p:ext uri="{BB962C8B-B14F-4D97-AF65-F5344CB8AC3E}">
        <p14:creationId xmlns:p14="http://schemas.microsoft.com/office/powerpoint/2010/main" val="422224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134336" y="2520021"/>
            <a:ext cx="6159471" cy="335476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0"/>
              </a:spcBef>
              <a:spcAft>
                <a:spcPts val="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support the hemiplegic arm</a:t>
            </a:r>
          </a:p>
          <a:p>
            <a:pPr marL="285750" marR="0" lvl="0" indent="-285750" algn="l" defTabSz="914400" rtl="0" eaLnBrk="1" fontAlgn="auto" latinLnBrk="0" hangingPunct="1">
              <a:lnSpc>
                <a:spcPct val="100000"/>
              </a:lnSpc>
              <a:spcBef>
                <a:spcPts val="600"/>
              </a:spcBef>
              <a:spcAft>
                <a:spcPts val="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Move the arm and hand slowly and gently</a:t>
            </a:r>
          </a:p>
          <a:p>
            <a:pPr marL="285750" marR="0" lvl="0" indent="-285750" algn="l" defTabSz="914400" rtl="0" eaLnBrk="1" fontAlgn="auto" latinLnBrk="0" hangingPunct="1">
              <a:lnSpc>
                <a:spcPct val="100000"/>
              </a:lnSpc>
              <a:spcBef>
                <a:spcPts val="600"/>
              </a:spcBef>
              <a:spcAft>
                <a:spcPts val="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Monitor clenched hand for hygiene and skin health</a:t>
            </a:r>
          </a:p>
          <a:p>
            <a:pPr marL="285750" marR="0" lvl="0" indent="-285750" algn="l" defTabSz="914400" rtl="0" eaLnBrk="1" fontAlgn="auto" latinLnBrk="0" hangingPunct="1">
              <a:lnSpc>
                <a:spcPct val="100000"/>
              </a:lnSpc>
              <a:spcBef>
                <a:spcPts val="600"/>
              </a:spcBef>
              <a:spcAft>
                <a:spcPts val="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not raise the arm above shoulder level unless the person can do so themselves</a:t>
            </a:r>
          </a:p>
          <a:p>
            <a:pPr marL="285750" marR="0" lvl="0" indent="-285750" algn="l" defTabSz="914400" rtl="0" eaLnBrk="1" fontAlgn="auto" latinLnBrk="0" hangingPunct="1">
              <a:lnSpc>
                <a:spcPct val="100000"/>
              </a:lnSpc>
              <a:spcBef>
                <a:spcPts val="600"/>
              </a:spcBef>
              <a:spcAft>
                <a:spcPts val="0"/>
              </a:spcAft>
              <a:buClr>
                <a:srgbClr val="F5967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Dressing rule for stroke: hemiplegic arm should be “first on; last off”</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DBF84FE-4116-253C-ED6D-A6ED1EEBA0FE}"/>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close up of a sign&#10;&#10;Description automatically generated">
            <a:extLst>
              <a:ext uri="{FF2B5EF4-FFF2-40B4-BE49-F238E27FC236}">
                <a16:creationId xmlns:a16="http://schemas.microsoft.com/office/drawing/2014/main" id="{EFF85F50-E2DA-CA63-3451-F73A7E669909}"/>
              </a:ext>
            </a:extLst>
          </p:cNvPr>
          <p:cNvPicPr>
            <a:picLocks noChangeAspect="1"/>
          </p:cNvPicPr>
          <p:nvPr/>
        </p:nvPicPr>
        <p:blipFill>
          <a:blip r:embed="rId3"/>
          <a:stretch>
            <a:fillRect/>
          </a:stretch>
        </p:blipFill>
        <p:spPr>
          <a:xfrm>
            <a:off x="8901840" y="259725"/>
            <a:ext cx="2070100" cy="800100"/>
          </a:xfrm>
          <a:prstGeom prst="rect">
            <a:avLst/>
          </a:prstGeom>
        </p:spPr>
      </p:pic>
      <p:pic>
        <p:nvPicPr>
          <p:cNvPr id="6" name="Picture 5" descr="A hand holding a pen and clipboard&#10;&#10;Description automatically generated">
            <a:extLst>
              <a:ext uri="{FF2B5EF4-FFF2-40B4-BE49-F238E27FC236}">
                <a16:creationId xmlns:a16="http://schemas.microsoft.com/office/drawing/2014/main" id="{ABB967D7-A7B1-5890-5E4C-430DC30538DD}"/>
              </a:ext>
            </a:extLst>
          </p:cNvPr>
          <p:cNvPicPr>
            <a:picLocks noChangeAspect="1"/>
          </p:cNvPicPr>
          <p:nvPr/>
        </p:nvPicPr>
        <p:blipFill>
          <a:blip r:embed="rId4"/>
          <a:stretch>
            <a:fillRect/>
          </a:stretch>
        </p:blipFill>
        <p:spPr>
          <a:xfrm>
            <a:off x="675634" y="2538480"/>
            <a:ext cx="4224170" cy="3414055"/>
          </a:xfrm>
          <a:prstGeom prst="rect">
            <a:avLst/>
          </a:prstGeom>
        </p:spPr>
      </p:pic>
    </p:spTree>
    <p:extLst>
      <p:ext uri="{BB962C8B-B14F-4D97-AF65-F5344CB8AC3E}">
        <p14:creationId xmlns:p14="http://schemas.microsoft.com/office/powerpoint/2010/main" val="247555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596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69753" y="2827407"/>
            <a:ext cx="9908372" cy="19389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All team members have a role to play in caring for the affected arm and hand</a:t>
            </a:r>
          </a:p>
          <a:p>
            <a:pPr marL="285750" marR="0" lvl="0" indent="-285750" algn="l" defTabSz="914400" rtl="0" eaLnBrk="1" fontAlgn="auto" latinLnBrk="0" hangingPunct="1">
              <a:lnSpc>
                <a:spcPct val="100000"/>
              </a:lnSpc>
              <a:spcBef>
                <a:spcPts val="0"/>
              </a:spcBef>
              <a:spcAft>
                <a:spcPts val="0"/>
              </a:spcAft>
              <a:buClr>
                <a:srgbClr val="F59670"/>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F5967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a:t>
            </a:r>
            <a:r>
              <a:rPr kumimoji="0" lang="en-CA" sz="2400" b="0" i="0" u="none" strike="noStrike" kern="1200" cap="none" spc="0" normalizeH="0" baseline="0" noProof="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are skilled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 hemiplegia</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846538"/>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
        <p:nvSpPr>
          <p:cNvPr id="3" name="TextBox 2">
            <a:extLst>
              <a:ext uri="{FF2B5EF4-FFF2-40B4-BE49-F238E27FC236}">
                <a16:creationId xmlns:a16="http://schemas.microsoft.com/office/drawing/2014/main" id="{A87FA721-2E82-C415-6454-F0CC297117A4}"/>
              </a:ext>
            </a:extLst>
          </p:cNvPr>
          <p:cNvSpPr txBox="1"/>
          <p:nvPr/>
        </p:nvSpPr>
        <p:spPr>
          <a:xfrm>
            <a:off x="515007" y="345523"/>
            <a:ext cx="783043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F5967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Hemiplegic Arm and 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close up of a sign&#10;&#10;Description automatically generated">
            <a:extLst>
              <a:ext uri="{FF2B5EF4-FFF2-40B4-BE49-F238E27FC236}">
                <a16:creationId xmlns:a16="http://schemas.microsoft.com/office/drawing/2014/main" id="{CB5F8870-1BFB-D62D-C721-57A6434B0561}"/>
              </a:ext>
            </a:extLst>
          </p:cNvPr>
          <p:cNvPicPr>
            <a:picLocks noChangeAspect="1"/>
          </p:cNvPicPr>
          <p:nvPr/>
        </p:nvPicPr>
        <p:blipFill>
          <a:blip r:embed="rId3"/>
          <a:stretch>
            <a:fillRect/>
          </a:stretch>
        </p:blipFill>
        <p:spPr>
          <a:xfrm>
            <a:off x="8901840" y="259725"/>
            <a:ext cx="2070100" cy="800100"/>
          </a:xfrm>
          <a:prstGeom prst="rect">
            <a:avLst/>
          </a:prstGeom>
        </p:spPr>
      </p:pic>
    </p:spTree>
    <p:extLst>
      <p:ext uri="{BB962C8B-B14F-4D97-AF65-F5344CB8AC3E}">
        <p14:creationId xmlns:p14="http://schemas.microsoft.com/office/powerpoint/2010/main" val="532591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15D4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409187"/>
            <a:ext cx="7788615" cy="3416320"/>
          </a:xfrm>
          <a:prstGeom prst="rect">
            <a:avLst/>
          </a:prstGeom>
          <a:no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 Function After Stroke</a:t>
            </a:r>
            <a:endParaRPr kumimoji="0" lang="en-CA" sz="7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930340"/>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04054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15006" y="1792073"/>
            <a:ext cx="10550593" cy="4612765"/>
          </a:xfrm>
          <a:prstGeom prst="rect">
            <a:avLst/>
          </a:prstGeom>
          <a:solidFill>
            <a:srgbClr val="F15D4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30881" y="2020963"/>
            <a:ext cx="10118842" cy="39703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 incontinence are common after stroke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be a result of damage to the part of the brain that controls bowel and bladder function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Many factors (e.g. mobility) can increase bowel and bladder issues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People with bowel and bladder issues may: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require frequent trips to the bathroom</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 make it to the bathroom in time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have issues with urinary tract infections</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0F7788B2-9726-99ED-15FC-385EA1BFFB8C}"/>
              </a:ext>
            </a:extLst>
          </p:cNvPr>
          <p:cNvPicPr>
            <a:picLocks noChangeAspect="1"/>
          </p:cNvPicPr>
          <p:nvPr/>
        </p:nvPicPr>
        <p:blipFill>
          <a:blip r:embed="rId3"/>
          <a:stretch>
            <a:fillRect/>
          </a:stretch>
        </p:blipFill>
        <p:spPr>
          <a:xfrm>
            <a:off x="8901840" y="259491"/>
            <a:ext cx="2070100" cy="800100"/>
          </a:xfrm>
          <a:prstGeom prst="rect">
            <a:avLst/>
          </a:prstGeom>
        </p:spPr>
      </p:pic>
    </p:spTree>
    <p:extLst>
      <p:ext uri="{BB962C8B-B14F-4D97-AF65-F5344CB8AC3E}">
        <p14:creationId xmlns:p14="http://schemas.microsoft.com/office/powerpoint/2010/main" val="352789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87939" y="2681449"/>
            <a:ext cx="9356173" cy="36009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mn-ea"/>
                <a:cs typeface="+mn-cs"/>
              </a:rPr>
              <a:t>&gt; 45% of persons with stroke in LTC experience incontinence</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incontinence is less common than bladder incontinence</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Women have higher rates of incontinence after stroke than men</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Incontinence after stroke is associated with poor outcomes</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Incontinence can lead to:</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skin breakdown</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infections</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6" y="1979412"/>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863B0358-8D60-1A3E-0C2F-80E8D976A3F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4" name="TextBox 3">
            <a:extLst>
              <a:ext uri="{FF2B5EF4-FFF2-40B4-BE49-F238E27FC236}">
                <a16:creationId xmlns:a16="http://schemas.microsoft.com/office/drawing/2014/main" id="{D4723E12-018B-4B3D-D663-52CFF0B55C73}"/>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2" name="TextBox 1">
            <a:extLst>
              <a:ext uri="{FF2B5EF4-FFF2-40B4-BE49-F238E27FC236}">
                <a16:creationId xmlns:a16="http://schemas.microsoft.com/office/drawing/2014/main" id="{896E37B7-B239-49E9-B11A-20C0B29CB88C}"/>
              </a:ext>
            </a:extLst>
          </p:cNvPr>
          <p:cNvSpPr txBox="1"/>
          <p:nvPr/>
        </p:nvSpPr>
        <p:spPr>
          <a:xfrm>
            <a:off x="4295147" y="5267012"/>
            <a:ext cx="1576072" cy="1338828"/>
          </a:xfrm>
          <a:prstGeom prst="rect">
            <a:avLst/>
          </a:prstGeom>
          <a:noFill/>
        </p:spPr>
        <p:txBody>
          <a:bodyPr wrap="none" rtlCol="0">
            <a:spAutoFit/>
          </a:bodyPr>
          <a:lstStyle/>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pain</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937D319-8E38-4EE3-BC6E-C677F990C161}"/>
              </a:ext>
            </a:extLst>
          </p:cNvPr>
          <p:cNvSpPr txBox="1"/>
          <p:nvPr/>
        </p:nvSpPr>
        <p:spPr>
          <a:xfrm>
            <a:off x="6567410" y="5267012"/>
            <a:ext cx="2603598" cy="815608"/>
          </a:xfrm>
          <a:prstGeom prst="rect">
            <a:avLst/>
          </a:prstGeom>
          <a:noFill/>
        </p:spPr>
        <p:txBody>
          <a:bodyPr wrap="none" rtlCol="0">
            <a:spAutoFit/>
          </a:bodyPr>
          <a:lstStyle/>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dehydration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023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3028156"/>
            <a:ext cx="10157347" cy="150810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ncontinence</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may lead to isolation and issues with depression</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Reducing incontinence can improve quality of life and self-esteem</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Increased awareness of incontinence can help to reduce stigma</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2148504"/>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863B0358-8D60-1A3E-0C2F-80E8D976A3F2}"/>
              </a:ext>
            </a:extLst>
          </p:cNvPr>
          <p:cNvPicPr>
            <a:picLocks noChangeAspect="1"/>
          </p:cNvPicPr>
          <p:nvPr/>
        </p:nvPicPr>
        <p:blipFill>
          <a:blip r:embed="rId3"/>
          <a:stretch>
            <a:fillRect/>
          </a:stretch>
        </p:blipFill>
        <p:spPr>
          <a:xfrm>
            <a:off x="8901840" y="259491"/>
            <a:ext cx="2070100" cy="800100"/>
          </a:xfrm>
          <a:prstGeom prst="rect">
            <a:avLst/>
          </a:prstGeom>
        </p:spPr>
      </p:pic>
      <p:sp>
        <p:nvSpPr>
          <p:cNvPr id="4" name="TextBox 3">
            <a:extLst>
              <a:ext uri="{FF2B5EF4-FFF2-40B4-BE49-F238E27FC236}">
                <a16:creationId xmlns:a16="http://schemas.microsoft.com/office/drawing/2014/main" id="{D4723E12-018B-4B3D-D663-52CFF0B55C73}"/>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2944555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212643" y="6356350"/>
            <a:ext cx="83188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3990079" y="2674115"/>
            <a:ext cx="7486392" cy="313932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Assess factors that impact incontinence</a:t>
            </a:r>
          </a:p>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Get to know the person and how they indicate their need to go to the bathroom</a:t>
            </a:r>
          </a:p>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language/communication barriers, use pointing/gestures or pictures </a:t>
            </a:r>
          </a:p>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Monitor bowel and bladder patterns, diet and fluid intake</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close up of a sign&#10;&#10;Description automatically generated">
            <a:extLst>
              <a:ext uri="{FF2B5EF4-FFF2-40B4-BE49-F238E27FC236}">
                <a16:creationId xmlns:a16="http://schemas.microsoft.com/office/drawing/2014/main" id="{1FE49676-65F2-DFA9-41E0-3B532FAAD319}"/>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 name="TextBox 2">
            <a:extLst>
              <a:ext uri="{FF2B5EF4-FFF2-40B4-BE49-F238E27FC236}">
                <a16:creationId xmlns:a16="http://schemas.microsoft.com/office/drawing/2014/main" id="{DFF292E0-4497-267A-A566-5D6D524F527D}"/>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toilet and roll of toilet paper&#10;&#10;Description automatically generated">
            <a:extLst>
              <a:ext uri="{FF2B5EF4-FFF2-40B4-BE49-F238E27FC236}">
                <a16:creationId xmlns:a16="http://schemas.microsoft.com/office/drawing/2014/main" id="{8DA6873D-57B4-C4D1-DFC7-C7771AEB20B0}"/>
              </a:ext>
            </a:extLst>
          </p:cNvPr>
          <p:cNvPicPr>
            <a:picLocks noChangeAspect="1"/>
          </p:cNvPicPr>
          <p:nvPr/>
        </p:nvPicPr>
        <p:blipFill>
          <a:blip r:embed="rId4"/>
          <a:stretch>
            <a:fillRect/>
          </a:stretch>
        </p:blipFill>
        <p:spPr>
          <a:xfrm>
            <a:off x="715529" y="2674115"/>
            <a:ext cx="2985663" cy="3466094"/>
          </a:xfrm>
          <a:prstGeom prst="rect">
            <a:avLst/>
          </a:prstGeom>
        </p:spPr>
      </p:pic>
      <p:sp>
        <p:nvSpPr>
          <p:cNvPr id="9" name="TextBox 8">
            <a:extLst>
              <a:ext uri="{FF2B5EF4-FFF2-40B4-BE49-F238E27FC236}">
                <a16:creationId xmlns:a16="http://schemas.microsoft.com/office/drawing/2014/main" id="{5ECB0187-F7EE-4AF7-BFCF-9CD7696DE593}"/>
              </a:ext>
            </a:extLst>
          </p:cNvPr>
          <p:cNvSpPr txBox="1"/>
          <p:nvPr/>
        </p:nvSpPr>
        <p:spPr>
          <a:xfrm>
            <a:off x="515006" y="1971484"/>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19835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212643" y="6356350"/>
            <a:ext cx="83188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3973296" y="2658614"/>
            <a:ext cx="7108686"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15D49"/>
              </a:buClr>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Recognize signs of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incontinence</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such as:</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frequent urination</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soiled/wet clothes or linens</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strong odour</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urine/feces on bathroom floors</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toilet paper as padding inside the underwear</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increased usage of incontinence products</a:t>
            </a:r>
          </a:p>
          <a:p>
            <a:pPr marL="0" marR="0" lvl="0" indent="0" algn="l" defTabSz="914400" rtl="0" eaLnBrk="1" fontAlgn="auto" latinLnBrk="0" hangingPunct="1">
              <a:lnSpc>
                <a:spcPct val="100000"/>
              </a:lnSpc>
              <a:spcBef>
                <a:spcPts val="0"/>
              </a:spcBef>
              <a:spcAft>
                <a:spcPts val="0"/>
              </a:spcAft>
              <a:buClr>
                <a:srgbClr val="F15D49"/>
              </a:buClr>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close up of a sign&#10;&#10;Description automatically generated">
            <a:extLst>
              <a:ext uri="{FF2B5EF4-FFF2-40B4-BE49-F238E27FC236}">
                <a16:creationId xmlns:a16="http://schemas.microsoft.com/office/drawing/2014/main" id="{1FE49676-65F2-DFA9-41E0-3B532FAAD319}"/>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 name="TextBox 2">
            <a:extLst>
              <a:ext uri="{FF2B5EF4-FFF2-40B4-BE49-F238E27FC236}">
                <a16:creationId xmlns:a16="http://schemas.microsoft.com/office/drawing/2014/main" id="{DFF292E0-4497-267A-A566-5D6D524F527D}"/>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toilet and roll of toilet paper&#10;&#10;Description automatically generated">
            <a:extLst>
              <a:ext uri="{FF2B5EF4-FFF2-40B4-BE49-F238E27FC236}">
                <a16:creationId xmlns:a16="http://schemas.microsoft.com/office/drawing/2014/main" id="{8DA6873D-57B4-C4D1-DFC7-C7771AEB20B0}"/>
              </a:ext>
            </a:extLst>
          </p:cNvPr>
          <p:cNvPicPr>
            <a:picLocks noChangeAspect="1"/>
          </p:cNvPicPr>
          <p:nvPr/>
        </p:nvPicPr>
        <p:blipFill>
          <a:blip r:embed="rId4"/>
          <a:stretch>
            <a:fillRect/>
          </a:stretch>
        </p:blipFill>
        <p:spPr>
          <a:xfrm>
            <a:off x="671937" y="2658614"/>
            <a:ext cx="2985663" cy="3599155"/>
          </a:xfrm>
          <a:prstGeom prst="rect">
            <a:avLst/>
          </a:prstGeom>
        </p:spPr>
      </p:pic>
    </p:spTree>
    <p:extLst>
      <p:ext uri="{BB962C8B-B14F-4D97-AF65-F5344CB8AC3E}">
        <p14:creationId xmlns:p14="http://schemas.microsoft.com/office/powerpoint/2010/main" val="218008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6F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1DF22-9959-9A4D-BF56-E95954B9E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86FE0A-33C5-DCE2-7AAC-73D83DCCE85F}"/>
              </a:ext>
            </a:extLst>
          </p:cNvPr>
          <p:cNvSpPr txBox="1"/>
          <p:nvPr/>
        </p:nvSpPr>
        <p:spPr>
          <a:xfrm>
            <a:off x="658698" y="418669"/>
            <a:ext cx="778861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300" b="1"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Disclaimer</a:t>
            </a:r>
            <a:endParaRPr kumimoji="0" lang="en-CA" sz="4300" b="0"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descr="A black brain with white lines&#10;&#10;Description automatically generated">
            <a:extLst>
              <a:ext uri="{FF2B5EF4-FFF2-40B4-BE49-F238E27FC236}">
                <a16:creationId xmlns:a16="http://schemas.microsoft.com/office/drawing/2014/main" id="{964C008A-82B5-43E5-9977-9C03CB5C1CF9}"/>
              </a:ext>
            </a:extLst>
          </p:cNvPr>
          <p:cNvPicPr>
            <a:picLocks noChangeAspect="1"/>
          </p:cNvPicPr>
          <p:nvPr/>
        </p:nvPicPr>
        <p:blipFill>
          <a:blip r:embed="rId4"/>
          <a:stretch>
            <a:fillRect/>
          </a:stretch>
        </p:blipFill>
        <p:spPr>
          <a:xfrm>
            <a:off x="8610600" y="1437476"/>
            <a:ext cx="2731540" cy="4864596"/>
          </a:xfrm>
          <a:prstGeom prst="rect">
            <a:avLst/>
          </a:prstGeom>
        </p:spPr>
      </p:pic>
      <p:sp>
        <p:nvSpPr>
          <p:cNvPr id="2" name="TextBox 1">
            <a:extLst>
              <a:ext uri="{FF2B5EF4-FFF2-40B4-BE49-F238E27FC236}">
                <a16:creationId xmlns:a16="http://schemas.microsoft.com/office/drawing/2014/main" id="{6B7A0521-A502-CB40-D52D-8507BD340B1D}"/>
              </a:ext>
            </a:extLst>
          </p:cNvPr>
          <p:cNvSpPr txBox="1"/>
          <p:nvPr/>
        </p:nvSpPr>
        <p:spPr>
          <a:xfrm>
            <a:off x="658696" y="1432656"/>
            <a:ext cx="10683444" cy="40934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31BCAD"/>
              </a:buClr>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information contained in these Smart Tips is for general information purposes only and is intended to support your organizational policies/procedures. The Regional Stroke Networks of Ontario assume no responsibility for errors or omissions in the contents  </a:t>
            </a:r>
          </a:p>
          <a:p>
            <a:pPr marL="342900" marR="0" lvl="0" indent="-342900" algn="l" defTabSz="914400" rtl="0" eaLnBrk="1" fontAlgn="auto" latinLnBrk="0" hangingPunct="1">
              <a:lnSpc>
                <a:spcPct val="100000"/>
              </a:lnSpc>
              <a:spcBef>
                <a:spcPts val="0"/>
              </a:spcBef>
              <a:spcAft>
                <a:spcPts val="0"/>
              </a:spcAft>
              <a:buClr>
                <a:srgbClr val="31BCAD"/>
              </a:buClr>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0"/>
              </a:spcBef>
              <a:spcAft>
                <a:spcPts val="0"/>
              </a:spcAft>
              <a:buClr>
                <a:srgbClr val="31BCAD"/>
              </a:buClr>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Smart Tips slide deck offers information designed for educational purposes and are not intended to replace professional medical advice, diagnosis, or treatment. Please consult with a physician or other appropriate health care providers regarding medical or health related diagnoses or treatment options</a:t>
            </a:r>
            <a:b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to content, and with the source credited.</a:t>
            </a:r>
            <a:endPar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CA" sz="2000" b="0" i="0" u="none" strike="noStrike" kern="1200" cap="none" spc="0" normalizeH="0" baseline="0" noProof="0" dirty="0">
              <a:ln>
                <a:noFill/>
              </a:ln>
              <a:solidFill>
                <a:srgbClr val="57585A"/>
              </a:solidFill>
              <a:effectLst/>
              <a:uLnTx/>
              <a:uFillTx/>
              <a:latin typeface="Filson Pro Regular"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3627744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212643" y="6356350"/>
            <a:ext cx="83188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487943" y="1563786"/>
            <a:ext cx="7390762"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15D49"/>
              </a:buClr>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Closely watch for signs of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urinary tract infection</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strong odour</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minimal urine output</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increased urgency</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discomfort when urinating</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blood in urine</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lower abdominal/back pain/pressure</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increased confusion/agitation</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increased fatigue</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fever</a:t>
            </a: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close up of a sign&#10;&#10;Description automatically generated">
            <a:extLst>
              <a:ext uri="{FF2B5EF4-FFF2-40B4-BE49-F238E27FC236}">
                <a16:creationId xmlns:a16="http://schemas.microsoft.com/office/drawing/2014/main" id="{1FE49676-65F2-DFA9-41E0-3B532FAAD319}"/>
              </a:ext>
            </a:extLst>
          </p:cNvPr>
          <p:cNvPicPr>
            <a:picLocks noChangeAspect="1"/>
          </p:cNvPicPr>
          <p:nvPr/>
        </p:nvPicPr>
        <p:blipFill>
          <a:blip r:embed="rId3"/>
          <a:stretch>
            <a:fillRect/>
          </a:stretch>
        </p:blipFill>
        <p:spPr>
          <a:xfrm>
            <a:off x="8901840" y="259491"/>
            <a:ext cx="2070100" cy="800100"/>
          </a:xfrm>
          <a:prstGeom prst="rect">
            <a:avLst/>
          </a:prstGeom>
        </p:spPr>
      </p:pic>
      <p:sp>
        <p:nvSpPr>
          <p:cNvPr id="3" name="TextBox 2">
            <a:extLst>
              <a:ext uri="{FF2B5EF4-FFF2-40B4-BE49-F238E27FC236}">
                <a16:creationId xmlns:a16="http://schemas.microsoft.com/office/drawing/2014/main" id="{DFF292E0-4497-267A-A566-5D6D524F527D}"/>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descr="A toilet and roll of toilet paper&#10;&#10;Description automatically generated">
            <a:extLst>
              <a:ext uri="{FF2B5EF4-FFF2-40B4-BE49-F238E27FC236}">
                <a16:creationId xmlns:a16="http://schemas.microsoft.com/office/drawing/2014/main" id="{8DA6873D-57B4-C4D1-DFC7-C7771AEB20B0}"/>
              </a:ext>
            </a:extLst>
          </p:cNvPr>
          <p:cNvPicPr>
            <a:picLocks noChangeAspect="1"/>
          </p:cNvPicPr>
          <p:nvPr/>
        </p:nvPicPr>
        <p:blipFill>
          <a:blip r:embed="rId4"/>
          <a:stretch>
            <a:fillRect/>
          </a:stretch>
        </p:blipFill>
        <p:spPr>
          <a:xfrm>
            <a:off x="671937" y="2483894"/>
            <a:ext cx="2985663" cy="3773876"/>
          </a:xfrm>
          <a:prstGeom prst="rect">
            <a:avLst/>
          </a:prstGeom>
        </p:spPr>
      </p:pic>
    </p:spTree>
    <p:extLst>
      <p:ext uri="{BB962C8B-B14F-4D97-AF65-F5344CB8AC3E}">
        <p14:creationId xmlns:p14="http://schemas.microsoft.com/office/powerpoint/2010/main" val="2624515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29639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524670" y="2532887"/>
            <a:ext cx="6639348" cy="3970318"/>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Set up the room for easy and safe access to the bathroom</a:t>
            </a:r>
          </a:p>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Apply strategies from the care plan:</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use of commode/urinal</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Toileting 30 minutes after a meal</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Regular toileting throughout day</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Limit caffeine intake</a:t>
            </a:r>
          </a:p>
          <a:p>
            <a:pPr marL="742950" marR="0" lvl="1"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Offering decaf co</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ffee</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or herbal teas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2B3876C1-81D4-373E-3537-63AE203673F7}"/>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5CF066E2-B035-C10A-AF23-3913C539A444}"/>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person holding an old person's hand&#10;&#10;Description automatically generated">
            <a:extLst>
              <a:ext uri="{FF2B5EF4-FFF2-40B4-BE49-F238E27FC236}">
                <a16:creationId xmlns:a16="http://schemas.microsoft.com/office/drawing/2014/main" id="{86B8855A-2130-7A30-3ED1-380F7B6ABD35}"/>
              </a:ext>
            </a:extLst>
          </p:cNvPr>
          <p:cNvPicPr>
            <a:picLocks noChangeAspect="1"/>
          </p:cNvPicPr>
          <p:nvPr/>
        </p:nvPicPr>
        <p:blipFill>
          <a:blip r:embed="rId4"/>
          <a:stretch>
            <a:fillRect/>
          </a:stretch>
        </p:blipFill>
        <p:spPr>
          <a:xfrm>
            <a:off x="662888" y="2529127"/>
            <a:ext cx="3497461" cy="3705073"/>
          </a:xfrm>
          <a:prstGeom prst="rect">
            <a:avLst/>
          </a:prstGeom>
        </p:spPr>
      </p:pic>
    </p:spTree>
    <p:extLst>
      <p:ext uri="{BB962C8B-B14F-4D97-AF65-F5344CB8AC3E}">
        <p14:creationId xmlns:p14="http://schemas.microsoft.com/office/powerpoint/2010/main" val="10980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296390"/>
            <a:ext cx="700731" cy="5016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524670" y="2532887"/>
            <a:ext cx="6639348" cy="1877437"/>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water intake, especially morning and early afternoon</a:t>
            </a:r>
          </a:p>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Educate the person and their family</a:t>
            </a:r>
          </a:p>
          <a:p>
            <a:pPr marL="285750" marR="0" lvl="0" indent="-285750" algn="l" defTabSz="914400" rtl="0" eaLnBrk="1" fontAlgn="auto" latinLnBrk="0" hangingPunct="1">
              <a:lnSpc>
                <a:spcPct val="100000"/>
              </a:lnSpc>
              <a:spcBef>
                <a:spcPts val="600"/>
              </a:spcBef>
              <a:spcAft>
                <a:spcPts val="600"/>
              </a:spcAft>
              <a:buClr>
                <a:srgbClr val="F15D4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Provide emotional support and reassurance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close up of a sign&#10;&#10;Description automatically generated">
            <a:extLst>
              <a:ext uri="{FF2B5EF4-FFF2-40B4-BE49-F238E27FC236}">
                <a16:creationId xmlns:a16="http://schemas.microsoft.com/office/drawing/2014/main" id="{2B3876C1-81D4-373E-3537-63AE203673F7}"/>
              </a:ext>
            </a:extLst>
          </p:cNvPr>
          <p:cNvPicPr>
            <a:picLocks noChangeAspect="1"/>
          </p:cNvPicPr>
          <p:nvPr/>
        </p:nvPicPr>
        <p:blipFill>
          <a:blip r:embed="rId3"/>
          <a:stretch>
            <a:fillRect/>
          </a:stretch>
        </p:blipFill>
        <p:spPr>
          <a:xfrm>
            <a:off x="8901840" y="259491"/>
            <a:ext cx="2070100" cy="800100"/>
          </a:xfrm>
          <a:prstGeom prst="rect">
            <a:avLst/>
          </a:prstGeom>
        </p:spPr>
      </p:pic>
      <p:sp>
        <p:nvSpPr>
          <p:cNvPr id="5" name="TextBox 4">
            <a:extLst>
              <a:ext uri="{FF2B5EF4-FFF2-40B4-BE49-F238E27FC236}">
                <a16:creationId xmlns:a16="http://schemas.microsoft.com/office/drawing/2014/main" id="{5CF066E2-B035-C10A-AF23-3913C539A444}"/>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person holding an old person's hand&#10;&#10;Description automatically generated">
            <a:extLst>
              <a:ext uri="{FF2B5EF4-FFF2-40B4-BE49-F238E27FC236}">
                <a16:creationId xmlns:a16="http://schemas.microsoft.com/office/drawing/2014/main" id="{86B8855A-2130-7A30-3ED1-380F7B6ABD35}"/>
              </a:ext>
            </a:extLst>
          </p:cNvPr>
          <p:cNvPicPr>
            <a:picLocks noChangeAspect="1"/>
          </p:cNvPicPr>
          <p:nvPr/>
        </p:nvPicPr>
        <p:blipFill>
          <a:blip r:embed="rId4"/>
          <a:stretch>
            <a:fillRect/>
          </a:stretch>
        </p:blipFill>
        <p:spPr>
          <a:xfrm>
            <a:off x="662888" y="2529127"/>
            <a:ext cx="3497461" cy="3705073"/>
          </a:xfrm>
          <a:prstGeom prst="rect">
            <a:avLst/>
          </a:prstGeom>
        </p:spPr>
      </p:pic>
    </p:spTree>
    <p:extLst>
      <p:ext uri="{BB962C8B-B14F-4D97-AF65-F5344CB8AC3E}">
        <p14:creationId xmlns:p14="http://schemas.microsoft.com/office/powerpoint/2010/main" val="4057263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15D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69753" y="2874207"/>
            <a:ext cx="10247728" cy="13542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Persons with incontinence should be assessed by a trained professional</a:t>
            </a:r>
          </a:p>
          <a:p>
            <a:pPr marL="285750" marR="0" lvl="0" indent="-285750" algn="l" defTabSz="914400" rtl="0" eaLnBrk="1" fontAlgn="auto" latinLnBrk="0" hangingPunct="1">
              <a:lnSpc>
                <a:spcPct val="100000"/>
              </a:lnSpc>
              <a:spcBef>
                <a:spcPts val="600"/>
              </a:spcBef>
              <a:spcAft>
                <a:spcPts val="600"/>
              </a:spcAft>
              <a:buClr>
                <a:srgbClr val="F15D4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you notice signs of incontinence or a possible urinary tract infection,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report it immediately</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2072325"/>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pic>
        <p:nvPicPr>
          <p:cNvPr id="3" name="Picture 2" descr="A close up of a sign&#10;&#10;Description automatically generated">
            <a:extLst>
              <a:ext uri="{FF2B5EF4-FFF2-40B4-BE49-F238E27FC236}">
                <a16:creationId xmlns:a16="http://schemas.microsoft.com/office/drawing/2014/main" id="{377F6CDE-42E4-8690-7543-A0CB30272249}"/>
              </a:ext>
            </a:extLst>
          </p:cNvPr>
          <p:cNvPicPr>
            <a:picLocks noChangeAspect="1"/>
          </p:cNvPicPr>
          <p:nvPr/>
        </p:nvPicPr>
        <p:blipFill>
          <a:blip r:embed="rId3"/>
          <a:stretch>
            <a:fillRect/>
          </a:stretch>
        </p:blipFill>
        <p:spPr>
          <a:xfrm>
            <a:off x="8901840" y="259491"/>
            <a:ext cx="2070100" cy="800100"/>
          </a:xfrm>
          <a:prstGeom prst="rect">
            <a:avLst/>
          </a:prstGeom>
        </p:spPr>
      </p:pic>
      <p:sp>
        <p:nvSpPr>
          <p:cNvPr id="8" name="TextBox 7">
            <a:extLst>
              <a:ext uri="{FF2B5EF4-FFF2-40B4-BE49-F238E27FC236}">
                <a16:creationId xmlns:a16="http://schemas.microsoft.com/office/drawing/2014/main" id="{BCF1BFAD-56A2-FBD9-09C6-8CF8D784A4C3}"/>
              </a:ext>
            </a:extLst>
          </p:cNvPr>
          <p:cNvSpPr txBox="1"/>
          <p:nvPr/>
        </p:nvSpPr>
        <p:spPr>
          <a:xfrm>
            <a:off x="515006" y="345523"/>
            <a:ext cx="5466069"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15D49"/>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3432704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BA4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332915"/>
            <a:ext cx="7788615" cy="3785652"/>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 After Stroke</a:t>
            </a:r>
            <a:endParaRPr kumimoji="0" lang="en-CA" sz="80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854068"/>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4"/>
          <a:stretch>
            <a:fillRect/>
          </a:stretch>
        </p:blipFill>
        <p:spPr>
          <a:xfrm>
            <a:off x="8624925" y="1318437"/>
            <a:ext cx="2695341" cy="4800130"/>
          </a:xfrm>
          <a:prstGeom prst="rect">
            <a:avLst/>
          </a:prstGeom>
        </p:spPr>
      </p:pic>
    </p:spTree>
    <p:custDataLst>
      <p:tags r:id="rId1"/>
    </p:custDataLst>
    <p:extLst>
      <p:ext uri="{BB962C8B-B14F-4D97-AF65-F5344CB8AC3E}">
        <p14:creationId xmlns:p14="http://schemas.microsoft.com/office/powerpoint/2010/main" val="306362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ack rectangle with white text&#10;&#10;Description automatically generated">
            <a:extLst>
              <a:ext uri="{FF2B5EF4-FFF2-40B4-BE49-F238E27FC236}">
                <a16:creationId xmlns:a16="http://schemas.microsoft.com/office/drawing/2014/main" id="{6BC8B145-3DD8-7BF8-9CB5-D040683D316F}"/>
              </a:ext>
            </a:extLst>
          </p:cNvPr>
          <p:cNvPicPr>
            <a:picLocks noChangeAspect="1"/>
          </p:cNvPicPr>
          <p:nvPr/>
        </p:nvPicPr>
        <p:blipFill>
          <a:blip r:embed="rId4"/>
          <a:stretch>
            <a:fillRect/>
          </a:stretch>
        </p:blipFill>
        <p:spPr>
          <a:xfrm>
            <a:off x="8901840" y="253801"/>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569753" y="2338852"/>
            <a:ext cx="10402188" cy="2901742"/>
          </a:xfrm>
          <a:prstGeom prst="rect">
            <a:avLst/>
          </a:prstGeom>
          <a:solidFill>
            <a:srgbClr val="66BA45">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BA4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11426" y="2627866"/>
            <a:ext cx="1011884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Dysphagia:</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Means trouble swallowing</a:t>
            </a:r>
            <a:endPar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Results from damage to the brain</a:t>
            </a:r>
            <a:endPar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May require changes to food textures and liquids for safety</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50683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15007" y="2799013"/>
            <a:ext cx="10157347"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Up to 65% of people will have dysphagia</a:t>
            </a:r>
          </a:p>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Pneumonia can occur when food or liquids “go down the wrong way”</a:t>
            </a:r>
          </a:p>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Oral care should be done before and after meals and at bedtime</a:t>
            </a:r>
          </a:p>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Poor intake can lead to weight loss and dehydration</a:t>
            </a:r>
          </a:p>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Social isolation can occur for many people living with dysphagia</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7" y="1827608"/>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green and black rectangle with white text&#10;&#10;Description automatically generated">
            <a:extLst>
              <a:ext uri="{FF2B5EF4-FFF2-40B4-BE49-F238E27FC236}">
                <a16:creationId xmlns:a16="http://schemas.microsoft.com/office/drawing/2014/main" id="{A1E7D7C5-F47B-D40E-D793-25BC41C32E32}"/>
              </a:ext>
            </a:extLst>
          </p:cNvPr>
          <p:cNvPicPr>
            <a:picLocks noChangeAspect="1"/>
          </p:cNvPicPr>
          <p:nvPr/>
        </p:nvPicPr>
        <p:blipFill>
          <a:blip r:embed="rId4"/>
          <a:stretch>
            <a:fillRect/>
          </a:stretch>
        </p:blipFill>
        <p:spPr>
          <a:xfrm>
            <a:off x="8901840" y="253801"/>
            <a:ext cx="2070100" cy="800100"/>
          </a:xfrm>
          <a:prstGeom prst="rect">
            <a:avLst/>
          </a:prstGeom>
        </p:spPr>
      </p:pic>
      <p:sp>
        <p:nvSpPr>
          <p:cNvPr id="5" name="TextBox 4">
            <a:extLst>
              <a:ext uri="{FF2B5EF4-FFF2-40B4-BE49-F238E27FC236}">
                <a16:creationId xmlns:a16="http://schemas.microsoft.com/office/drawing/2014/main" id="{01286E77-B4B9-51CD-EF53-B0CC66D8AC6E}"/>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custDataLst>
      <p:tags r:id="rId1"/>
    </p:custDataLst>
    <p:extLst>
      <p:ext uri="{BB962C8B-B14F-4D97-AF65-F5344CB8AC3E}">
        <p14:creationId xmlns:p14="http://schemas.microsoft.com/office/powerpoint/2010/main" val="566953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421783" y="3422822"/>
            <a:ext cx="6436407"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Perform hand hygiene</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the person is alert</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assistive devices as needed</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dentures are in place and fit well</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and black rectangle with white text&#10;&#10;Description automatically generated">
            <a:extLst>
              <a:ext uri="{FF2B5EF4-FFF2-40B4-BE49-F238E27FC236}">
                <a16:creationId xmlns:a16="http://schemas.microsoft.com/office/drawing/2014/main" id="{BE676423-7CA6-465B-6257-EF6741A1F045}"/>
              </a:ext>
            </a:extLst>
          </p:cNvPr>
          <p:cNvPicPr>
            <a:picLocks noChangeAspect="1"/>
          </p:cNvPicPr>
          <p:nvPr/>
        </p:nvPicPr>
        <p:blipFill>
          <a:blip r:embed="rId4"/>
          <a:stretch>
            <a:fillRect/>
          </a:stretch>
        </p:blipFill>
        <p:spPr>
          <a:xfrm>
            <a:off x="8901840" y="253801"/>
            <a:ext cx="2070100" cy="800100"/>
          </a:xfrm>
          <a:prstGeom prst="rect">
            <a:avLst/>
          </a:prstGeom>
        </p:spPr>
      </p:pic>
      <p:sp>
        <p:nvSpPr>
          <p:cNvPr id="5" name="TextBox 4">
            <a:extLst>
              <a:ext uri="{FF2B5EF4-FFF2-40B4-BE49-F238E27FC236}">
                <a16:creationId xmlns:a16="http://schemas.microsoft.com/office/drawing/2014/main" id="{126DA6BA-22C5-30D6-99C2-3633793326BD}"/>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screenshot of a phone&#10;&#10;Description automatically generated">
            <a:extLst>
              <a:ext uri="{FF2B5EF4-FFF2-40B4-BE49-F238E27FC236}">
                <a16:creationId xmlns:a16="http://schemas.microsoft.com/office/drawing/2014/main" id="{F0E71151-E9A2-D0F4-31B5-98C838922B62}"/>
              </a:ext>
            </a:extLst>
          </p:cNvPr>
          <p:cNvPicPr>
            <a:picLocks noChangeAspect="1"/>
          </p:cNvPicPr>
          <p:nvPr/>
        </p:nvPicPr>
        <p:blipFill>
          <a:blip r:embed="rId5"/>
          <a:stretch>
            <a:fillRect/>
          </a:stretch>
        </p:blipFill>
        <p:spPr>
          <a:xfrm>
            <a:off x="664292" y="2690695"/>
            <a:ext cx="3287675" cy="3632956"/>
          </a:xfrm>
          <a:prstGeom prst="rect">
            <a:avLst/>
          </a:prstGeom>
        </p:spPr>
      </p:pic>
      <p:sp>
        <p:nvSpPr>
          <p:cNvPr id="9" name="TextBox 8">
            <a:extLst>
              <a:ext uri="{FF2B5EF4-FFF2-40B4-BE49-F238E27FC236}">
                <a16:creationId xmlns:a16="http://schemas.microsoft.com/office/drawing/2014/main" id="{D1B01229-C4C0-45A7-B801-37BCB341174D}"/>
              </a:ext>
            </a:extLst>
          </p:cNvPr>
          <p:cNvSpPr txBox="1"/>
          <p:nvPr/>
        </p:nvSpPr>
        <p:spPr>
          <a:xfrm>
            <a:off x="515007" y="1827608"/>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custDataLst>
      <p:tags r:id="rId1"/>
    </p:custDataLst>
    <p:extLst>
      <p:ext uri="{BB962C8B-B14F-4D97-AF65-F5344CB8AC3E}">
        <p14:creationId xmlns:p14="http://schemas.microsoft.com/office/powerpoint/2010/main" val="3728061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513318" y="3009345"/>
            <a:ext cx="6830481"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Place yourself face to face and at eye level or sit on the person’s unaffected side</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that the person is upright for the meal</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 for help if you are not sure a food is right for the person</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green and black rectangle with white text&#10;&#10;Description automatically generated">
            <a:extLst>
              <a:ext uri="{FF2B5EF4-FFF2-40B4-BE49-F238E27FC236}">
                <a16:creationId xmlns:a16="http://schemas.microsoft.com/office/drawing/2014/main" id="{BE676423-7CA6-465B-6257-EF6741A1F045}"/>
              </a:ext>
            </a:extLst>
          </p:cNvPr>
          <p:cNvPicPr>
            <a:picLocks noChangeAspect="1"/>
          </p:cNvPicPr>
          <p:nvPr/>
        </p:nvPicPr>
        <p:blipFill>
          <a:blip r:embed="rId4"/>
          <a:stretch>
            <a:fillRect/>
          </a:stretch>
        </p:blipFill>
        <p:spPr>
          <a:xfrm>
            <a:off x="8901840" y="253801"/>
            <a:ext cx="2070100" cy="800100"/>
          </a:xfrm>
          <a:prstGeom prst="rect">
            <a:avLst/>
          </a:prstGeom>
        </p:spPr>
      </p:pic>
      <p:sp>
        <p:nvSpPr>
          <p:cNvPr id="5" name="TextBox 4">
            <a:extLst>
              <a:ext uri="{FF2B5EF4-FFF2-40B4-BE49-F238E27FC236}">
                <a16:creationId xmlns:a16="http://schemas.microsoft.com/office/drawing/2014/main" id="{126DA6BA-22C5-30D6-99C2-3633793326BD}"/>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8" name="Picture 7" descr="A screenshot of a phone&#10;&#10;Description automatically generated">
            <a:extLst>
              <a:ext uri="{FF2B5EF4-FFF2-40B4-BE49-F238E27FC236}">
                <a16:creationId xmlns:a16="http://schemas.microsoft.com/office/drawing/2014/main" id="{F0E71151-E9A2-D0F4-31B5-98C838922B62}"/>
              </a:ext>
            </a:extLst>
          </p:cNvPr>
          <p:cNvPicPr>
            <a:picLocks noChangeAspect="1"/>
          </p:cNvPicPr>
          <p:nvPr/>
        </p:nvPicPr>
        <p:blipFill>
          <a:blip r:embed="rId5"/>
          <a:stretch>
            <a:fillRect/>
          </a:stretch>
        </p:blipFill>
        <p:spPr>
          <a:xfrm>
            <a:off x="742591" y="2531695"/>
            <a:ext cx="3287675" cy="3632956"/>
          </a:xfrm>
          <a:prstGeom prst="rect">
            <a:avLst/>
          </a:prstGeom>
        </p:spPr>
      </p:pic>
    </p:spTree>
    <p:custDataLst>
      <p:tags r:id="rId1"/>
    </p:custDataLst>
    <p:extLst>
      <p:ext uri="{BB962C8B-B14F-4D97-AF65-F5344CB8AC3E}">
        <p14:creationId xmlns:p14="http://schemas.microsoft.com/office/powerpoint/2010/main" val="3613225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537236" y="1708924"/>
            <a:ext cx="5712904" cy="4647426"/>
          </a:xfrm>
          <a:prstGeom prst="rect">
            <a:avLst/>
          </a:prstGeom>
          <a:noFill/>
        </p:spPr>
        <p:txBody>
          <a:bodyPr wrap="square" anchor="t">
            <a:spAutoFit/>
          </a:bodyPr>
          <a:lstStyle/>
          <a:p>
            <a:pPr marL="0" marR="0" lvl="0" indent="0" algn="l" defTabSz="914400" rtl="0" eaLnBrk="1" fontAlgn="auto" latinLnBrk="0" hangingPunct="1">
              <a:lnSpc>
                <a:spcPct val="100000"/>
              </a:lnSpc>
              <a:spcBef>
                <a:spcPts val="600"/>
              </a:spcBef>
              <a:spcAft>
                <a:spcPts val="600"/>
              </a:spcAft>
              <a:buClr>
                <a:srgbClr val="66BA45"/>
              </a:buClr>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Watch for signs of trouble swallowing:</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Pocketing of food or pills </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Taking a long time to eat</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Drooling or spitting out food</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Shortness of breath after meals</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wet or </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gurgly</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voice</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Throat-clearing</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Coughing or choking</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Person reporting issues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green and black rectangle with white text&#10;&#10;Description automatically generated">
            <a:extLst>
              <a:ext uri="{FF2B5EF4-FFF2-40B4-BE49-F238E27FC236}">
                <a16:creationId xmlns:a16="http://schemas.microsoft.com/office/drawing/2014/main" id="{85250F34-197F-3FEA-F468-C2AE55CA57B3}"/>
              </a:ext>
            </a:extLst>
          </p:cNvPr>
          <p:cNvPicPr>
            <a:picLocks noChangeAspect="1"/>
          </p:cNvPicPr>
          <p:nvPr/>
        </p:nvPicPr>
        <p:blipFill>
          <a:blip r:embed="rId4"/>
          <a:stretch>
            <a:fillRect/>
          </a:stretch>
        </p:blipFill>
        <p:spPr>
          <a:xfrm>
            <a:off x="8901840" y="253801"/>
            <a:ext cx="2070100" cy="800100"/>
          </a:xfrm>
          <a:prstGeom prst="rect">
            <a:avLst/>
          </a:prstGeom>
        </p:spPr>
      </p:pic>
      <p:sp>
        <p:nvSpPr>
          <p:cNvPr id="8" name="TextBox 7">
            <a:extLst>
              <a:ext uri="{FF2B5EF4-FFF2-40B4-BE49-F238E27FC236}">
                <a16:creationId xmlns:a16="http://schemas.microsoft.com/office/drawing/2014/main" id="{ABD00683-3128-2DE0-D0F0-E1E6519E526B}"/>
              </a:ext>
            </a:extLst>
          </p:cNvPr>
          <p:cNvSpPr txBox="1"/>
          <p:nvPr/>
        </p:nvSpPr>
        <p:spPr>
          <a:xfrm>
            <a:off x="57739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11" name="Picture 10" descr="A person with her eyes closed&#10;&#10;Description automatically generated">
            <a:extLst>
              <a:ext uri="{FF2B5EF4-FFF2-40B4-BE49-F238E27FC236}">
                <a16:creationId xmlns:a16="http://schemas.microsoft.com/office/drawing/2014/main" id="{EC544184-9DB4-02FC-6884-2B2D035C9BCD}"/>
              </a:ext>
            </a:extLst>
          </p:cNvPr>
          <p:cNvPicPr>
            <a:picLocks noChangeAspect="1"/>
          </p:cNvPicPr>
          <p:nvPr/>
        </p:nvPicPr>
        <p:blipFill>
          <a:blip r:embed="rId5"/>
          <a:stretch>
            <a:fillRect/>
          </a:stretch>
        </p:blipFill>
        <p:spPr>
          <a:xfrm>
            <a:off x="675166" y="2217254"/>
            <a:ext cx="3957772" cy="3216819"/>
          </a:xfrm>
          <a:prstGeom prst="rect">
            <a:avLst/>
          </a:prstGeom>
        </p:spPr>
      </p:pic>
    </p:spTree>
    <p:custDataLst>
      <p:tags r:id="rId1"/>
    </p:custDataLst>
    <p:extLst>
      <p:ext uri="{BB962C8B-B14F-4D97-AF65-F5344CB8AC3E}">
        <p14:creationId xmlns:p14="http://schemas.microsoft.com/office/powerpoint/2010/main" val="187942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6F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01DF22-9959-9A4D-BF56-E95954B9E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286FE0A-33C5-DCE2-7AAC-73D83DCCE85F}"/>
              </a:ext>
            </a:extLst>
          </p:cNvPr>
          <p:cNvSpPr txBox="1"/>
          <p:nvPr/>
        </p:nvSpPr>
        <p:spPr>
          <a:xfrm>
            <a:off x="658698" y="418669"/>
            <a:ext cx="778861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300" b="1"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rPr>
              <a:t>Table of Contents</a:t>
            </a:r>
            <a:endParaRPr kumimoji="0" lang="en-CA" sz="4300" b="0" i="0" u="none" strike="noStrike" kern="1200" cap="none" spc="0" normalizeH="0" baseline="0" noProof="0" dirty="0">
              <a:ln>
                <a:noFill/>
              </a:ln>
              <a:solidFill>
                <a:srgbClr val="F47C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658698" y="1415078"/>
            <a:ext cx="5284156" cy="40934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to Stroke</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Hemiplegic Arm and Hand</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Bowel and Bladder Function After Stroke</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 After Stroke</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After Stroke: Aphasia</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After Stroke</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 After Stroke</a:t>
            </a:r>
          </a:p>
          <a:p>
            <a:pPr marL="342900" marR="0" lvl="0" indent="-342900" algn="l" defTabSz="914400" rtl="0" eaLnBrk="1" fontAlgn="auto" latinLnBrk="0" hangingPunct="1">
              <a:lnSpc>
                <a:spcPct val="100000"/>
              </a:lnSpc>
              <a:spcBef>
                <a:spcPts val="0"/>
              </a:spcBef>
              <a:spcAft>
                <a:spcPts val="1200"/>
              </a:spcAft>
              <a:buClr>
                <a:srgbClr val="31BCAD"/>
              </a:buClr>
              <a:buSzTx/>
              <a:buFont typeface="+mj-lt"/>
              <a:buAutoNum type="arabicPeriod"/>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 After Stroke</a:t>
            </a:r>
          </a:p>
          <a:p>
            <a:pPr marL="0" marR="0" lvl="0" indent="0" algn="l" defTabSz="914400" rtl="0" eaLnBrk="1" fontAlgn="auto" latinLnBrk="0" hangingPunct="1">
              <a:lnSpc>
                <a:spcPct val="100000"/>
              </a:lnSpc>
              <a:spcBef>
                <a:spcPts val="0"/>
              </a:spcBef>
              <a:spcAft>
                <a:spcPts val="1200"/>
              </a:spcAft>
              <a:buClr>
                <a:srgbClr val="58595B"/>
              </a:buClr>
              <a:buSzTx/>
              <a:buFontTx/>
              <a:buNone/>
              <a:tabLst/>
              <a:defRPr/>
            </a:pPr>
            <a:endParaRPr kumimoji="0" lang="en-CA" sz="2000" b="0" i="0" u="none" strike="noStrike" kern="1200" cap="none" spc="0" normalizeH="0" baseline="0" noProof="0" dirty="0">
              <a:ln>
                <a:noFill/>
              </a:ln>
              <a:solidFill>
                <a:srgbClr val="57585A"/>
              </a:solidFill>
              <a:effectLst/>
              <a:uLnTx/>
              <a:uFillTx/>
              <a:latin typeface="Filson Pro Regular" panose="02000000000000000000" pitchFamily="2" charset="77"/>
              <a:ea typeface="+mn-ea"/>
              <a:cs typeface="+mn-cs"/>
            </a:endParaRPr>
          </a:p>
        </p:txBody>
      </p:sp>
      <p:pic>
        <p:nvPicPr>
          <p:cNvPr id="13" name="Picture 12" descr="A black brain with white lines&#10;&#10;Description automatically generated">
            <a:extLst>
              <a:ext uri="{FF2B5EF4-FFF2-40B4-BE49-F238E27FC236}">
                <a16:creationId xmlns:a16="http://schemas.microsoft.com/office/drawing/2014/main" id="{964C008A-82B5-43E5-9977-9C03CB5C1CF9}"/>
              </a:ext>
            </a:extLst>
          </p:cNvPr>
          <p:cNvPicPr>
            <a:picLocks noChangeAspect="1"/>
          </p:cNvPicPr>
          <p:nvPr/>
        </p:nvPicPr>
        <p:blipFill>
          <a:blip r:embed="rId3"/>
          <a:stretch>
            <a:fillRect/>
          </a:stretch>
        </p:blipFill>
        <p:spPr>
          <a:xfrm>
            <a:off x="8610600" y="1437476"/>
            <a:ext cx="2731540" cy="4864596"/>
          </a:xfrm>
          <a:prstGeom prst="rect">
            <a:avLst/>
          </a:prstGeom>
        </p:spPr>
      </p:pic>
      <p:sp>
        <p:nvSpPr>
          <p:cNvPr id="16" name="TextBox 15">
            <a:extLst>
              <a:ext uri="{FF2B5EF4-FFF2-40B4-BE49-F238E27FC236}">
                <a16:creationId xmlns:a16="http://schemas.microsoft.com/office/drawing/2014/main" id="{7718791C-EA09-FD84-4559-541E80AD5171}"/>
              </a:ext>
            </a:extLst>
          </p:cNvPr>
          <p:cNvSpPr txBox="1"/>
          <p:nvPr/>
        </p:nvSpPr>
        <p:spPr>
          <a:xfrm>
            <a:off x="6249148" y="1415078"/>
            <a:ext cx="5699797" cy="4401205"/>
          </a:xfrm>
          <a:prstGeom prst="rect">
            <a:avLst/>
          </a:prstGeom>
          <a:noFill/>
        </p:spPr>
        <p:txBody>
          <a:bodyPr wrap="square">
            <a:spAutoFit/>
          </a:bodyPr>
          <a:lstStyle/>
          <a:p>
            <a:pPr marL="457200" indent="-457200">
              <a:spcAft>
                <a:spcPts val="1200"/>
              </a:spcAft>
              <a:buClr>
                <a:srgbClr val="31BCAD"/>
              </a:buClr>
              <a:buFont typeface="+mj-lt"/>
              <a:buAutoNum type="arabicPeriod" startAt="9"/>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 Perception After Stroke</a:t>
            </a:r>
          </a:p>
          <a:p>
            <a:pPr marL="457200" marR="0" lvl="0" indent="-457200" defTabSz="914400" rtl="0" eaLnBrk="1" fontAlgn="auto" latinLnBrk="0" hangingPunct="1">
              <a:lnSpc>
                <a:spcPct val="100000"/>
              </a:lnSpc>
              <a:spcBef>
                <a:spcPts val="0"/>
              </a:spcBef>
              <a:spcAft>
                <a:spcPts val="1200"/>
              </a:spcAft>
              <a:buClr>
                <a:srgbClr val="31BCAD"/>
              </a:buClr>
              <a:buSzTx/>
              <a:buFont typeface="+mj-lt"/>
              <a:buAutoNum type="arabicPeriod" startAt="9"/>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Behaviour After Stroke</a:t>
            </a:r>
          </a:p>
          <a:p>
            <a:pPr marL="457200" marR="0" lvl="0" indent="-457200" defTabSz="914400" rtl="0" eaLnBrk="1" fontAlgn="auto" latinLnBrk="0" hangingPunct="1">
              <a:lnSpc>
                <a:spcPct val="100000"/>
              </a:lnSpc>
              <a:spcBef>
                <a:spcPts val="0"/>
              </a:spcBef>
              <a:spcAft>
                <a:spcPts val="1200"/>
              </a:spcAft>
              <a:buClr>
                <a:srgbClr val="31BCAD"/>
              </a:buClr>
              <a:buSzTx/>
              <a:buFont typeface="+mj-lt"/>
              <a:buAutoNum type="arabicPeriod" startAt="9"/>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Mobility After Stroke</a:t>
            </a:r>
          </a:p>
          <a:p>
            <a:pPr marL="457200" marR="0" lvl="0" indent="-457200" defTabSz="914400" rtl="0" eaLnBrk="1" fontAlgn="auto" latinLnBrk="0" hangingPunct="1">
              <a:lnSpc>
                <a:spcPct val="100000"/>
              </a:lnSpc>
              <a:spcBef>
                <a:spcPts val="0"/>
              </a:spcBef>
              <a:spcAft>
                <a:spcPts val="1200"/>
              </a:spcAft>
              <a:buClr>
                <a:srgbClr val="31BCAD"/>
              </a:buClr>
              <a:buSzTx/>
              <a:buFont typeface="+mj-lt"/>
              <a:buAutoNum type="arabicPeriod" startAt="9"/>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Transfers After Stroke</a:t>
            </a:r>
          </a:p>
          <a:p>
            <a:pPr marL="457200" marR="0" lvl="0" indent="-457200" defTabSz="914400" rtl="0" eaLnBrk="1" fontAlgn="auto" latinLnBrk="0" hangingPunct="1">
              <a:lnSpc>
                <a:spcPct val="100000"/>
              </a:lnSpc>
              <a:spcBef>
                <a:spcPts val="0"/>
              </a:spcBef>
              <a:spcAft>
                <a:spcPts val="1200"/>
              </a:spcAft>
              <a:buClr>
                <a:srgbClr val="31BCAD"/>
              </a:buClr>
              <a:buSzTx/>
              <a:buFont typeface="+mj-lt"/>
              <a:buAutoNum type="arabicPeriod" startAt="9"/>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Bed After Stroke</a:t>
            </a:r>
          </a:p>
          <a:p>
            <a:pPr marL="457200" marR="0" lvl="0" indent="-457200" defTabSz="914400" rtl="0" eaLnBrk="1" fontAlgn="auto" latinLnBrk="0" hangingPunct="1">
              <a:lnSpc>
                <a:spcPct val="100000"/>
              </a:lnSpc>
              <a:spcBef>
                <a:spcPts val="0"/>
              </a:spcBef>
              <a:spcAft>
                <a:spcPts val="1200"/>
              </a:spcAft>
              <a:buClr>
                <a:srgbClr val="31BCAD"/>
              </a:buClr>
              <a:buSzTx/>
              <a:buFont typeface="+mj-lt"/>
              <a:buAutoNum type="arabicPeriod" startAt="9"/>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Positioning in a Chair/Wheelchair After Stroke</a:t>
            </a:r>
          </a:p>
          <a:p>
            <a:pPr marL="457200" marR="0" lvl="0" indent="-457200" defTabSz="914400" rtl="0" eaLnBrk="1" fontAlgn="auto" latinLnBrk="0" hangingPunct="1">
              <a:lnSpc>
                <a:spcPct val="100000"/>
              </a:lnSpc>
              <a:spcBef>
                <a:spcPts val="0"/>
              </a:spcBef>
              <a:spcAft>
                <a:spcPts val="1200"/>
              </a:spcAft>
              <a:buClr>
                <a:srgbClr val="31BCAD"/>
              </a:buClr>
              <a:buSzTx/>
              <a:buFont typeface="+mj-lt"/>
              <a:buAutoNum type="arabicPeriod" startAt="9"/>
              <a:tabLst/>
              <a:defRPr/>
            </a:pPr>
            <a:r>
              <a:rPr kumimoji="0" lang="en-CA" sz="2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Meaningful Activity After Stroke</a:t>
            </a:r>
          </a:p>
          <a:p>
            <a:pPr marL="457200" marR="0" lvl="0" indent="-457200" algn="l" defTabSz="914400" rtl="0" eaLnBrk="1" fontAlgn="auto" latinLnBrk="0" hangingPunct="1">
              <a:lnSpc>
                <a:spcPct val="100000"/>
              </a:lnSpc>
              <a:spcBef>
                <a:spcPts val="0"/>
              </a:spcBef>
              <a:spcAft>
                <a:spcPts val="1200"/>
              </a:spcAft>
              <a:buClr>
                <a:srgbClr val="58595B"/>
              </a:buClr>
              <a:buSzTx/>
              <a:buFont typeface="+mj-lt"/>
              <a:buAutoNum type="arabicPeriod" startAt="9"/>
              <a:tabLst/>
              <a:defRPr/>
            </a:pPr>
            <a:endParaRPr kumimoji="0" lang="en-CA" sz="2000" b="0"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200"/>
              </a:spcAft>
              <a:buClr>
                <a:srgbClr val="58595B"/>
              </a:buClr>
              <a:buSzTx/>
              <a:buFontTx/>
              <a:buNone/>
              <a:tabLst/>
              <a:defRPr/>
            </a:pPr>
            <a:endParaRPr kumimoji="0" lang="en-CA" sz="2000" b="0" i="0" u="none" strike="noStrike" kern="1200" cap="none" spc="0" normalizeH="0" baseline="0" noProof="0" dirty="0">
              <a:ln>
                <a:noFill/>
              </a:ln>
              <a:solidFill>
                <a:srgbClr val="57585A"/>
              </a:solidFill>
              <a:effectLst/>
              <a:uLnTx/>
              <a:uFillTx/>
              <a:latin typeface="Filson Pro Regular" panose="02000000000000000000" pitchFamily="2" charset="77"/>
              <a:ea typeface="+mn-ea"/>
              <a:cs typeface="+mn-cs"/>
            </a:endParaRPr>
          </a:p>
        </p:txBody>
      </p:sp>
    </p:spTree>
    <p:extLst>
      <p:ext uri="{BB962C8B-B14F-4D97-AF65-F5344CB8AC3E}">
        <p14:creationId xmlns:p14="http://schemas.microsoft.com/office/powerpoint/2010/main" val="2288500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te of food with a chicken leg&#10;&#10;Description automatically generated">
            <a:extLst>
              <a:ext uri="{FF2B5EF4-FFF2-40B4-BE49-F238E27FC236}">
                <a16:creationId xmlns:a16="http://schemas.microsoft.com/office/drawing/2014/main" id="{C953F81F-A79D-6F2C-CB57-1C3459FCACE4}"/>
              </a:ext>
            </a:extLst>
          </p:cNvPr>
          <p:cNvPicPr>
            <a:picLocks noChangeAspect="1"/>
          </p:cNvPicPr>
          <p:nvPr/>
        </p:nvPicPr>
        <p:blipFill>
          <a:blip r:embed="rId4"/>
          <a:stretch>
            <a:fillRect/>
          </a:stretch>
        </p:blipFill>
        <p:spPr>
          <a:xfrm>
            <a:off x="749387" y="2141812"/>
            <a:ext cx="3957771" cy="3505971"/>
          </a:xfrm>
          <a:prstGeom prst="rect">
            <a:avLst/>
          </a:prstGeom>
        </p:spPr>
      </p:pic>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076119" y="1986681"/>
            <a:ext cx="6302074" cy="4493538"/>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patient and avoid rushing</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Avoid talking when the person is eating</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Decrease distractions</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 slowly</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to feed themself when able</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Confirm the mouth is clear</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Let the person know what food they are being offered</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positive! </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green and black rectangle with white text&#10;&#10;Description automatically generated">
            <a:extLst>
              <a:ext uri="{FF2B5EF4-FFF2-40B4-BE49-F238E27FC236}">
                <a16:creationId xmlns:a16="http://schemas.microsoft.com/office/drawing/2014/main" id="{85250F34-197F-3FEA-F468-C2AE55CA57B3}"/>
              </a:ext>
            </a:extLst>
          </p:cNvPr>
          <p:cNvPicPr>
            <a:picLocks noChangeAspect="1"/>
          </p:cNvPicPr>
          <p:nvPr/>
        </p:nvPicPr>
        <p:blipFill>
          <a:blip r:embed="rId5"/>
          <a:stretch>
            <a:fillRect/>
          </a:stretch>
        </p:blipFill>
        <p:spPr>
          <a:xfrm>
            <a:off x="8901840" y="253801"/>
            <a:ext cx="2070100" cy="800100"/>
          </a:xfrm>
          <a:prstGeom prst="rect">
            <a:avLst/>
          </a:prstGeom>
        </p:spPr>
      </p:pic>
      <p:sp>
        <p:nvSpPr>
          <p:cNvPr id="8" name="TextBox 7">
            <a:extLst>
              <a:ext uri="{FF2B5EF4-FFF2-40B4-BE49-F238E27FC236}">
                <a16:creationId xmlns:a16="http://schemas.microsoft.com/office/drawing/2014/main" id="{ABD00683-3128-2DE0-D0F0-E1E6519E526B}"/>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custDataLst>
      <p:tags r:id="rId1"/>
    </p:custDataLst>
    <p:extLst>
      <p:ext uri="{BB962C8B-B14F-4D97-AF65-F5344CB8AC3E}">
        <p14:creationId xmlns:p14="http://schemas.microsoft.com/office/powerpoint/2010/main" val="511130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354555" y="3045391"/>
            <a:ext cx="6209025" cy="203132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Keep upright for 30 minutes after eating</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Check for pocketing of food</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good oral care</a:t>
            </a:r>
          </a:p>
          <a:p>
            <a:pPr marL="285750" marR="0" lvl="0" indent="-285750" algn="l" defTabSz="914400" rtl="0" eaLnBrk="1" fontAlgn="auto" latinLnBrk="0" hangingPunct="1">
              <a:lnSpc>
                <a:spcPct val="100000"/>
              </a:lnSpc>
              <a:spcBef>
                <a:spcPts val="600"/>
              </a:spcBef>
              <a:spcAft>
                <a:spcPts val="600"/>
              </a:spcAft>
              <a:buClr>
                <a:srgbClr val="66BA45"/>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a soft toothbrush</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green and black rectangle with white text&#10;&#10;Description automatically generated">
            <a:extLst>
              <a:ext uri="{FF2B5EF4-FFF2-40B4-BE49-F238E27FC236}">
                <a16:creationId xmlns:a16="http://schemas.microsoft.com/office/drawing/2014/main" id="{79D279DE-A999-C43C-DAD8-9B4BB7C5DF20}"/>
              </a:ext>
            </a:extLst>
          </p:cNvPr>
          <p:cNvPicPr>
            <a:picLocks noChangeAspect="1"/>
          </p:cNvPicPr>
          <p:nvPr/>
        </p:nvPicPr>
        <p:blipFill>
          <a:blip r:embed="rId4"/>
          <a:stretch>
            <a:fillRect/>
          </a:stretch>
        </p:blipFill>
        <p:spPr>
          <a:xfrm>
            <a:off x="8901840" y="253801"/>
            <a:ext cx="2070100" cy="800100"/>
          </a:xfrm>
          <a:prstGeom prst="rect">
            <a:avLst/>
          </a:prstGeom>
        </p:spPr>
      </p:pic>
      <p:sp>
        <p:nvSpPr>
          <p:cNvPr id="7" name="TextBox 6">
            <a:extLst>
              <a:ext uri="{FF2B5EF4-FFF2-40B4-BE49-F238E27FC236}">
                <a16:creationId xmlns:a16="http://schemas.microsoft.com/office/drawing/2014/main" id="{77C279FA-0FB2-6928-2AEA-902BB58238B9}"/>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10" name="Picture 9" descr="A cartoon of a toothbrush&#10;&#10;Description automatically generated">
            <a:extLst>
              <a:ext uri="{FF2B5EF4-FFF2-40B4-BE49-F238E27FC236}">
                <a16:creationId xmlns:a16="http://schemas.microsoft.com/office/drawing/2014/main" id="{1290EB22-8D40-A010-85D9-A6A967AEB41A}"/>
              </a:ext>
            </a:extLst>
          </p:cNvPr>
          <p:cNvPicPr>
            <a:picLocks noChangeAspect="1"/>
          </p:cNvPicPr>
          <p:nvPr/>
        </p:nvPicPr>
        <p:blipFill>
          <a:blip r:embed="rId5"/>
          <a:stretch>
            <a:fillRect/>
          </a:stretch>
        </p:blipFill>
        <p:spPr>
          <a:xfrm>
            <a:off x="628420" y="2748329"/>
            <a:ext cx="4322581" cy="2906021"/>
          </a:xfrm>
          <a:prstGeom prst="rect">
            <a:avLst/>
          </a:prstGeom>
        </p:spPr>
      </p:pic>
    </p:spTree>
    <p:custDataLst>
      <p:tags r:id="rId1"/>
    </p:custDataLst>
    <p:extLst>
      <p:ext uri="{BB962C8B-B14F-4D97-AF65-F5344CB8AC3E}">
        <p14:creationId xmlns:p14="http://schemas.microsoft.com/office/powerpoint/2010/main" val="338429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6B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69753" y="2841414"/>
            <a:ext cx="9908372" cy="172354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Swallowing can change over time. If you see any changes,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report this to the team immediately</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66BA45"/>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Registered Dietitians and Speech Language Pathologists are skilled in eating and swallowing</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846538"/>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pic>
        <p:nvPicPr>
          <p:cNvPr id="7" name="Picture 6" descr="A green and black rectangle with white text&#10;&#10;Description automatically generated">
            <a:extLst>
              <a:ext uri="{FF2B5EF4-FFF2-40B4-BE49-F238E27FC236}">
                <a16:creationId xmlns:a16="http://schemas.microsoft.com/office/drawing/2014/main" id="{5DA55507-54A4-F934-5B30-152A1BCB0C1D}"/>
              </a:ext>
            </a:extLst>
          </p:cNvPr>
          <p:cNvPicPr>
            <a:picLocks noChangeAspect="1"/>
          </p:cNvPicPr>
          <p:nvPr/>
        </p:nvPicPr>
        <p:blipFill>
          <a:blip r:embed="rId4"/>
          <a:stretch>
            <a:fillRect/>
          </a:stretch>
        </p:blipFill>
        <p:spPr>
          <a:xfrm>
            <a:off x="8901840" y="253801"/>
            <a:ext cx="2070100" cy="800100"/>
          </a:xfrm>
          <a:prstGeom prst="rect">
            <a:avLst/>
          </a:prstGeom>
        </p:spPr>
      </p:pic>
      <p:sp>
        <p:nvSpPr>
          <p:cNvPr id="8" name="TextBox 7">
            <a:extLst>
              <a:ext uri="{FF2B5EF4-FFF2-40B4-BE49-F238E27FC236}">
                <a16:creationId xmlns:a16="http://schemas.microsoft.com/office/drawing/2014/main" id="{B31DA12A-C47C-54C2-7421-B61BAE1C85DA}"/>
              </a:ext>
            </a:extLst>
          </p:cNvPr>
          <p:cNvSpPr txBox="1"/>
          <p:nvPr/>
        </p:nvSpPr>
        <p:spPr>
          <a:xfrm>
            <a:off x="515007" y="345523"/>
            <a:ext cx="742978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Eating and Swallowing</a:t>
            </a:r>
            <a:r>
              <a:rPr kumimoji="0" lang="en-CA" sz="40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custDataLst>
      <p:tags r:id="rId1"/>
    </p:custDataLst>
    <p:extLst>
      <p:ext uri="{BB962C8B-B14F-4D97-AF65-F5344CB8AC3E}">
        <p14:creationId xmlns:p14="http://schemas.microsoft.com/office/powerpoint/2010/main" val="3802757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1BCA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409187"/>
            <a:ext cx="7788615" cy="3416320"/>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7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After Stroke: Aphasia</a:t>
            </a:r>
            <a:endParaRPr kumimoji="0" lang="en-CA" sz="7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930340"/>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815506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ign with white text&#10;&#10;Description automatically generated">
            <a:extLst>
              <a:ext uri="{FF2B5EF4-FFF2-40B4-BE49-F238E27FC236}">
                <a16:creationId xmlns:a16="http://schemas.microsoft.com/office/drawing/2014/main" id="{73DE7FC0-78A0-F6B2-DF6F-18B866A4744A}"/>
              </a:ext>
            </a:extLst>
          </p:cNvPr>
          <p:cNvPicPr>
            <a:picLocks noChangeAspect="1"/>
          </p:cNvPicPr>
          <p:nvPr/>
        </p:nvPicPr>
        <p:blipFill>
          <a:blip r:embed="rId3"/>
          <a:stretch>
            <a:fillRect/>
          </a:stretch>
        </p:blipFill>
        <p:spPr>
          <a:xfrm>
            <a:off x="8901840" y="266985"/>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605927" y="2226814"/>
            <a:ext cx="10366013" cy="3757198"/>
          </a:xfrm>
          <a:prstGeom prst="rect">
            <a:avLst/>
          </a:prstGeom>
          <a:solidFill>
            <a:srgbClr val="31BCA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D9F43"/>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29512" y="2381864"/>
            <a:ext cx="10118842" cy="344709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problems are common after a stroke</a:t>
            </a:r>
            <a:endPar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Aphasia is a common communication impairment and can affect a person’s ability to:</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speak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read</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write</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understand what others say</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6D92FFF-0024-955F-D77E-A9A9F91D96AD}"/>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spTree>
    <p:extLst>
      <p:ext uri="{BB962C8B-B14F-4D97-AF65-F5344CB8AC3E}">
        <p14:creationId xmlns:p14="http://schemas.microsoft.com/office/powerpoint/2010/main" val="1208601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518740"/>
            <a:ext cx="10157347" cy="30777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 in 3 people with stroke will have aphasia</a:t>
            </a:r>
          </a:p>
          <a:p>
            <a:pPr marL="285750" marR="0" lvl="0" indent="-285750" algn="l" defTabSz="914400" rtl="0" eaLnBrk="1" fontAlgn="auto" latinLnBrk="0" hangingPunct="1">
              <a:lnSpc>
                <a:spcPct val="100000"/>
              </a:lnSpc>
              <a:spcBef>
                <a:spcPts val="600"/>
              </a:spcBef>
              <a:spcAft>
                <a:spcPts val="60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Aphasia impacts a person’s ability to use language</a:t>
            </a:r>
          </a:p>
          <a:p>
            <a:pPr marL="285750" marR="0" lvl="0" indent="-285750" algn="l" defTabSz="914400" rtl="0" eaLnBrk="1" fontAlgn="auto" latinLnBrk="0" hangingPunct="1">
              <a:lnSpc>
                <a:spcPct val="100000"/>
              </a:lnSpc>
              <a:spcBef>
                <a:spcPts val="600"/>
              </a:spcBef>
              <a:spcAft>
                <a:spcPts val="60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Aphasia does NOT impact intelligence</a:t>
            </a:r>
          </a:p>
          <a:p>
            <a:pPr marL="285750" marR="0" lvl="0" indent="-285750" algn="l" defTabSz="914400" rtl="0" eaLnBrk="1" fontAlgn="auto" latinLnBrk="0" hangingPunct="1">
              <a:lnSpc>
                <a:spcPct val="100000"/>
              </a:lnSpc>
              <a:spcBef>
                <a:spcPts val="600"/>
              </a:spcBef>
              <a:spcAft>
                <a:spcPts val="60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Communicating with someone with aphasia can take time and effort</a:t>
            </a:r>
          </a:p>
          <a:p>
            <a:pPr marL="285750" marR="0" lvl="0" indent="-285750" algn="l" defTabSz="914400" rtl="0" eaLnBrk="1" fontAlgn="auto" latinLnBrk="0" hangingPunct="1">
              <a:lnSpc>
                <a:spcPct val="100000"/>
              </a:lnSpc>
              <a:spcBef>
                <a:spcPts val="600"/>
              </a:spcBef>
              <a:spcAft>
                <a:spcPts val="60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Aphasia can lead to frustration, social isolation and depression</a:t>
            </a:r>
          </a:p>
          <a:p>
            <a:pPr marL="285750" marR="0" lvl="0" indent="-285750" algn="l" defTabSz="914400" rtl="0" eaLnBrk="1" fontAlgn="auto" latinLnBrk="0" hangingPunct="1">
              <a:lnSpc>
                <a:spcPct val="100000"/>
              </a:lnSpc>
              <a:spcBef>
                <a:spcPts val="600"/>
              </a:spcBef>
              <a:spcAft>
                <a:spcPts val="60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Better communication can improve care and quality of life</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832241"/>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blue and white sign with white text&#10;&#10;Description automatically generated">
            <a:extLst>
              <a:ext uri="{FF2B5EF4-FFF2-40B4-BE49-F238E27FC236}">
                <a16:creationId xmlns:a16="http://schemas.microsoft.com/office/drawing/2014/main" id="{6F56549C-9E9B-9841-CDC9-C8ECA6F5E215}"/>
              </a:ext>
            </a:extLst>
          </p:cNvPr>
          <p:cNvPicPr>
            <a:picLocks noChangeAspect="1"/>
          </p:cNvPicPr>
          <p:nvPr/>
        </p:nvPicPr>
        <p:blipFill>
          <a:blip r:embed="rId3"/>
          <a:stretch>
            <a:fillRect/>
          </a:stretch>
        </p:blipFill>
        <p:spPr>
          <a:xfrm>
            <a:off x="8901840" y="266985"/>
            <a:ext cx="2070100" cy="800100"/>
          </a:xfrm>
          <a:prstGeom prst="rect">
            <a:avLst/>
          </a:prstGeom>
        </p:spPr>
      </p:pic>
      <p:sp>
        <p:nvSpPr>
          <p:cNvPr id="6" name="TextBox 5">
            <a:extLst>
              <a:ext uri="{FF2B5EF4-FFF2-40B4-BE49-F238E27FC236}">
                <a16:creationId xmlns:a16="http://schemas.microsoft.com/office/drawing/2014/main" id="{57EB0ACB-50C3-99D7-4FB5-D78B8FDFB9B0}"/>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spTree>
    <p:extLst>
      <p:ext uri="{BB962C8B-B14F-4D97-AF65-F5344CB8AC3E}">
        <p14:creationId xmlns:p14="http://schemas.microsoft.com/office/powerpoint/2010/main" val="1332064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15007" y="2310900"/>
            <a:ext cx="9587460" cy="323165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31BCAD"/>
              </a:buClr>
              <a:buSzTx/>
              <a:buFontTx/>
              <a:buNone/>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person may have one or both of the following types of aphasia:</a:t>
            </a:r>
          </a:p>
          <a:p>
            <a:pPr marL="0" marR="0" lvl="0" indent="0" algn="l" defTabSz="914400" rtl="0" eaLnBrk="1" fontAlgn="auto" latinLnBrk="0" hangingPunct="1">
              <a:lnSpc>
                <a:spcPct val="100000"/>
              </a:lnSpc>
              <a:spcBef>
                <a:spcPts val="0"/>
              </a:spcBef>
              <a:spcAft>
                <a:spcPts val="0"/>
              </a:spcAft>
              <a:buClr>
                <a:srgbClr val="31BCAD"/>
              </a:buClr>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31BCAD"/>
              </a:buClr>
              <a:buSzTx/>
              <a:buFont typeface="Wingdings" pitchFamily="2" charset="2"/>
              <a:buChar char="ü"/>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Receptive Aphasia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trouble taking messages IN; difficulty understanding what is heard or read</a:t>
            </a:r>
          </a:p>
          <a:p>
            <a:pPr marL="285750" marR="0" lvl="0" indent="-285750" algn="l" defTabSz="914400" rtl="0" eaLnBrk="1" fontAlgn="auto" latinLnBrk="0" hangingPunct="1">
              <a:lnSpc>
                <a:spcPct val="100000"/>
              </a:lnSpc>
              <a:spcBef>
                <a:spcPts val="0"/>
              </a:spcBef>
              <a:spcAft>
                <a:spcPts val="0"/>
              </a:spcAft>
              <a:buClr>
                <a:srgbClr val="31BCAD"/>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31BCAD"/>
              </a:buClr>
              <a:buSzTx/>
              <a:buFont typeface="Wingdings" pitchFamily="2" charset="2"/>
              <a:buChar char="ü"/>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Expressive Aphasia -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trouble getting messages OUT; difficulty speaking or writing</a:t>
            </a:r>
          </a:p>
          <a:p>
            <a:pPr marL="0" marR="0" lvl="0" indent="0" algn="l" defTabSz="914400" rtl="0" eaLnBrk="1" fontAlgn="auto" latinLnBrk="0" hangingPunct="1">
              <a:lnSpc>
                <a:spcPct val="100000"/>
              </a:lnSpc>
              <a:spcBef>
                <a:spcPts val="0"/>
              </a:spcBef>
              <a:spcAft>
                <a:spcPts val="0"/>
              </a:spcAft>
              <a:buClr>
                <a:srgbClr val="31BCAD"/>
              </a:buClr>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blue and white sign with white text&#10;&#10;Description automatically generated">
            <a:extLst>
              <a:ext uri="{FF2B5EF4-FFF2-40B4-BE49-F238E27FC236}">
                <a16:creationId xmlns:a16="http://schemas.microsoft.com/office/drawing/2014/main" id="{6F56549C-9E9B-9841-CDC9-C8ECA6F5E215}"/>
              </a:ext>
            </a:extLst>
          </p:cNvPr>
          <p:cNvPicPr>
            <a:picLocks noChangeAspect="1"/>
          </p:cNvPicPr>
          <p:nvPr/>
        </p:nvPicPr>
        <p:blipFill>
          <a:blip r:embed="rId3"/>
          <a:stretch>
            <a:fillRect/>
          </a:stretch>
        </p:blipFill>
        <p:spPr>
          <a:xfrm>
            <a:off x="8901840" y="266985"/>
            <a:ext cx="2070100" cy="800100"/>
          </a:xfrm>
          <a:prstGeom prst="rect">
            <a:avLst/>
          </a:prstGeom>
        </p:spPr>
      </p:pic>
      <p:sp>
        <p:nvSpPr>
          <p:cNvPr id="6" name="TextBox 5">
            <a:extLst>
              <a:ext uri="{FF2B5EF4-FFF2-40B4-BE49-F238E27FC236}">
                <a16:creationId xmlns:a16="http://schemas.microsoft.com/office/drawing/2014/main" id="{57EB0ACB-50C3-99D7-4FB5-D78B8FDFB9B0}"/>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spTree>
    <p:extLst>
      <p:ext uri="{BB962C8B-B14F-4D97-AF65-F5344CB8AC3E}">
        <p14:creationId xmlns:p14="http://schemas.microsoft.com/office/powerpoint/2010/main" val="2559205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243696" y="2857701"/>
            <a:ext cx="6100103" cy="29238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adequate lighting</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Reduce noise and distractions</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Ensure hearing aids, glasses and/or dentures are in use</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Position yourself face to face at eye level</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Plan for extra time and be patient</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610BD-5243-3CCA-8B03-12421FA9FE9C}"/>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pic>
        <p:nvPicPr>
          <p:cNvPr id="5" name="Picture 4" descr="A blue and white sign with white text&#10;&#10;Description automatically generated">
            <a:extLst>
              <a:ext uri="{FF2B5EF4-FFF2-40B4-BE49-F238E27FC236}">
                <a16:creationId xmlns:a16="http://schemas.microsoft.com/office/drawing/2014/main" id="{F97FAA88-2142-2EC3-3008-3D0C8C64F6EB}"/>
              </a:ext>
            </a:extLst>
          </p:cNvPr>
          <p:cNvPicPr>
            <a:picLocks noChangeAspect="1"/>
          </p:cNvPicPr>
          <p:nvPr/>
        </p:nvPicPr>
        <p:blipFill>
          <a:blip r:embed="rId3"/>
          <a:stretch>
            <a:fillRect/>
          </a:stretch>
        </p:blipFill>
        <p:spPr>
          <a:xfrm>
            <a:off x="8901840" y="266985"/>
            <a:ext cx="2070100" cy="800100"/>
          </a:xfrm>
          <a:prstGeom prst="rect">
            <a:avLst/>
          </a:prstGeom>
        </p:spPr>
      </p:pic>
      <p:pic>
        <p:nvPicPr>
          <p:cNvPr id="3" name="Picture 2" descr="A person holding a clipboard and pen&#10;&#10;Description automatically generated">
            <a:extLst>
              <a:ext uri="{FF2B5EF4-FFF2-40B4-BE49-F238E27FC236}">
                <a16:creationId xmlns:a16="http://schemas.microsoft.com/office/drawing/2014/main" id="{0715A26C-AE81-36C0-E420-F5E2BD2E946E}"/>
              </a:ext>
            </a:extLst>
          </p:cNvPr>
          <p:cNvPicPr>
            <a:picLocks noChangeAspect="1"/>
          </p:cNvPicPr>
          <p:nvPr/>
        </p:nvPicPr>
        <p:blipFill>
          <a:blip r:embed="rId4"/>
          <a:stretch>
            <a:fillRect/>
          </a:stretch>
        </p:blipFill>
        <p:spPr>
          <a:xfrm>
            <a:off x="698416" y="2688636"/>
            <a:ext cx="4175286" cy="3198499"/>
          </a:xfrm>
          <a:prstGeom prst="rect">
            <a:avLst/>
          </a:prstGeom>
        </p:spPr>
      </p:pic>
      <p:sp>
        <p:nvSpPr>
          <p:cNvPr id="35" name="TextBox 34">
            <a:extLst>
              <a:ext uri="{FF2B5EF4-FFF2-40B4-BE49-F238E27FC236}">
                <a16:creationId xmlns:a16="http://schemas.microsoft.com/office/drawing/2014/main" id="{79DAB083-B228-F343-2C41-42824666980D}"/>
              </a:ext>
            </a:extLst>
          </p:cNvPr>
          <p:cNvSpPr txBox="1"/>
          <p:nvPr/>
        </p:nvSpPr>
        <p:spPr>
          <a:xfrm>
            <a:off x="630790" y="1832241"/>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50301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31680" y="2778101"/>
            <a:ext cx="5297397" cy="240065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Make sure the topic of conversation is very clear</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Speak in short simple sentences</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Ask YES/NO questions</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Offer choice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61610BD-5243-3CCA-8B03-12421FA9FE9C}"/>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pic>
        <p:nvPicPr>
          <p:cNvPr id="5" name="Picture 4" descr="A blue and white sign with white text&#10;&#10;Description automatically generated">
            <a:extLst>
              <a:ext uri="{FF2B5EF4-FFF2-40B4-BE49-F238E27FC236}">
                <a16:creationId xmlns:a16="http://schemas.microsoft.com/office/drawing/2014/main" id="{F97FAA88-2142-2EC3-3008-3D0C8C64F6EB}"/>
              </a:ext>
            </a:extLst>
          </p:cNvPr>
          <p:cNvPicPr>
            <a:picLocks noChangeAspect="1"/>
          </p:cNvPicPr>
          <p:nvPr/>
        </p:nvPicPr>
        <p:blipFill>
          <a:blip r:embed="rId3"/>
          <a:stretch>
            <a:fillRect/>
          </a:stretch>
        </p:blipFill>
        <p:spPr>
          <a:xfrm>
            <a:off x="8901840" y="266985"/>
            <a:ext cx="2070100" cy="800100"/>
          </a:xfrm>
          <a:prstGeom prst="rect">
            <a:avLst/>
          </a:prstGeom>
        </p:spPr>
      </p:pic>
      <p:pic>
        <p:nvPicPr>
          <p:cNvPr id="15" name="Picture 14" descr="A thumbs up and down hands&#10;&#10;Description automatically generated">
            <a:extLst>
              <a:ext uri="{FF2B5EF4-FFF2-40B4-BE49-F238E27FC236}">
                <a16:creationId xmlns:a16="http://schemas.microsoft.com/office/drawing/2014/main" id="{819E32E1-BC22-6050-4FDA-1ABA48F0A98E}"/>
              </a:ext>
            </a:extLst>
          </p:cNvPr>
          <p:cNvPicPr>
            <a:picLocks noChangeAspect="1"/>
          </p:cNvPicPr>
          <p:nvPr/>
        </p:nvPicPr>
        <p:blipFill>
          <a:blip r:embed="rId4"/>
          <a:stretch>
            <a:fillRect/>
          </a:stretch>
        </p:blipFill>
        <p:spPr>
          <a:xfrm>
            <a:off x="569751" y="2846110"/>
            <a:ext cx="4257083" cy="2332648"/>
          </a:xfrm>
          <a:prstGeom prst="rect">
            <a:avLst/>
          </a:prstGeom>
        </p:spPr>
      </p:pic>
    </p:spTree>
    <p:extLst>
      <p:ext uri="{BB962C8B-B14F-4D97-AF65-F5344CB8AC3E}">
        <p14:creationId xmlns:p14="http://schemas.microsoft.com/office/powerpoint/2010/main" val="1603584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906229" y="2552506"/>
            <a:ext cx="6651172" cy="2923877"/>
          </a:xfrm>
          <a:prstGeom prst="rect">
            <a:avLst/>
          </a:prstGeom>
          <a:noFill/>
        </p:spPr>
        <p:txBody>
          <a:bodyPr wrap="square" anchor="t">
            <a:spAutoFit/>
          </a:bodyPr>
          <a:lstStyle/>
          <a:p>
            <a:pPr marL="283464" marR="0" lvl="0" indent="-283464"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Speak slowly and clearly</a:t>
            </a:r>
          </a:p>
          <a:p>
            <a:pPr marL="283464" marR="0" lvl="0" indent="-283464"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a normal tone and volume</a:t>
            </a:r>
          </a:p>
          <a:p>
            <a:pPr marL="283464" marR="0" lvl="0" indent="-283464"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Acknowledge competence “I know you know”</a:t>
            </a:r>
          </a:p>
          <a:p>
            <a:pPr marL="283464" marR="0" lvl="0" indent="-283464"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Include the person with aphasia in conversations </a:t>
            </a:r>
          </a:p>
          <a:p>
            <a:pPr marL="283464" marR="0" lvl="0" indent="-283464"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Avoid interrupting</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8B0605F-A1B2-13F6-EA49-80C7EA078DA7}"/>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pic>
        <p:nvPicPr>
          <p:cNvPr id="8" name="Picture 7" descr="A blue and white sign with white text&#10;&#10;Description automatically generated">
            <a:extLst>
              <a:ext uri="{FF2B5EF4-FFF2-40B4-BE49-F238E27FC236}">
                <a16:creationId xmlns:a16="http://schemas.microsoft.com/office/drawing/2014/main" id="{9E7E3FEE-1763-BB41-A53E-5283EF074D9C}"/>
              </a:ext>
            </a:extLst>
          </p:cNvPr>
          <p:cNvPicPr>
            <a:picLocks noChangeAspect="1"/>
          </p:cNvPicPr>
          <p:nvPr/>
        </p:nvPicPr>
        <p:blipFill>
          <a:blip r:embed="rId3"/>
          <a:stretch>
            <a:fillRect/>
          </a:stretch>
        </p:blipFill>
        <p:spPr>
          <a:xfrm>
            <a:off x="8901840" y="266985"/>
            <a:ext cx="2070100" cy="800100"/>
          </a:xfrm>
          <a:prstGeom prst="rect">
            <a:avLst/>
          </a:prstGeom>
        </p:spPr>
      </p:pic>
      <p:pic>
        <p:nvPicPr>
          <p:cNvPr id="10" name="Picture 9" descr="A hands shaking with a blue background&#10;&#10;Description automatically generated">
            <a:extLst>
              <a:ext uri="{FF2B5EF4-FFF2-40B4-BE49-F238E27FC236}">
                <a16:creationId xmlns:a16="http://schemas.microsoft.com/office/drawing/2014/main" id="{C9021F44-6AFC-524B-D3BB-A57DC3D1810B}"/>
              </a:ext>
            </a:extLst>
          </p:cNvPr>
          <p:cNvPicPr>
            <a:picLocks noChangeAspect="1"/>
          </p:cNvPicPr>
          <p:nvPr/>
        </p:nvPicPr>
        <p:blipFill>
          <a:blip r:embed="rId4"/>
          <a:stretch>
            <a:fillRect/>
          </a:stretch>
        </p:blipFill>
        <p:spPr>
          <a:xfrm>
            <a:off x="420485" y="2706888"/>
            <a:ext cx="4322581" cy="2647309"/>
          </a:xfrm>
          <a:prstGeom prst="rect">
            <a:avLst/>
          </a:prstGeom>
        </p:spPr>
      </p:pic>
    </p:spTree>
    <p:extLst>
      <p:ext uri="{BB962C8B-B14F-4D97-AF65-F5344CB8AC3E}">
        <p14:creationId xmlns:p14="http://schemas.microsoft.com/office/powerpoint/2010/main" val="237691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66A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409187"/>
            <a:ext cx="7788615" cy="3046988"/>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endParaRPr kumimoji="0" lang="en-CA" sz="9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930340"/>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097342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532801" y="3318010"/>
            <a:ext cx="5505813" cy="150810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gestures</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Write down key words </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Have them point to words or pictures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795E73F-F6E2-7987-F856-09F7CBE17058}"/>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pic>
        <p:nvPicPr>
          <p:cNvPr id="7" name="Picture 6" descr="A blue and white sign with white text&#10;&#10;Description automatically generated">
            <a:extLst>
              <a:ext uri="{FF2B5EF4-FFF2-40B4-BE49-F238E27FC236}">
                <a16:creationId xmlns:a16="http://schemas.microsoft.com/office/drawing/2014/main" id="{D54EA277-4881-FBB5-016A-80805D86E0F1}"/>
              </a:ext>
            </a:extLst>
          </p:cNvPr>
          <p:cNvPicPr>
            <a:picLocks noChangeAspect="1"/>
          </p:cNvPicPr>
          <p:nvPr/>
        </p:nvPicPr>
        <p:blipFill>
          <a:blip r:embed="rId3"/>
          <a:stretch>
            <a:fillRect/>
          </a:stretch>
        </p:blipFill>
        <p:spPr>
          <a:xfrm>
            <a:off x="8901840" y="266985"/>
            <a:ext cx="2070100" cy="800100"/>
          </a:xfrm>
          <a:prstGeom prst="rect">
            <a:avLst/>
          </a:prstGeom>
        </p:spPr>
      </p:pic>
      <p:pic>
        <p:nvPicPr>
          <p:cNvPr id="10" name="Picture 9" descr="Clipboard with a picture of a toothbrush and a note&#10;&#10;Description automatically generated">
            <a:extLst>
              <a:ext uri="{FF2B5EF4-FFF2-40B4-BE49-F238E27FC236}">
                <a16:creationId xmlns:a16="http://schemas.microsoft.com/office/drawing/2014/main" id="{C16C596C-D22C-D5DB-74B5-5B7011F694E9}"/>
              </a:ext>
            </a:extLst>
          </p:cNvPr>
          <p:cNvPicPr>
            <a:picLocks noChangeAspect="1"/>
          </p:cNvPicPr>
          <p:nvPr/>
        </p:nvPicPr>
        <p:blipFill>
          <a:blip r:embed="rId4"/>
          <a:stretch>
            <a:fillRect/>
          </a:stretch>
        </p:blipFill>
        <p:spPr>
          <a:xfrm>
            <a:off x="609180" y="2838511"/>
            <a:ext cx="4502466" cy="2467105"/>
          </a:xfrm>
          <a:prstGeom prst="rect">
            <a:avLst/>
          </a:prstGeom>
        </p:spPr>
      </p:pic>
    </p:spTree>
    <p:extLst>
      <p:ext uri="{BB962C8B-B14F-4D97-AF65-F5344CB8AC3E}">
        <p14:creationId xmlns:p14="http://schemas.microsoft.com/office/powerpoint/2010/main" val="402488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475660" y="2541541"/>
            <a:ext cx="5805612" cy="2400657"/>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Repeat what you think the person said</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Pay attention to body language and facial expressions</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Acknowledge frustration</a:t>
            </a:r>
          </a:p>
          <a:p>
            <a:pPr marL="285750" marR="0" lvl="0" indent="-285750" algn="l" defTabSz="914400" rtl="0" eaLnBrk="1" fontAlgn="auto" latinLnBrk="0" hangingPunct="1">
              <a:lnSpc>
                <a:spcPct val="100000"/>
              </a:lnSpc>
              <a:spcBef>
                <a:spcPts val="600"/>
              </a:spcBef>
              <a:spcAft>
                <a:spcPts val="600"/>
              </a:spcAft>
              <a:buClr>
                <a:srgbClr val="31BCAD"/>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Offer to try again later</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9F0A4CC-30E4-1611-D58C-1A9120466FEF}"/>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pic>
        <p:nvPicPr>
          <p:cNvPr id="7" name="Picture 6" descr="A blue and white sign with white text&#10;&#10;Description automatically generated">
            <a:extLst>
              <a:ext uri="{FF2B5EF4-FFF2-40B4-BE49-F238E27FC236}">
                <a16:creationId xmlns:a16="http://schemas.microsoft.com/office/drawing/2014/main" id="{DA0C8584-1E1E-7BAF-4F25-97CF1802D48E}"/>
              </a:ext>
            </a:extLst>
          </p:cNvPr>
          <p:cNvPicPr>
            <a:picLocks noChangeAspect="1"/>
          </p:cNvPicPr>
          <p:nvPr/>
        </p:nvPicPr>
        <p:blipFill>
          <a:blip r:embed="rId3"/>
          <a:stretch>
            <a:fillRect/>
          </a:stretch>
        </p:blipFill>
        <p:spPr>
          <a:xfrm>
            <a:off x="8901840" y="266985"/>
            <a:ext cx="2070100" cy="800100"/>
          </a:xfrm>
          <a:prstGeom prst="rect">
            <a:avLst/>
          </a:prstGeom>
        </p:spPr>
      </p:pic>
      <p:pic>
        <p:nvPicPr>
          <p:cNvPr id="11" name="Picture 10" descr="A person and person talking&#10;&#10;Description automatically generated">
            <a:extLst>
              <a:ext uri="{FF2B5EF4-FFF2-40B4-BE49-F238E27FC236}">
                <a16:creationId xmlns:a16="http://schemas.microsoft.com/office/drawing/2014/main" id="{0A5F1C6D-DEC1-23B3-431F-1C4791A42F20}"/>
              </a:ext>
            </a:extLst>
          </p:cNvPr>
          <p:cNvPicPr>
            <a:picLocks noChangeAspect="1"/>
          </p:cNvPicPr>
          <p:nvPr/>
        </p:nvPicPr>
        <p:blipFill>
          <a:blip r:embed="rId4"/>
          <a:stretch>
            <a:fillRect/>
          </a:stretch>
        </p:blipFill>
        <p:spPr>
          <a:xfrm>
            <a:off x="515007" y="2541541"/>
            <a:ext cx="4472485" cy="2450677"/>
          </a:xfrm>
          <a:prstGeom prst="rect">
            <a:avLst/>
          </a:prstGeom>
        </p:spPr>
      </p:pic>
    </p:spTree>
    <p:extLst>
      <p:ext uri="{BB962C8B-B14F-4D97-AF65-F5344CB8AC3E}">
        <p14:creationId xmlns:p14="http://schemas.microsoft.com/office/powerpoint/2010/main" val="3294945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31B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69753" y="2809084"/>
            <a:ext cx="10247728"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Speech Language Pathologists are skilled in communication </a:t>
            </a:r>
            <a:b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31BCAD"/>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For more information about Aphasia, please visit the Aphasia Institute </a:t>
            </a:r>
            <a:b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https://</a:t>
            </a:r>
            <a:r>
              <a:rPr kumimoji="0" lang="en-CA" sz="2400" b="1"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www.aphasia.ca</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924455"/>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
        <p:nvSpPr>
          <p:cNvPr id="7" name="TextBox 6">
            <a:extLst>
              <a:ext uri="{FF2B5EF4-FFF2-40B4-BE49-F238E27FC236}">
                <a16:creationId xmlns:a16="http://schemas.microsoft.com/office/drawing/2014/main" id="{B61371EB-D3BD-8A4C-57AD-D00A53C11BA0}"/>
              </a:ext>
            </a:extLst>
          </p:cNvPr>
          <p:cNvSpPr txBox="1"/>
          <p:nvPr/>
        </p:nvSpPr>
        <p:spPr>
          <a:xfrm>
            <a:off x="515007" y="345523"/>
            <a:ext cx="60980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1" i="0" u="none" strike="noStrike" kern="1200" cap="none" spc="0" normalizeH="0" baseline="0" noProof="0" dirty="0">
                <a:ln>
                  <a:noFill/>
                </a:ln>
                <a:solidFill>
                  <a:srgbClr val="31BCAD"/>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 Aphasia</a:t>
            </a:r>
          </a:p>
        </p:txBody>
      </p:sp>
      <p:pic>
        <p:nvPicPr>
          <p:cNvPr id="8" name="Picture 7" descr="A blue and white sign with white text&#10;&#10;Description automatically generated">
            <a:extLst>
              <a:ext uri="{FF2B5EF4-FFF2-40B4-BE49-F238E27FC236}">
                <a16:creationId xmlns:a16="http://schemas.microsoft.com/office/drawing/2014/main" id="{94D9C644-7262-263B-0959-D279237CDAFD}"/>
              </a:ext>
            </a:extLst>
          </p:cNvPr>
          <p:cNvPicPr>
            <a:picLocks noChangeAspect="1"/>
          </p:cNvPicPr>
          <p:nvPr/>
        </p:nvPicPr>
        <p:blipFill>
          <a:blip r:embed="rId3"/>
          <a:stretch>
            <a:fillRect/>
          </a:stretch>
        </p:blipFill>
        <p:spPr>
          <a:xfrm>
            <a:off x="8901840" y="266985"/>
            <a:ext cx="2070100" cy="800100"/>
          </a:xfrm>
          <a:prstGeom prst="rect">
            <a:avLst/>
          </a:prstGeom>
        </p:spPr>
      </p:pic>
    </p:spTree>
    <p:extLst>
      <p:ext uri="{BB962C8B-B14F-4D97-AF65-F5344CB8AC3E}">
        <p14:creationId xmlns:p14="http://schemas.microsoft.com/office/powerpoint/2010/main" val="3924214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47D2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798136"/>
            <a:ext cx="7788615" cy="3046988"/>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After Stroke</a:t>
            </a:r>
            <a:endParaRPr kumimoji="0" lang="en-CA" sz="9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2351373"/>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102700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15008" y="1590805"/>
            <a:ext cx="10456932" cy="3587610"/>
          </a:xfrm>
          <a:prstGeom prst="rect">
            <a:avLst/>
          </a:prstGeom>
          <a:solidFill>
            <a:srgbClr val="F47D2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BA4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74445" y="2029829"/>
            <a:ext cx="10118842" cy="247760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 in 3 people will experience depression after stroke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Is a mood disorder that can occur following an injury to the brain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affect how an individual thinks, feels or behaves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Does not go away on its own and requires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60F82B7-A488-4007-8EE0-4A9522626360}"/>
              </a:ext>
            </a:extLst>
          </p:cNvPr>
          <p:cNvPicPr>
            <a:picLocks noChangeAspect="1"/>
          </p:cNvPicPr>
          <p:nvPr/>
        </p:nvPicPr>
        <p:blipFill>
          <a:blip r:embed="rId3"/>
          <a:stretch>
            <a:fillRect/>
          </a:stretch>
        </p:blipFill>
        <p:spPr>
          <a:xfrm>
            <a:off x="8901840" y="253801"/>
            <a:ext cx="2070100" cy="800100"/>
          </a:xfrm>
          <a:prstGeom prst="rect">
            <a:avLst/>
          </a:prstGeom>
        </p:spPr>
      </p:pic>
    </p:spTree>
    <p:extLst>
      <p:ext uri="{BB962C8B-B14F-4D97-AF65-F5344CB8AC3E}">
        <p14:creationId xmlns:p14="http://schemas.microsoft.com/office/powerpoint/2010/main" val="34268675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421348" y="2779144"/>
            <a:ext cx="10828792" cy="344709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isk</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is greatest in the first 3-6 months</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Signs of depression can be mistaken for the effects of stroke or aging</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Signs of depression can also be overlooked or missed when a person has difficulty speaking or thinking</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 is treatable with medications and/or counselling</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affect a person’s quality of life and ability to enjoy activities</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Risk of depression increases at times of change</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45636" y="1469153"/>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BA67AA-F749-5672-9326-6C24602BBAB3}"/>
              </a:ext>
            </a:extLst>
          </p:cNvPr>
          <p:cNvPicPr>
            <a:picLocks noChangeAspect="1"/>
          </p:cNvPicPr>
          <p:nvPr/>
        </p:nvPicPr>
        <p:blipFill>
          <a:blip r:embed="rId3"/>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F89B0190-4879-ED4F-48ED-2FFF980DF300}"/>
              </a:ext>
            </a:extLst>
          </p:cNvPr>
          <p:cNvSpPr txBox="1"/>
          <p:nvPr/>
        </p:nvSpPr>
        <p:spPr>
          <a:xfrm>
            <a:off x="645636" y="386684"/>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8" name="Cloud 7">
            <a:extLst>
              <a:ext uri="{FF2B5EF4-FFF2-40B4-BE49-F238E27FC236}">
                <a16:creationId xmlns:a16="http://schemas.microsoft.com/office/drawing/2014/main" id="{D0B1F62F-15EB-D51C-16F5-15A2DDAE9807}"/>
              </a:ext>
            </a:extLst>
          </p:cNvPr>
          <p:cNvSpPr/>
          <p:nvPr/>
        </p:nvSpPr>
        <p:spPr>
          <a:xfrm>
            <a:off x="6928234" y="1579821"/>
            <a:ext cx="4321906" cy="1097100"/>
          </a:xfrm>
          <a:prstGeom prst="cloud">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panose="02000503000000020004"/>
                <a:ea typeface="+mn-ea"/>
                <a:cs typeface="+mn-cs"/>
              </a:rPr>
              <a:t> Early recognition is key!</a:t>
            </a:r>
          </a:p>
        </p:txBody>
      </p:sp>
    </p:spTree>
    <p:extLst>
      <p:ext uri="{BB962C8B-B14F-4D97-AF65-F5344CB8AC3E}">
        <p14:creationId xmlns:p14="http://schemas.microsoft.com/office/powerpoint/2010/main" val="4162730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051393" y="2178944"/>
            <a:ext cx="6292406"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47D20"/>
              </a:buClr>
              <a:buSzTx/>
              <a:buFontTx/>
              <a:buNone/>
              <a:tabLst/>
              <a:defRPr/>
            </a:pPr>
            <a:r>
              <a:rPr kumimoji="0" lang="en-CA" sz="2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Signs of Depression:</a:t>
            </a:r>
            <a:endParaRPr kumimoji="0" lang="en-CA" sz="24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Feeling hopeless, helpless or worthless</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Feeling sad, anxious, irritable or angry</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Loss of interest and withdrawal </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Appetite, weight and sleep pattern changes</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Headaches, chronic pain, digestive problems</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8E47C9D-F0D9-0AE7-245A-958E091F580B}"/>
              </a:ext>
            </a:extLst>
          </p:cNvPr>
          <p:cNvPicPr>
            <a:picLocks noChangeAspect="1"/>
          </p:cNvPicPr>
          <p:nvPr/>
        </p:nvPicPr>
        <p:blipFill>
          <a:blip r:embed="rId3"/>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9C5A5B41-6141-EA42-6E82-42A0A71B6526}"/>
              </a:ext>
            </a:extLst>
          </p:cNvPr>
          <p:cNvSpPr txBox="1"/>
          <p:nvPr/>
        </p:nvSpPr>
        <p:spPr>
          <a:xfrm>
            <a:off x="515007" y="345523"/>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a:extLst>
              <a:ext uri="{FF2B5EF4-FFF2-40B4-BE49-F238E27FC236}">
                <a16:creationId xmlns:a16="http://schemas.microsoft.com/office/drawing/2014/main" id="{45D5D7E3-E154-5EEF-2939-0C8AD4733EAB}"/>
              </a:ext>
            </a:extLst>
          </p:cNvPr>
          <p:cNvPicPr>
            <a:picLocks noChangeAspect="1"/>
          </p:cNvPicPr>
          <p:nvPr/>
        </p:nvPicPr>
        <p:blipFill>
          <a:blip r:embed="rId4"/>
          <a:stretch>
            <a:fillRect/>
          </a:stretch>
        </p:blipFill>
        <p:spPr>
          <a:xfrm>
            <a:off x="749436" y="2379000"/>
            <a:ext cx="3819269" cy="3416319"/>
          </a:xfrm>
          <a:prstGeom prst="rect">
            <a:avLst/>
          </a:prstGeom>
        </p:spPr>
      </p:pic>
      <p:sp>
        <p:nvSpPr>
          <p:cNvPr id="9" name="TextBox 8">
            <a:extLst>
              <a:ext uri="{FF2B5EF4-FFF2-40B4-BE49-F238E27FC236}">
                <a16:creationId xmlns:a16="http://schemas.microsoft.com/office/drawing/2014/main" id="{22E2CC9A-1FA5-434F-A918-3EF7C2FBC056}"/>
              </a:ext>
            </a:extLst>
          </p:cNvPr>
          <p:cNvSpPr txBox="1"/>
          <p:nvPr/>
        </p:nvSpPr>
        <p:spPr>
          <a:xfrm>
            <a:off x="645636" y="1469153"/>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146727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4957734" y="2094802"/>
            <a:ext cx="6292406" cy="327782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F47D20"/>
              </a:buClr>
              <a:buSzTx/>
              <a:buFontTx/>
              <a:buNone/>
              <a:tabLst/>
              <a:defRPr/>
            </a:pPr>
            <a:r>
              <a:rPr kumimoji="0" lang="en-CA" sz="2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Signs of Depression:</a:t>
            </a:r>
            <a:endParaRPr kumimoji="0" lang="en-CA" sz="24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Fatigue/lack of energy</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Memory, concentration problems, confusion and slow thoughts</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Difficulty making decisions</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Thoughts of death, dying or suicide</a:t>
            </a:r>
          </a:p>
          <a:p>
            <a:pPr marL="285750" marR="0" lvl="0" indent="-285750" algn="l" defTabSz="914400" rtl="0" eaLnBrk="1" fontAlgn="auto" latinLnBrk="0" hangingPunct="1">
              <a:lnSpc>
                <a:spcPct val="100000"/>
              </a:lnSpc>
              <a:spcBef>
                <a:spcPts val="0"/>
              </a:spcBef>
              <a:spcAft>
                <a:spcPts val="0"/>
              </a:spcAft>
              <a:buClr>
                <a:srgbClr val="66BA45"/>
              </a:buClr>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8E47C9D-F0D9-0AE7-245A-958E091F580B}"/>
              </a:ext>
            </a:extLst>
          </p:cNvPr>
          <p:cNvPicPr>
            <a:picLocks noChangeAspect="1"/>
          </p:cNvPicPr>
          <p:nvPr/>
        </p:nvPicPr>
        <p:blipFill>
          <a:blip r:embed="rId3"/>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9C5A5B41-6141-EA42-6E82-42A0A71B6526}"/>
              </a:ext>
            </a:extLst>
          </p:cNvPr>
          <p:cNvSpPr txBox="1"/>
          <p:nvPr/>
        </p:nvSpPr>
        <p:spPr>
          <a:xfrm>
            <a:off x="515007" y="345523"/>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7" name="Picture 6">
            <a:extLst>
              <a:ext uri="{FF2B5EF4-FFF2-40B4-BE49-F238E27FC236}">
                <a16:creationId xmlns:a16="http://schemas.microsoft.com/office/drawing/2014/main" id="{45D5D7E3-E154-5EEF-2939-0C8AD4733EAB}"/>
              </a:ext>
            </a:extLst>
          </p:cNvPr>
          <p:cNvPicPr>
            <a:picLocks noChangeAspect="1"/>
          </p:cNvPicPr>
          <p:nvPr/>
        </p:nvPicPr>
        <p:blipFill>
          <a:blip r:embed="rId4"/>
          <a:stretch>
            <a:fillRect/>
          </a:stretch>
        </p:blipFill>
        <p:spPr>
          <a:xfrm>
            <a:off x="665402" y="2094802"/>
            <a:ext cx="3819269" cy="3416319"/>
          </a:xfrm>
          <a:prstGeom prst="rect">
            <a:avLst/>
          </a:prstGeom>
        </p:spPr>
      </p:pic>
    </p:spTree>
    <p:extLst>
      <p:ext uri="{BB962C8B-B14F-4D97-AF65-F5344CB8AC3E}">
        <p14:creationId xmlns:p14="http://schemas.microsoft.com/office/powerpoint/2010/main" val="2895553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92221" y="2205348"/>
            <a:ext cx="5856129" cy="38164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Consistent routine</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the person plan and structure </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participation in activities of interest</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share their feelings</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Listen actively and offer support </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Always be hopeful</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8E47C9D-F0D9-0AE7-245A-958E091F580B}"/>
              </a:ext>
            </a:extLst>
          </p:cNvPr>
          <p:cNvPicPr>
            <a:picLocks noChangeAspect="1"/>
          </p:cNvPicPr>
          <p:nvPr/>
        </p:nvPicPr>
        <p:blipFill>
          <a:blip r:embed="rId3"/>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9C5A5B41-6141-EA42-6E82-42A0A71B6526}"/>
              </a:ext>
            </a:extLst>
          </p:cNvPr>
          <p:cNvSpPr txBox="1"/>
          <p:nvPr/>
        </p:nvSpPr>
        <p:spPr>
          <a:xfrm>
            <a:off x="515007" y="345523"/>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a:extLst>
              <a:ext uri="{FF2B5EF4-FFF2-40B4-BE49-F238E27FC236}">
                <a16:creationId xmlns:a16="http://schemas.microsoft.com/office/drawing/2014/main" id="{5289C492-A37A-08C6-F30E-EF90DBEE15CA}"/>
              </a:ext>
            </a:extLst>
          </p:cNvPr>
          <p:cNvPicPr>
            <a:picLocks noChangeAspect="1"/>
          </p:cNvPicPr>
          <p:nvPr/>
        </p:nvPicPr>
        <p:blipFill>
          <a:blip r:embed="rId4"/>
          <a:stretch>
            <a:fillRect/>
          </a:stretch>
        </p:blipFill>
        <p:spPr>
          <a:xfrm>
            <a:off x="703198" y="2393106"/>
            <a:ext cx="4228073" cy="3320678"/>
          </a:xfrm>
          <a:prstGeom prst="rect">
            <a:avLst/>
          </a:prstGeom>
        </p:spPr>
      </p:pic>
    </p:spTree>
    <p:extLst>
      <p:ext uri="{BB962C8B-B14F-4D97-AF65-F5344CB8AC3E}">
        <p14:creationId xmlns:p14="http://schemas.microsoft.com/office/powerpoint/2010/main" val="764717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314483" y="2545659"/>
            <a:ext cx="5385387" cy="261610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Educate the person and their family about depression</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Remind them that depression is a medical illness</a:t>
            </a:r>
          </a:p>
          <a:p>
            <a:pPr marL="285750" marR="0" lvl="0" indent="-285750" algn="l" defTabSz="914400" rtl="0" eaLnBrk="1" fontAlgn="auto" latinLnBrk="0" hangingPunct="1">
              <a:lnSpc>
                <a:spcPct val="100000"/>
              </a:lnSpc>
              <a:spcBef>
                <a:spcPts val="600"/>
              </a:spcBef>
              <a:spcAft>
                <a:spcPts val="600"/>
              </a:spcAft>
              <a:buClr>
                <a:srgbClr val="F47D2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Learn how to communicate with people who have aphasia</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8E47C9D-F0D9-0AE7-245A-958E091F580B}"/>
              </a:ext>
            </a:extLst>
          </p:cNvPr>
          <p:cNvPicPr>
            <a:picLocks noChangeAspect="1"/>
          </p:cNvPicPr>
          <p:nvPr/>
        </p:nvPicPr>
        <p:blipFill>
          <a:blip r:embed="rId3"/>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9C5A5B41-6141-EA42-6E82-42A0A71B6526}"/>
              </a:ext>
            </a:extLst>
          </p:cNvPr>
          <p:cNvSpPr txBox="1"/>
          <p:nvPr/>
        </p:nvSpPr>
        <p:spPr>
          <a:xfrm>
            <a:off x="515007" y="345523"/>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a:extLst>
              <a:ext uri="{FF2B5EF4-FFF2-40B4-BE49-F238E27FC236}">
                <a16:creationId xmlns:a16="http://schemas.microsoft.com/office/drawing/2014/main" id="{2CF701AF-B1B6-4B12-174D-25AFEFFF4B27}"/>
              </a:ext>
            </a:extLst>
          </p:cNvPr>
          <p:cNvPicPr>
            <a:picLocks noChangeAspect="1"/>
          </p:cNvPicPr>
          <p:nvPr/>
        </p:nvPicPr>
        <p:blipFill>
          <a:blip r:embed="rId4"/>
          <a:stretch>
            <a:fillRect/>
          </a:stretch>
        </p:blipFill>
        <p:spPr>
          <a:xfrm>
            <a:off x="634702" y="2707303"/>
            <a:ext cx="4184382" cy="2292812"/>
          </a:xfrm>
          <a:prstGeom prst="rect">
            <a:avLst/>
          </a:prstGeom>
        </p:spPr>
      </p:pic>
    </p:spTree>
    <p:extLst>
      <p:ext uri="{BB962C8B-B14F-4D97-AF65-F5344CB8AC3E}">
        <p14:creationId xmlns:p14="http://schemas.microsoft.com/office/powerpoint/2010/main" val="8498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rectangle with white text&#10;&#10;Description automatically generated">
            <a:extLst>
              <a:ext uri="{FF2B5EF4-FFF2-40B4-BE49-F238E27FC236}">
                <a16:creationId xmlns:a16="http://schemas.microsoft.com/office/drawing/2014/main" id="{C8419E1E-1C78-6A1F-4D72-E31344FBFA20}"/>
              </a:ext>
            </a:extLst>
          </p:cNvPr>
          <p:cNvPicPr>
            <a:picLocks noChangeAspect="1"/>
          </p:cNvPicPr>
          <p:nvPr/>
        </p:nvPicPr>
        <p:blipFill>
          <a:blip r:embed="rId3"/>
          <a:stretch>
            <a:fillRect/>
          </a:stretch>
        </p:blipFill>
        <p:spPr>
          <a:xfrm>
            <a:off x="8901840" y="256551"/>
            <a:ext cx="2070100" cy="800100"/>
          </a:xfrm>
          <a:prstGeom prst="rect">
            <a:avLst/>
          </a:prstGeom>
        </p:spPr>
      </p:pic>
      <p:sp>
        <p:nvSpPr>
          <p:cNvPr id="31" name="TextBox 30">
            <a:extLst>
              <a:ext uri="{FF2B5EF4-FFF2-40B4-BE49-F238E27FC236}">
                <a16:creationId xmlns:a16="http://schemas.microsoft.com/office/drawing/2014/main" id="{3B0A7742-B88F-AB93-F7BD-74ECEE237A88}"/>
              </a:ext>
            </a:extLst>
          </p:cNvPr>
          <p:cNvSpPr txBox="1"/>
          <p:nvPr/>
        </p:nvSpPr>
        <p:spPr>
          <a:xfrm>
            <a:off x="630790" y="2276348"/>
            <a:ext cx="10157347"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Stroke is the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3rd leading cause</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of death and a leading cause of disability in Canada</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60% of persons</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with stroke will have a long-term impairment that can affect participation in everyday activities</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1 in 5 persons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living in Long Term Care have had a stroke</a:t>
            </a: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4166A1"/>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Stroke recovery can be a lifelong process</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Did you know?</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2B6158B-6038-7653-3953-E253A7F2F184}"/>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spTree>
    <p:extLst>
      <p:ext uri="{BB962C8B-B14F-4D97-AF65-F5344CB8AC3E}">
        <p14:creationId xmlns:p14="http://schemas.microsoft.com/office/powerpoint/2010/main" val="1315075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F47D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15007" y="2282532"/>
            <a:ext cx="10774046" cy="26007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Look for signs and symptoms of depression and r</a:t>
            </a:r>
            <a:r>
              <a:rPr kumimoji="0" lang="en-CA" sz="2400" b="0"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eport</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any differences in mood to your team </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Refer to a health care provider with the ability to assess and treat depression</a:t>
            </a:r>
          </a:p>
          <a:p>
            <a:pPr marL="285750" marR="0" lvl="0" indent="-285750" algn="l" defTabSz="914400" rtl="0" eaLnBrk="1" fontAlgn="auto" latinLnBrk="0" hangingPunct="1">
              <a:lnSpc>
                <a:spcPct val="100000"/>
              </a:lnSpc>
              <a:spcBef>
                <a:spcPts val="600"/>
              </a:spcBef>
              <a:spcAft>
                <a:spcPts val="600"/>
              </a:spcAft>
              <a:buClr>
                <a:srgbClr val="F47D2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Get help immediately if a person is talking about death, dying or suicide</a:t>
            </a:r>
          </a:p>
          <a:p>
            <a:pPr marL="285750" marR="0" lvl="0" indent="-285750" algn="l" defTabSz="914400" rtl="0" eaLnBrk="1" fontAlgn="auto" latinLnBrk="0" hangingPunct="1">
              <a:lnSpc>
                <a:spcPct val="100000"/>
              </a:lnSpc>
              <a:spcBef>
                <a:spcPts val="0"/>
              </a:spcBef>
              <a:spcAft>
                <a:spcPts val="0"/>
              </a:spcAft>
              <a:buClr>
                <a:srgbClr val="66BA45"/>
              </a:buClr>
              <a:buSzTx/>
              <a:buFont typeface="Wingdings" pitchFamily="2" charset="2"/>
              <a:buChar char="ü"/>
              <a:tabLst/>
              <a:defRPr/>
            </a:pP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493727"/>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pic>
        <p:nvPicPr>
          <p:cNvPr id="3" name="Picture 2">
            <a:extLst>
              <a:ext uri="{FF2B5EF4-FFF2-40B4-BE49-F238E27FC236}">
                <a16:creationId xmlns:a16="http://schemas.microsoft.com/office/drawing/2014/main" id="{94BD4F81-226C-59E3-FA0C-AE07B372425C}"/>
              </a:ext>
            </a:extLst>
          </p:cNvPr>
          <p:cNvPicPr>
            <a:picLocks noChangeAspect="1"/>
          </p:cNvPicPr>
          <p:nvPr/>
        </p:nvPicPr>
        <p:blipFill>
          <a:blip r:embed="rId3"/>
          <a:stretch>
            <a:fillRect/>
          </a:stretch>
        </p:blipFill>
        <p:spPr>
          <a:xfrm>
            <a:off x="8901840" y="253801"/>
            <a:ext cx="2070100" cy="800100"/>
          </a:xfrm>
          <a:prstGeom prst="rect">
            <a:avLst/>
          </a:prstGeom>
        </p:spPr>
      </p:pic>
      <p:sp>
        <p:nvSpPr>
          <p:cNvPr id="6" name="TextBox 5">
            <a:extLst>
              <a:ext uri="{FF2B5EF4-FFF2-40B4-BE49-F238E27FC236}">
                <a16:creationId xmlns:a16="http://schemas.microsoft.com/office/drawing/2014/main" id="{1E24F192-FA43-10D9-159C-D3F40DE6CF44}"/>
              </a:ext>
            </a:extLst>
          </p:cNvPr>
          <p:cNvSpPr txBox="1"/>
          <p:nvPr/>
        </p:nvSpPr>
        <p:spPr>
          <a:xfrm>
            <a:off x="515007" y="345523"/>
            <a:ext cx="742978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F47D2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Depression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extLst>
      <p:ext uri="{BB962C8B-B14F-4D97-AF65-F5344CB8AC3E}">
        <p14:creationId xmlns:p14="http://schemas.microsoft.com/office/powerpoint/2010/main" val="28445189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E343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542777"/>
            <a:ext cx="7788615" cy="3046988"/>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b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9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2063930"/>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4"/>
          <a:stretch>
            <a:fillRect/>
          </a:stretch>
        </p:blipFill>
        <p:spPr>
          <a:xfrm>
            <a:off x="8624925" y="1318437"/>
            <a:ext cx="2695341" cy="4800130"/>
          </a:xfrm>
          <a:prstGeom prst="rect">
            <a:avLst/>
          </a:prstGeom>
        </p:spPr>
      </p:pic>
    </p:spTree>
    <p:custDataLst>
      <p:tags r:id="rId1"/>
    </p:custDataLst>
    <p:extLst>
      <p:ext uri="{BB962C8B-B14F-4D97-AF65-F5344CB8AC3E}">
        <p14:creationId xmlns:p14="http://schemas.microsoft.com/office/powerpoint/2010/main" val="748122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ack sign with white text&#10;&#10;Description automatically generated">
            <a:extLst>
              <a:ext uri="{FF2B5EF4-FFF2-40B4-BE49-F238E27FC236}">
                <a16:creationId xmlns:a16="http://schemas.microsoft.com/office/drawing/2014/main" id="{522A19C6-BDAD-BC0C-BF7A-EFACDB7C51F6}"/>
              </a:ext>
            </a:extLst>
          </p:cNvPr>
          <p:cNvPicPr>
            <a:picLocks noChangeAspect="1"/>
          </p:cNvPicPr>
          <p:nvPr/>
        </p:nvPicPr>
        <p:blipFill>
          <a:blip r:embed="rId4"/>
          <a:stretch>
            <a:fillRect/>
          </a:stretch>
        </p:blipFill>
        <p:spPr>
          <a:xfrm>
            <a:off x="8901840" y="253801"/>
            <a:ext cx="2070100" cy="800100"/>
          </a:xfrm>
          <a:prstGeom prst="rect">
            <a:avLst/>
          </a:prstGeom>
        </p:spPr>
      </p:pic>
      <p:sp>
        <p:nvSpPr>
          <p:cNvPr id="33" name="Rectangle 32">
            <a:extLst>
              <a:ext uri="{FF2B5EF4-FFF2-40B4-BE49-F238E27FC236}">
                <a16:creationId xmlns:a16="http://schemas.microsoft.com/office/drawing/2014/main" id="{9D64C07B-2A1F-CC75-1EBF-D2EC0B9A68C4}"/>
              </a:ext>
            </a:extLst>
          </p:cNvPr>
          <p:cNvSpPr/>
          <p:nvPr/>
        </p:nvSpPr>
        <p:spPr>
          <a:xfrm>
            <a:off x="569753" y="2338852"/>
            <a:ext cx="10402188" cy="2810091"/>
          </a:xfrm>
          <a:prstGeom prst="rect">
            <a:avLst/>
          </a:prstGeom>
          <a:solidFill>
            <a:srgbClr val="EE343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3439"/>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11426" y="2774401"/>
            <a:ext cx="10118842" cy="2031325"/>
          </a:xfrm>
          <a:prstGeom prst="rect">
            <a:avLst/>
          </a:prstGeom>
          <a:noFill/>
        </p:spPr>
        <p:txBody>
          <a:bodyPr wrap="square">
            <a:spAutoFit/>
          </a:bodyPr>
          <a:lstStyle/>
          <a:p>
            <a:pPr marL="284400" marR="0" lvl="0" indent="-2844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 is a feeling of tiredness or lack of energy</a:t>
            </a:r>
          </a:p>
          <a:p>
            <a:pPr marL="284400" marR="0" lvl="0" indent="-2844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One of the most common effects of stroke</a:t>
            </a:r>
          </a:p>
          <a:p>
            <a:pPr marL="284400" marR="0" lvl="0" indent="-2844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Signs are not always obvious</a:t>
            </a:r>
          </a:p>
          <a:p>
            <a:pPr marL="284400" marR="0" lvl="0" indent="-2844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Has a significant impact on everyday life</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24296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15007" y="2388720"/>
            <a:ext cx="10456933"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srgbClr val="EE3439"/>
              </a:buClr>
              <a:buSzTx/>
              <a:buFontTx/>
              <a:buNone/>
              <a:tabLst/>
              <a:defRPr/>
            </a:pP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 after stroke:</a:t>
            </a:r>
          </a:p>
          <a:p>
            <a:pPr marL="800100" marR="0" lvl="1" indent="-342900" algn="l" defTabSz="914400" rtl="0" eaLnBrk="1" fontAlgn="auto" latinLnBrk="0" hangingPunct="1">
              <a:lnSpc>
                <a:spcPct val="100000"/>
              </a:lnSpc>
              <a:spcBef>
                <a:spcPts val="600"/>
              </a:spcBef>
              <a:spcAft>
                <a:spcPts val="600"/>
              </a:spcAft>
              <a:buClr>
                <a:srgbClr val="EE3439"/>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affect up to half of persons with stroke</a:t>
            </a:r>
          </a:p>
          <a:p>
            <a:pPr marL="800100" marR="0" lvl="1" indent="-342900" algn="l" defTabSz="914400" rtl="0" eaLnBrk="1" fontAlgn="auto" latinLnBrk="0" hangingPunct="1">
              <a:lnSpc>
                <a:spcPct val="100000"/>
              </a:lnSpc>
              <a:spcBef>
                <a:spcPts val="600"/>
              </a:spcBef>
              <a:spcAft>
                <a:spcPts val="600"/>
              </a:spcAft>
              <a:buClr>
                <a:srgbClr val="EE3439"/>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Often starts in the first few weeks; can happen at any point</a:t>
            </a:r>
          </a:p>
          <a:p>
            <a:pPr marL="800100" marR="0" lvl="1" indent="-342900" algn="l" defTabSz="914400" rtl="0" eaLnBrk="1" fontAlgn="auto" latinLnBrk="0" hangingPunct="1">
              <a:lnSpc>
                <a:spcPct val="100000"/>
              </a:lnSpc>
              <a:spcBef>
                <a:spcPts val="600"/>
              </a:spcBef>
              <a:spcAft>
                <a:spcPts val="600"/>
              </a:spcAft>
              <a:buClr>
                <a:srgbClr val="EE3439"/>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Is different from typical tiredness</a:t>
            </a:r>
          </a:p>
          <a:p>
            <a:pPr marL="800100" marR="0" lvl="1" indent="-342900" algn="l" defTabSz="914400" rtl="0" eaLnBrk="1" fontAlgn="auto" latinLnBrk="0" hangingPunct="1">
              <a:lnSpc>
                <a:spcPct val="100000"/>
              </a:lnSpc>
              <a:spcBef>
                <a:spcPts val="600"/>
              </a:spcBef>
              <a:spcAft>
                <a:spcPts val="600"/>
              </a:spcAft>
              <a:buClr>
                <a:srgbClr val="EE3439"/>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Does not always improve with rest </a:t>
            </a:r>
          </a:p>
          <a:p>
            <a:pPr marL="800100" marR="0" lvl="1" indent="-342900" algn="l" defTabSz="914400" rtl="0" eaLnBrk="1" fontAlgn="auto" latinLnBrk="0" hangingPunct="1">
              <a:lnSpc>
                <a:spcPct val="100000"/>
              </a:lnSpc>
              <a:spcBef>
                <a:spcPts val="600"/>
              </a:spcBef>
              <a:spcAft>
                <a:spcPts val="600"/>
              </a:spcAft>
              <a:buClr>
                <a:srgbClr val="EE3439"/>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May affect a person’s quality of life and relationships</a:t>
            </a:r>
          </a:p>
          <a:p>
            <a:pPr marL="800100" marR="0" lvl="1" indent="-342900" algn="l" defTabSz="914400" rtl="0" eaLnBrk="1" fontAlgn="auto" latinLnBrk="0" hangingPunct="1">
              <a:lnSpc>
                <a:spcPct val="100000"/>
              </a:lnSpc>
              <a:spcBef>
                <a:spcPts val="600"/>
              </a:spcBef>
              <a:spcAft>
                <a:spcPts val="600"/>
              </a:spcAft>
              <a:buClr>
                <a:srgbClr val="EE3439"/>
              </a:buClr>
              <a:buSzTx/>
              <a:buFont typeface="Wingdings" panose="05000000000000000000"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Can be mistaken for depression </a:t>
            </a:r>
          </a:p>
        </p:txBody>
      </p:sp>
      <p:sp>
        <p:nvSpPr>
          <p:cNvPr id="35" name="TextBox 34">
            <a:extLst>
              <a:ext uri="{FF2B5EF4-FFF2-40B4-BE49-F238E27FC236}">
                <a16:creationId xmlns:a16="http://schemas.microsoft.com/office/drawing/2014/main" id="{79DAB083-B228-F343-2C41-42824666980D}"/>
              </a:ext>
            </a:extLst>
          </p:cNvPr>
          <p:cNvSpPr txBox="1"/>
          <p:nvPr/>
        </p:nvSpPr>
        <p:spPr>
          <a:xfrm>
            <a:off x="515007" y="1459701"/>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D21F93B3-99C0-8E5F-7B7A-43197CFDD8C8}"/>
              </a:ext>
            </a:extLst>
          </p:cNvPr>
          <p:cNvPicPr>
            <a:picLocks noChangeAspect="1"/>
          </p:cNvPicPr>
          <p:nvPr/>
        </p:nvPicPr>
        <p:blipFill>
          <a:blip r:embed="rId4"/>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204F9B94-B379-BCE3-CE74-F3B4A0A90571}"/>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custDataLst>
      <p:tags r:id="rId1"/>
    </p:custDataLst>
    <p:extLst>
      <p:ext uri="{BB962C8B-B14F-4D97-AF65-F5344CB8AC3E}">
        <p14:creationId xmlns:p14="http://schemas.microsoft.com/office/powerpoint/2010/main" val="2922641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60119" y="1897965"/>
            <a:ext cx="10456933" cy="13542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Intensity of fatigue does not seem to be related to type or severity of stroke</a:t>
            </a:r>
          </a:p>
          <a:p>
            <a:pPr marL="285750" marR="0" lvl="0" indent="-285750" algn="l" defTabSz="914400" rtl="0" eaLnBrk="1" fontAlgn="auto" latinLnBrk="0" hangingPunct="1">
              <a:lnSpc>
                <a:spcPct val="100000"/>
              </a:lnSpc>
              <a:spcBef>
                <a:spcPts val="600"/>
              </a:spcBef>
              <a:spcAft>
                <a:spcPts val="600"/>
              </a:spcAft>
              <a:buClr>
                <a:srgbClr val="EE343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Factors that can impact fatigue: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D21F93B3-99C0-8E5F-7B7A-43197CFDD8C8}"/>
              </a:ext>
            </a:extLst>
          </p:cNvPr>
          <p:cNvPicPr>
            <a:picLocks noChangeAspect="1"/>
          </p:cNvPicPr>
          <p:nvPr/>
        </p:nvPicPr>
        <p:blipFill>
          <a:blip r:embed="rId4"/>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204F9B94-B379-BCE3-CE74-F3B4A0A90571}"/>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4" name="TextBox 3">
            <a:extLst>
              <a:ext uri="{FF2B5EF4-FFF2-40B4-BE49-F238E27FC236}">
                <a16:creationId xmlns:a16="http://schemas.microsoft.com/office/drawing/2014/main" id="{95549AAD-7775-4442-BD05-B3EF20E0B2A3}"/>
              </a:ext>
            </a:extLst>
          </p:cNvPr>
          <p:cNvSpPr txBox="1"/>
          <p:nvPr/>
        </p:nvSpPr>
        <p:spPr>
          <a:xfrm>
            <a:off x="6286318" y="3605819"/>
            <a:ext cx="4730734" cy="2754600"/>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Poor nutrition</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Pain</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Some medications</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Other medical conditions (e.g. thyroid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2D5F2A-7066-4935-B74C-7F33F9F6F85E}"/>
              </a:ext>
            </a:extLst>
          </p:cNvPr>
          <p:cNvSpPr txBox="1"/>
          <p:nvPr/>
        </p:nvSpPr>
        <p:spPr>
          <a:xfrm>
            <a:off x="705325" y="3605819"/>
            <a:ext cx="5580993" cy="2246769"/>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Noisy or busy environments</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Complex activities such as social events, bingo, etc.</a:t>
            </a: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Poor sleep or breathing problems while asleep (e.g. sleep apnea)</a:t>
            </a:r>
          </a:p>
        </p:txBody>
      </p:sp>
    </p:spTree>
    <p:custDataLst>
      <p:tags r:id="rId1"/>
    </p:custDataLst>
    <p:extLst>
      <p:ext uri="{BB962C8B-B14F-4D97-AF65-F5344CB8AC3E}">
        <p14:creationId xmlns:p14="http://schemas.microsoft.com/office/powerpoint/2010/main" val="2208184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150434" y="2922685"/>
            <a:ext cx="5588706" cy="172354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communication about level of fatigue</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any participation, even if only partially or for a short time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red and black sign with white text&#10;&#10;Description automatically generated">
            <a:extLst>
              <a:ext uri="{FF2B5EF4-FFF2-40B4-BE49-F238E27FC236}">
                <a16:creationId xmlns:a16="http://schemas.microsoft.com/office/drawing/2014/main" id="{68B75DE6-46DC-4433-06A3-36BE9BA5891E}"/>
              </a:ext>
            </a:extLst>
          </p:cNvPr>
          <p:cNvPicPr>
            <a:picLocks noChangeAspect="1"/>
          </p:cNvPicPr>
          <p:nvPr/>
        </p:nvPicPr>
        <p:blipFill>
          <a:blip r:embed="rId4"/>
          <a:stretch>
            <a:fillRect/>
          </a:stretch>
        </p:blipFill>
        <p:spPr>
          <a:xfrm>
            <a:off x="8901840" y="253801"/>
            <a:ext cx="2070100" cy="800100"/>
          </a:xfrm>
          <a:prstGeom prst="rect">
            <a:avLst/>
          </a:prstGeom>
        </p:spPr>
      </p:pic>
      <p:sp>
        <p:nvSpPr>
          <p:cNvPr id="3" name="TextBox 2">
            <a:extLst>
              <a:ext uri="{FF2B5EF4-FFF2-40B4-BE49-F238E27FC236}">
                <a16:creationId xmlns:a16="http://schemas.microsoft.com/office/drawing/2014/main" id="{D4053E90-E906-81DF-FD31-77C068D3A51F}"/>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10" name="Picture 9" descr="A person sitting in chairs&#10;&#10;Description automatically generated">
            <a:extLst>
              <a:ext uri="{FF2B5EF4-FFF2-40B4-BE49-F238E27FC236}">
                <a16:creationId xmlns:a16="http://schemas.microsoft.com/office/drawing/2014/main" id="{175690A3-74A8-EC96-9EAD-BF2CC8F382BF}"/>
              </a:ext>
            </a:extLst>
          </p:cNvPr>
          <p:cNvPicPr>
            <a:picLocks noChangeAspect="1"/>
          </p:cNvPicPr>
          <p:nvPr/>
        </p:nvPicPr>
        <p:blipFill>
          <a:blip r:embed="rId5"/>
          <a:stretch>
            <a:fillRect/>
          </a:stretch>
        </p:blipFill>
        <p:spPr>
          <a:xfrm>
            <a:off x="687889" y="2697879"/>
            <a:ext cx="4184346" cy="2495252"/>
          </a:xfrm>
          <a:prstGeom prst="rect">
            <a:avLst/>
          </a:prstGeom>
        </p:spPr>
      </p:pic>
      <p:sp>
        <p:nvSpPr>
          <p:cNvPr id="9" name="TextBox 8">
            <a:extLst>
              <a:ext uri="{FF2B5EF4-FFF2-40B4-BE49-F238E27FC236}">
                <a16:creationId xmlns:a16="http://schemas.microsoft.com/office/drawing/2014/main" id="{DECCDC1F-627B-4A57-977A-D02873032EFE}"/>
              </a:ext>
            </a:extLst>
          </p:cNvPr>
          <p:cNvSpPr txBox="1"/>
          <p:nvPr/>
        </p:nvSpPr>
        <p:spPr>
          <a:xfrm>
            <a:off x="515007" y="1563971"/>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custDataLst>
      <p:tags r:id="rId1"/>
    </p:custDataLst>
    <p:extLst>
      <p:ext uri="{BB962C8B-B14F-4D97-AF65-F5344CB8AC3E}">
        <p14:creationId xmlns:p14="http://schemas.microsoft.com/office/powerpoint/2010/main" val="39594294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489926" y="2825597"/>
            <a:ext cx="5588706" cy="150810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Adequate sleep</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Nutrition</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Exercise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red and black sign with white text&#10;&#10;Description automatically generated">
            <a:extLst>
              <a:ext uri="{FF2B5EF4-FFF2-40B4-BE49-F238E27FC236}">
                <a16:creationId xmlns:a16="http://schemas.microsoft.com/office/drawing/2014/main" id="{3CCAB54C-F871-B2EB-5BBC-3082A0119599}"/>
              </a:ext>
            </a:extLst>
          </p:cNvPr>
          <p:cNvPicPr>
            <a:picLocks noChangeAspect="1"/>
          </p:cNvPicPr>
          <p:nvPr/>
        </p:nvPicPr>
        <p:blipFill>
          <a:blip r:embed="rId4"/>
          <a:stretch>
            <a:fillRect/>
          </a:stretch>
        </p:blipFill>
        <p:spPr>
          <a:xfrm>
            <a:off x="8901840" y="253801"/>
            <a:ext cx="2070100" cy="800100"/>
          </a:xfrm>
          <a:prstGeom prst="rect">
            <a:avLst/>
          </a:prstGeom>
        </p:spPr>
      </p:pic>
      <p:sp>
        <p:nvSpPr>
          <p:cNvPr id="6" name="TextBox 5">
            <a:extLst>
              <a:ext uri="{FF2B5EF4-FFF2-40B4-BE49-F238E27FC236}">
                <a16:creationId xmlns:a16="http://schemas.microsoft.com/office/drawing/2014/main" id="{64241C96-B200-A59B-72D9-CAD4975598DA}"/>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9" name="Picture 8" descr="A person doing yoga in the moon pose&#10;&#10;Description automatically generated">
            <a:extLst>
              <a:ext uri="{FF2B5EF4-FFF2-40B4-BE49-F238E27FC236}">
                <a16:creationId xmlns:a16="http://schemas.microsoft.com/office/drawing/2014/main" id="{675513B4-C367-F3B2-C589-709D1F3099D9}"/>
              </a:ext>
            </a:extLst>
          </p:cNvPr>
          <p:cNvPicPr>
            <a:picLocks noChangeAspect="1"/>
          </p:cNvPicPr>
          <p:nvPr/>
        </p:nvPicPr>
        <p:blipFill>
          <a:blip r:embed="rId5"/>
          <a:stretch>
            <a:fillRect/>
          </a:stretch>
        </p:blipFill>
        <p:spPr>
          <a:xfrm>
            <a:off x="669307" y="2505837"/>
            <a:ext cx="4264220" cy="2356030"/>
          </a:xfrm>
          <a:prstGeom prst="rect">
            <a:avLst/>
          </a:prstGeom>
        </p:spPr>
      </p:pic>
    </p:spTree>
    <p:custDataLst>
      <p:tags r:id="rId1"/>
    </p:custDataLst>
    <p:extLst>
      <p:ext uri="{BB962C8B-B14F-4D97-AF65-F5344CB8AC3E}">
        <p14:creationId xmlns:p14="http://schemas.microsoft.com/office/powerpoint/2010/main" val="1852687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895964" y="2292527"/>
            <a:ext cx="6619083" cy="3447098"/>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Complete important activities first</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tasks in a way that uses less energy</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Organize the environment </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Plan activities for when the person will have the most energy</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Balance periods of activity and rest</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Plan extra time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red and black sign with white text&#10;&#10;Description automatically generated">
            <a:extLst>
              <a:ext uri="{FF2B5EF4-FFF2-40B4-BE49-F238E27FC236}">
                <a16:creationId xmlns:a16="http://schemas.microsoft.com/office/drawing/2014/main" id="{CD2763D2-C5C8-63B3-8C31-B2B3F2ED0E00}"/>
              </a:ext>
            </a:extLst>
          </p:cNvPr>
          <p:cNvPicPr>
            <a:picLocks noChangeAspect="1"/>
          </p:cNvPicPr>
          <p:nvPr/>
        </p:nvPicPr>
        <p:blipFill>
          <a:blip r:embed="rId4"/>
          <a:stretch>
            <a:fillRect/>
          </a:stretch>
        </p:blipFill>
        <p:spPr>
          <a:xfrm>
            <a:off x="8901840" y="253801"/>
            <a:ext cx="2070100" cy="800100"/>
          </a:xfrm>
          <a:prstGeom prst="rect">
            <a:avLst/>
          </a:prstGeom>
        </p:spPr>
      </p:pic>
      <p:sp>
        <p:nvSpPr>
          <p:cNvPr id="5" name="TextBox 4">
            <a:extLst>
              <a:ext uri="{FF2B5EF4-FFF2-40B4-BE49-F238E27FC236}">
                <a16:creationId xmlns:a16="http://schemas.microsoft.com/office/drawing/2014/main" id="{9C051676-69ED-668A-45DF-BEFC55C12A8B}"/>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10" name="Picture 9" descr="A hand holding a pen and clipboard&#10;&#10;Description automatically generated">
            <a:extLst>
              <a:ext uri="{FF2B5EF4-FFF2-40B4-BE49-F238E27FC236}">
                <a16:creationId xmlns:a16="http://schemas.microsoft.com/office/drawing/2014/main" id="{F2E6BB91-7D0B-1666-11A6-11B526D53512}"/>
              </a:ext>
            </a:extLst>
          </p:cNvPr>
          <p:cNvPicPr>
            <a:picLocks noChangeAspect="1"/>
          </p:cNvPicPr>
          <p:nvPr/>
        </p:nvPicPr>
        <p:blipFill>
          <a:blip r:embed="rId5"/>
          <a:stretch>
            <a:fillRect/>
          </a:stretch>
        </p:blipFill>
        <p:spPr>
          <a:xfrm>
            <a:off x="676953" y="2292527"/>
            <a:ext cx="3810406" cy="3671213"/>
          </a:xfrm>
          <a:prstGeom prst="rect">
            <a:avLst/>
          </a:prstGeom>
        </p:spPr>
      </p:pic>
    </p:spTree>
    <p:custDataLst>
      <p:tags r:id="rId1"/>
    </p:custDataLst>
    <p:extLst>
      <p:ext uri="{BB962C8B-B14F-4D97-AF65-F5344CB8AC3E}">
        <p14:creationId xmlns:p14="http://schemas.microsoft.com/office/powerpoint/2010/main" val="3521965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4947897" y="2712926"/>
            <a:ext cx="5993779" cy="269304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not push the person to do too much if they are having a ‘better day’</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Everyone’s level of fatigue will be different</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 can be unpredictable</a:t>
            </a:r>
          </a:p>
          <a:p>
            <a:pPr marL="285750" marR="0" lvl="0" indent="-285750" algn="l" defTabSz="914400" rtl="0" eaLnBrk="1" fontAlgn="auto" latinLnBrk="0" hangingPunct="1">
              <a:lnSpc>
                <a:spcPct val="100000"/>
              </a:lnSpc>
              <a:spcBef>
                <a:spcPts val="0"/>
              </a:spcBef>
              <a:spcAft>
                <a:spcPts val="0"/>
              </a:spcAft>
              <a:buClr>
                <a:srgbClr val="EE3439"/>
              </a:buClr>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red and black sign with white text&#10;&#10;Description automatically generated">
            <a:extLst>
              <a:ext uri="{FF2B5EF4-FFF2-40B4-BE49-F238E27FC236}">
                <a16:creationId xmlns:a16="http://schemas.microsoft.com/office/drawing/2014/main" id="{CD2763D2-C5C8-63B3-8C31-B2B3F2ED0E00}"/>
              </a:ext>
            </a:extLst>
          </p:cNvPr>
          <p:cNvPicPr>
            <a:picLocks noChangeAspect="1"/>
          </p:cNvPicPr>
          <p:nvPr/>
        </p:nvPicPr>
        <p:blipFill>
          <a:blip r:embed="rId4"/>
          <a:stretch>
            <a:fillRect/>
          </a:stretch>
        </p:blipFill>
        <p:spPr>
          <a:xfrm>
            <a:off x="8901840" y="253801"/>
            <a:ext cx="2070100" cy="800100"/>
          </a:xfrm>
          <a:prstGeom prst="rect">
            <a:avLst/>
          </a:prstGeom>
        </p:spPr>
      </p:pic>
      <p:sp>
        <p:nvSpPr>
          <p:cNvPr id="5" name="TextBox 4">
            <a:extLst>
              <a:ext uri="{FF2B5EF4-FFF2-40B4-BE49-F238E27FC236}">
                <a16:creationId xmlns:a16="http://schemas.microsoft.com/office/drawing/2014/main" id="{9C051676-69ED-668A-45DF-BEFC55C12A8B}"/>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10" name="Picture 9" descr="A hand holding a pen and clipboard&#10;&#10;Description automatically generated">
            <a:extLst>
              <a:ext uri="{FF2B5EF4-FFF2-40B4-BE49-F238E27FC236}">
                <a16:creationId xmlns:a16="http://schemas.microsoft.com/office/drawing/2014/main" id="{F2E6BB91-7D0B-1666-11A6-11B526D53512}"/>
              </a:ext>
            </a:extLst>
          </p:cNvPr>
          <p:cNvPicPr>
            <a:picLocks noChangeAspect="1"/>
          </p:cNvPicPr>
          <p:nvPr/>
        </p:nvPicPr>
        <p:blipFill>
          <a:blip r:embed="rId5"/>
          <a:stretch>
            <a:fillRect/>
          </a:stretch>
        </p:blipFill>
        <p:spPr>
          <a:xfrm>
            <a:off x="676953" y="2292528"/>
            <a:ext cx="3810406" cy="3533842"/>
          </a:xfrm>
          <a:prstGeom prst="rect">
            <a:avLst/>
          </a:prstGeom>
        </p:spPr>
      </p:pic>
    </p:spTree>
    <p:custDataLst>
      <p:tags r:id="rId1"/>
    </p:custDataLst>
    <p:extLst>
      <p:ext uri="{BB962C8B-B14F-4D97-AF65-F5344CB8AC3E}">
        <p14:creationId xmlns:p14="http://schemas.microsoft.com/office/powerpoint/2010/main" val="3448912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372187" y="3005176"/>
            <a:ext cx="6051077" cy="1800493"/>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Highlight their successes in using strategies to manage their fatigue</a:t>
            </a:r>
          </a:p>
          <a:p>
            <a:pPr marL="285750" marR="0" lvl="0" indent="-285750" algn="l" defTabSz="914400" rtl="0" eaLnBrk="1" fontAlgn="auto" latinLnBrk="0" hangingPunct="1">
              <a:lnSpc>
                <a:spcPct val="100000"/>
              </a:lnSpc>
              <a:spcBef>
                <a:spcPts val="600"/>
              </a:spcBef>
              <a:spcAft>
                <a:spcPts val="600"/>
              </a:spcAft>
              <a:buClr>
                <a:srgbClr val="EE3439"/>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Focus on what they can do</a:t>
            </a:r>
          </a:p>
          <a:p>
            <a:pPr marL="285750" marR="0" lvl="0" indent="-285750" algn="l" defTabSz="914400" rtl="0" eaLnBrk="1" fontAlgn="auto" latinLnBrk="0" hangingPunct="1">
              <a:lnSpc>
                <a:spcPct val="100000"/>
              </a:lnSpc>
              <a:spcBef>
                <a:spcPts val="0"/>
              </a:spcBef>
              <a:spcAft>
                <a:spcPts val="0"/>
              </a:spcAft>
              <a:buClr>
                <a:srgbClr val="EE3439"/>
              </a:buClr>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red and black sign with white text&#10;&#10;Description automatically generated">
            <a:extLst>
              <a:ext uri="{FF2B5EF4-FFF2-40B4-BE49-F238E27FC236}">
                <a16:creationId xmlns:a16="http://schemas.microsoft.com/office/drawing/2014/main" id="{CD2763D2-C5C8-63B3-8C31-B2B3F2ED0E00}"/>
              </a:ext>
            </a:extLst>
          </p:cNvPr>
          <p:cNvPicPr>
            <a:picLocks noChangeAspect="1"/>
          </p:cNvPicPr>
          <p:nvPr/>
        </p:nvPicPr>
        <p:blipFill>
          <a:blip r:embed="rId4"/>
          <a:stretch>
            <a:fillRect/>
          </a:stretch>
        </p:blipFill>
        <p:spPr>
          <a:xfrm>
            <a:off x="8901840" y="253801"/>
            <a:ext cx="2070100" cy="800100"/>
          </a:xfrm>
          <a:prstGeom prst="rect">
            <a:avLst/>
          </a:prstGeom>
        </p:spPr>
      </p:pic>
      <p:sp>
        <p:nvSpPr>
          <p:cNvPr id="5" name="TextBox 4">
            <a:extLst>
              <a:ext uri="{FF2B5EF4-FFF2-40B4-BE49-F238E27FC236}">
                <a16:creationId xmlns:a16="http://schemas.microsoft.com/office/drawing/2014/main" id="{9C051676-69ED-668A-45DF-BEFC55C12A8B}"/>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gold trophy with a star on it&#10;&#10;Description automatically generated">
            <a:extLst>
              <a:ext uri="{FF2B5EF4-FFF2-40B4-BE49-F238E27FC236}">
                <a16:creationId xmlns:a16="http://schemas.microsoft.com/office/drawing/2014/main" id="{D50A160C-24A3-5481-7547-E47B80D21D12}"/>
              </a:ext>
            </a:extLst>
          </p:cNvPr>
          <p:cNvPicPr>
            <a:picLocks noChangeAspect="1"/>
          </p:cNvPicPr>
          <p:nvPr/>
        </p:nvPicPr>
        <p:blipFill>
          <a:blip r:embed="rId5"/>
          <a:stretch>
            <a:fillRect/>
          </a:stretch>
        </p:blipFill>
        <p:spPr>
          <a:xfrm>
            <a:off x="669071" y="2556752"/>
            <a:ext cx="4528591" cy="2543455"/>
          </a:xfrm>
          <a:prstGeom prst="rect">
            <a:avLst/>
          </a:prstGeom>
        </p:spPr>
      </p:pic>
    </p:spTree>
    <p:custDataLst>
      <p:tags r:id="rId1"/>
    </p:custDataLst>
    <p:extLst>
      <p:ext uri="{BB962C8B-B14F-4D97-AF65-F5344CB8AC3E}">
        <p14:creationId xmlns:p14="http://schemas.microsoft.com/office/powerpoint/2010/main" val="346651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69753" y="2053447"/>
            <a:ext cx="10402188" cy="4019910"/>
          </a:xfrm>
          <a:prstGeom prst="rect">
            <a:avLst/>
          </a:prstGeom>
          <a:solidFill>
            <a:srgbClr val="4166A1">
              <a:alpha val="119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3449197" y="2456982"/>
            <a:ext cx="6971154" cy="32624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brain is divided into 2 halves called hemispheres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left hemisphere controls the right side of the body and the right hemisphere controls the left side of the body</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location of the stroke determines what functions are affected </a:t>
            </a:r>
            <a:b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blue rectangle with white text&#10;&#10;Description automatically generated">
            <a:extLst>
              <a:ext uri="{FF2B5EF4-FFF2-40B4-BE49-F238E27FC236}">
                <a16:creationId xmlns:a16="http://schemas.microsoft.com/office/drawing/2014/main" id="{3129323C-A1BE-CBF2-5916-47113FB29388}"/>
              </a:ext>
            </a:extLst>
          </p:cNvPr>
          <p:cNvPicPr>
            <a:picLocks noChangeAspect="1"/>
          </p:cNvPicPr>
          <p:nvPr/>
        </p:nvPicPr>
        <p:blipFill>
          <a:blip r:embed="rId3"/>
          <a:stretch>
            <a:fillRect/>
          </a:stretch>
        </p:blipFill>
        <p:spPr>
          <a:xfrm>
            <a:off x="8901840" y="256551"/>
            <a:ext cx="2070100" cy="800100"/>
          </a:xfrm>
          <a:prstGeom prst="rect">
            <a:avLst/>
          </a:prstGeom>
        </p:spPr>
      </p:pic>
      <p:sp>
        <p:nvSpPr>
          <p:cNvPr id="3" name="TextBox 2">
            <a:extLst>
              <a:ext uri="{FF2B5EF4-FFF2-40B4-BE49-F238E27FC236}">
                <a16:creationId xmlns:a16="http://schemas.microsoft.com/office/drawing/2014/main" id="{D959648C-CBB0-54C2-56A1-828B23C336C7}"/>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5" name="Picture 4" descr="A white and blue brain&#10;&#10;Description automatically generated">
            <a:extLst>
              <a:ext uri="{FF2B5EF4-FFF2-40B4-BE49-F238E27FC236}">
                <a16:creationId xmlns:a16="http://schemas.microsoft.com/office/drawing/2014/main" id="{7C035813-4289-DD1F-7E0A-CAA304FE4D01}"/>
              </a:ext>
            </a:extLst>
          </p:cNvPr>
          <p:cNvPicPr>
            <a:picLocks noChangeAspect="1"/>
          </p:cNvPicPr>
          <p:nvPr/>
        </p:nvPicPr>
        <p:blipFill>
          <a:blip r:embed="rId4"/>
          <a:stretch>
            <a:fillRect/>
          </a:stretch>
        </p:blipFill>
        <p:spPr>
          <a:xfrm>
            <a:off x="563894" y="2705007"/>
            <a:ext cx="2694803" cy="2575036"/>
          </a:xfrm>
          <a:prstGeom prst="rect">
            <a:avLst/>
          </a:prstGeom>
        </p:spPr>
      </p:pic>
      <p:sp>
        <p:nvSpPr>
          <p:cNvPr id="9" name="TextBox 8">
            <a:extLst>
              <a:ext uri="{FF2B5EF4-FFF2-40B4-BE49-F238E27FC236}">
                <a16:creationId xmlns:a16="http://schemas.microsoft.com/office/drawing/2014/main" id="{712349BE-BEAF-A38D-DA4F-9CDB8B9D830A}"/>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does the brain work?</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3934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EE3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637107" y="2758255"/>
            <a:ext cx="10891232" cy="150810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EE343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and Physiotherapists can help with strategies</a:t>
            </a:r>
          </a:p>
          <a:p>
            <a:pPr marL="285750" marR="0" lvl="0" indent="-285750" algn="l" defTabSz="914400" rtl="0" eaLnBrk="1" fontAlgn="auto" latinLnBrk="0" hangingPunct="1">
              <a:lnSpc>
                <a:spcPct val="100000"/>
              </a:lnSpc>
              <a:spcBef>
                <a:spcPts val="600"/>
              </a:spcBef>
              <a:spcAft>
                <a:spcPts val="600"/>
              </a:spcAft>
              <a:buClr>
                <a:srgbClr val="EE343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Tell the team if you notice a change</a:t>
            </a:r>
          </a:p>
          <a:p>
            <a:pPr marL="285750" marR="0" lvl="0" indent="-285750" algn="l" defTabSz="914400" rtl="0" eaLnBrk="1" fontAlgn="auto" latinLnBrk="0" hangingPunct="1">
              <a:lnSpc>
                <a:spcPct val="100000"/>
              </a:lnSpc>
              <a:spcBef>
                <a:spcPts val="600"/>
              </a:spcBef>
              <a:spcAft>
                <a:spcPts val="600"/>
              </a:spcAft>
              <a:buClr>
                <a:srgbClr val="EE3439"/>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medical advice for any conditions that may be contributing to fatigue</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432013"/>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pic>
        <p:nvPicPr>
          <p:cNvPr id="3" name="Picture 2" descr="A red and black sign with white text&#10;&#10;Description automatically generated">
            <a:extLst>
              <a:ext uri="{FF2B5EF4-FFF2-40B4-BE49-F238E27FC236}">
                <a16:creationId xmlns:a16="http://schemas.microsoft.com/office/drawing/2014/main" id="{3CD167B1-5A4B-FF02-0EBF-63AFE0FF5E44}"/>
              </a:ext>
            </a:extLst>
          </p:cNvPr>
          <p:cNvPicPr>
            <a:picLocks noChangeAspect="1"/>
          </p:cNvPicPr>
          <p:nvPr/>
        </p:nvPicPr>
        <p:blipFill>
          <a:blip r:embed="rId4"/>
          <a:stretch>
            <a:fillRect/>
          </a:stretch>
        </p:blipFill>
        <p:spPr>
          <a:xfrm>
            <a:off x="8901840" y="253801"/>
            <a:ext cx="2070100" cy="800100"/>
          </a:xfrm>
          <a:prstGeom prst="rect">
            <a:avLst/>
          </a:prstGeom>
        </p:spPr>
      </p:pic>
      <p:sp>
        <p:nvSpPr>
          <p:cNvPr id="6" name="TextBox 5">
            <a:extLst>
              <a:ext uri="{FF2B5EF4-FFF2-40B4-BE49-F238E27FC236}">
                <a16:creationId xmlns:a16="http://schemas.microsoft.com/office/drawing/2014/main" id="{785058FE-2EFA-5D61-04A5-638CA8F94907}"/>
              </a:ext>
            </a:extLst>
          </p:cNvPr>
          <p:cNvSpPr txBox="1"/>
          <p:nvPr/>
        </p:nvSpPr>
        <p:spPr>
          <a:xfrm>
            <a:off x="515007" y="345523"/>
            <a:ext cx="7429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rgbClr val="EE3439"/>
                </a:solidFill>
                <a:effectLst/>
                <a:uLnTx/>
                <a:uFillTx/>
                <a:latin typeface="Helvetica Neue" panose="02000503000000020004" pitchFamily="2" charset="0"/>
                <a:ea typeface="Helvetica Neue" panose="02000503000000020004" pitchFamily="2" charset="0"/>
                <a:cs typeface="Helvetica Neue" panose="02000503000000020004" pitchFamily="2" charset="0"/>
              </a:rPr>
              <a:t>Fatigue</a:t>
            </a:r>
            <a:r>
              <a:rPr kumimoji="0" lang="en-CA" sz="4800" b="1" i="0" u="none" strike="noStrike" kern="1200" cap="none" spc="0" normalizeH="0" baseline="0" noProof="0" dirty="0">
                <a:ln>
                  <a:noFill/>
                </a:ln>
                <a:solidFill>
                  <a:srgbClr val="66BA45"/>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Tree>
    <p:custDataLst>
      <p:tags r:id="rId1"/>
    </p:custDataLst>
    <p:extLst>
      <p:ext uri="{BB962C8B-B14F-4D97-AF65-F5344CB8AC3E}">
        <p14:creationId xmlns:p14="http://schemas.microsoft.com/office/powerpoint/2010/main" val="1944595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6D9F43"/>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409187"/>
            <a:ext cx="7788615" cy="3046988"/>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 </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CA" sz="96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96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930340"/>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4075890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498915" y="1825233"/>
            <a:ext cx="10771267" cy="4444331"/>
          </a:xfrm>
          <a:prstGeom prst="rect">
            <a:avLst/>
          </a:prstGeom>
          <a:solidFill>
            <a:srgbClr val="6D9F43">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800"/>
              </a:spcBef>
              <a:spcAft>
                <a:spcPts val="0"/>
              </a:spcAft>
              <a:buClrTx/>
              <a:buSzTx/>
              <a:buFontTx/>
              <a:buNone/>
              <a:tabLst/>
              <a:defRPr/>
            </a:pPr>
            <a:endParaRPr kumimoji="0" lang="en-US" sz="1800" b="0" i="0" u="none" strike="noStrike" kern="1200" cap="none" spc="0" normalizeH="0" baseline="0" noProof="0" dirty="0">
              <a:ln>
                <a:noFill/>
              </a:ln>
              <a:solidFill>
                <a:srgbClr val="6D9F43"/>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640588" y="1985296"/>
            <a:ext cx="10629594" cy="412420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 refers to how a person thinks and understands and can include:</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Attention</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Orientation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Memory</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Insight </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Impulse control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Cognitive changes can occur due to damage to the brain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323232"/>
                </a:solidFill>
                <a:effectLst/>
                <a:uLnTx/>
                <a:uFillTx/>
                <a:latin typeface="Helvetica Neue" panose="02000503000000020004" pitchFamily="2" charset="0"/>
                <a:ea typeface="Helvetica Neue" panose="02000503000000020004" pitchFamily="2" charset="0"/>
                <a:cs typeface="Helvetica Neue" panose="02000503000000020004" pitchFamily="2" charset="0"/>
              </a:rPr>
              <a:t>As many as 2/3 of persons with stroke experience cognitive changes</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green and black rectangle with white text&#10;&#10;Description automatically generated">
            <a:extLst>
              <a:ext uri="{FF2B5EF4-FFF2-40B4-BE49-F238E27FC236}">
                <a16:creationId xmlns:a16="http://schemas.microsoft.com/office/drawing/2014/main" id="{BE4FFF64-688A-811A-ACE7-09AE8A5BFD4A}"/>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13827002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1" y="2143348"/>
            <a:ext cx="9847740" cy="400109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to cognition are less visible than physical changes</a:t>
            </a:r>
          </a:p>
          <a:p>
            <a:pPr marL="285750" marR="0" lvl="0" indent="-285750" algn="l" defTabSz="914400" rtl="0" eaLnBrk="1" fontAlgn="auto" latinLnBrk="0" hangingPunct="1">
              <a:lnSpc>
                <a:spcPct val="100000"/>
              </a:lnSpc>
              <a:spcBef>
                <a:spcPts val="600"/>
              </a:spcBef>
              <a:spcAft>
                <a:spcPts val="60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Cognitive changes can affect safety and quality of life. </a:t>
            </a:r>
          </a:p>
          <a:p>
            <a:pPr marL="285750" marR="0" lvl="0" indent="-285750" algn="l" defTabSz="914400" rtl="0" eaLnBrk="1" fontAlgn="auto" latinLnBrk="0" hangingPunct="1">
              <a:lnSpc>
                <a:spcPct val="100000"/>
              </a:lnSpc>
              <a:spcBef>
                <a:spcPts val="600"/>
              </a:spcBef>
              <a:spcAft>
                <a:spcPts val="60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People may:</a:t>
            </a:r>
          </a:p>
          <a:p>
            <a:pPr marL="742950" marR="0" lvl="1"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have difficulty remembering recent or past event </a:t>
            </a:r>
          </a:p>
          <a:p>
            <a:pPr marL="742950" marR="0" lvl="1"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easily distracted and need more time to think things through</a:t>
            </a:r>
          </a:p>
          <a:p>
            <a:pPr marL="742950" marR="0" lvl="1"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have difficulty recognizing their limitations and abilities</a:t>
            </a:r>
          </a:p>
          <a:p>
            <a:pPr marL="742950" marR="0" lvl="1"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act quickly without thinking</a:t>
            </a:r>
          </a:p>
          <a:p>
            <a:pPr marL="457200" marR="0" lvl="1" indent="0" algn="l" defTabSz="914400" rtl="0" eaLnBrk="1" fontAlgn="auto" latinLnBrk="0" hangingPunct="1">
              <a:lnSpc>
                <a:spcPct val="100000"/>
              </a:lnSpc>
              <a:spcBef>
                <a:spcPts val="600"/>
              </a:spcBef>
              <a:spcAft>
                <a:spcPts val="0"/>
              </a:spcAft>
              <a:buClr>
                <a:srgbClr val="6D9F43"/>
              </a:buClr>
              <a:buSzTx/>
              <a:buFontTx/>
              <a:buNone/>
              <a:tabLst/>
              <a:defRPr/>
            </a:pPr>
            <a:endParaRPr kumimoji="0" lang="en-CA" sz="16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5CAC1BD-A016-B9D7-3214-3638DA97D078}"/>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green and black rectangle with white text&#10;&#10;Description automatically generated">
            <a:extLst>
              <a:ext uri="{FF2B5EF4-FFF2-40B4-BE49-F238E27FC236}">
                <a16:creationId xmlns:a16="http://schemas.microsoft.com/office/drawing/2014/main" id="{61968688-DFDD-5AAA-D148-3755E0BA88C4}"/>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1671251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515007" y="2379314"/>
            <a:ext cx="10094875"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Cognitive changes can cause distress, impact mood, lead to frustration and affect daily activities</a:t>
            </a:r>
          </a:p>
          <a:p>
            <a:pPr marL="0" marR="0" lvl="0" indent="0" algn="l" defTabSz="914400" rtl="0" eaLnBrk="1" fontAlgn="auto" latinLnBrk="0" hangingPunct="1">
              <a:lnSpc>
                <a:spcPct val="100000"/>
              </a:lnSpc>
              <a:spcBef>
                <a:spcPts val="0"/>
              </a:spcBef>
              <a:spcAft>
                <a:spcPts val="0"/>
              </a:spcAft>
              <a:buClr>
                <a:srgbClr val="6D9F43"/>
              </a:buClr>
              <a:buSzTx/>
              <a:buFontTx/>
              <a:buNone/>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Persons with cognitive changes function better with a structured routine that includes tasks that are meaningful to them</a:t>
            </a:r>
          </a:p>
          <a:p>
            <a:pPr marL="285750" marR="0" lvl="0" indent="-285750" algn="l" defTabSz="914400" rtl="0" eaLnBrk="1" fontAlgn="auto" latinLnBrk="0" hangingPunct="1">
              <a:lnSpc>
                <a:spcPct val="100000"/>
              </a:lnSpc>
              <a:spcBef>
                <a:spcPts val="0"/>
              </a:spcBef>
              <a:spcAft>
                <a:spcPts val="0"/>
              </a:spcAft>
              <a:buClr>
                <a:srgbClr val="6D9F43"/>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285750" marR="0" lvl="0" indent="-285750" algn="l" defTabSz="914400" rtl="0" eaLnBrk="1" fontAlgn="auto" latinLnBrk="0" hangingPunct="1">
              <a:lnSpc>
                <a:spcPct val="100000"/>
              </a:lnSpc>
              <a:spcBef>
                <a:spcPts val="0"/>
              </a:spcBef>
              <a:spcAft>
                <a:spcPts val="0"/>
              </a:spcAft>
              <a:buClr>
                <a:srgbClr val="6D9F43"/>
              </a:buClr>
              <a:buSzTx/>
              <a:buFont typeface="Wingdings" pitchFamily="2" charset="2"/>
              <a:buChar char="ü"/>
              <a:tabLst/>
              <a:defRPr/>
            </a:pPr>
            <a:endPar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323232"/>
              </a:solidFill>
              <a:effectLst/>
              <a:uLnTx/>
              <a:uFillTx/>
              <a:latin typeface="Filson Pro Regular" panose="02000000000000000000" pitchFamily="2" charset="77"/>
              <a:ea typeface="+mn-ea"/>
              <a:cs typeface="+mn-cs"/>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5CAC1BD-A016-B9D7-3214-3638DA97D078}"/>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green and black rectangle with white text&#10;&#10;Description automatically generated">
            <a:extLst>
              <a:ext uri="{FF2B5EF4-FFF2-40B4-BE49-F238E27FC236}">
                <a16:creationId xmlns:a16="http://schemas.microsoft.com/office/drawing/2014/main" id="{61968688-DFDD-5AAA-D148-3755E0BA88C4}"/>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6959961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3B0A7742-B88F-AB93-F7BD-74ECEE237A88}"/>
              </a:ext>
            </a:extLst>
          </p:cNvPr>
          <p:cNvSpPr txBox="1"/>
          <p:nvPr/>
        </p:nvSpPr>
        <p:spPr>
          <a:xfrm>
            <a:off x="5383234" y="2253454"/>
            <a:ext cx="5588706" cy="36009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patient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Speak slowly and clearly</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Provide extra time</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Make eye contact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the person establish a routine</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Confirm that the person understands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Include the family in care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3AD106-03F4-9B7A-2296-CB743AECB4EE}"/>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3" name="Picture 2" descr="A green and black rectangle with white text&#10;&#10;Description automatically generated">
            <a:extLst>
              <a:ext uri="{FF2B5EF4-FFF2-40B4-BE49-F238E27FC236}">
                <a16:creationId xmlns:a16="http://schemas.microsoft.com/office/drawing/2014/main" id="{94D3F3F2-50D0-24A6-ADD2-9E8CF6855068}"/>
              </a:ext>
            </a:extLst>
          </p:cNvPr>
          <p:cNvPicPr>
            <a:picLocks noChangeAspect="1"/>
          </p:cNvPicPr>
          <p:nvPr/>
        </p:nvPicPr>
        <p:blipFill>
          <a:blip r:embed="rId3"/>
          <a:stretch>
            <a:fillRect/>
          </a:stretch>
        </p:blipFill>
        <p:spPr>
          <a:xfrm>
            <a:off x="8901840" y="255743"/>
            <a:ext cx="2070100" cy="800100"/>
          </a:xfrm>
          <a:prstGeom prst="rect">
            <a:avLst/>
          </a:prstGeom>
        </p:spPr>
      </p:pic>
      <p:pic>
        <p:nvPicPr>
          <p:cNvPr id="6" name="Picture 5" descr="A person helping an old person with a walker&#10;&#10;Description automatically generated">
            <a:extLst>
              <a:ext uri="{FF2B5EF4-FFF2-40B4-BE49-F238E27FC236}">
                <a16:creationId xmlns:a16="http://schemas.microsoft.com/office/drawing/2014/main" id="{5A512BCA-13D9-425B-3633-F608F9D6A222}"/>
              </a:ext>
            </a:extLst>
          </p:cNvPr>
          <p:cNvPicPr>
            <a:picLocks noChangeAspect="1"/>
          </p:cNvPicPr>
          <p:nvPr/>
        </p:nvPicPr>
        <p:blipFill>
          <a:blip r:embed="rId4"/>
          <a:stretch>
            <a:fillRect/>
          </a:stretch>
        </p:blipFill>
        <p:spPr>
          <a:xfrm>
            <a:off x="615028" y="2125924"/>
            <a:ext cx="4278905" cy="4064960"/>
          </a:xfrm>
          <a:prstGeom prst="rect">
            <a:avLst/>
          </a:prstGeom>
        </p:spPr>
      </p:pic>
      <p:sp>
        <p:nvSpPr>
          <p:cNvPr id="35" name="TextBox 34">
            <a:extLst>
              <a:ext uri="{FF2B5EF4-FFF2-40B4-BE49-F238E27FC236}">
                <a16:creationId xmlns:a16="http://schemas.microsoft.com/office/drawing/2014/main" id="{79DAB083-B228-F343-2C41-42824666980D}"/>
              </a:ext>
            </a:extLst>
          </p:cNvPr>
          <p:cNvSpPr txBox="1"/>
          <p:nvPr/>
        </p:nvSpPr>
        <p:spPr>
          <a:xfrm>
            <a:off x="534903" y="1358834"/>
            <a:ext cx="297975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a:t>
            </a:r>
            <a:endParaRPr kumimoji="0" lang="en-CA" sz="2800" b="0"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14499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475660" y="2445215"/>
            <a:ext cx="5496280" cy="2554545"/>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Give short and simple instructions</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the person start the task</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Focus on one activity at a time</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person to slow down</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Repeat information and redirect</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75F510-6D11-B9E5-5E66-C4D0475C179F}"/>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descr="A green and black rectangle with white text&#10;&#10;Description automatically generated">
            <a:extLst>
              <a:ext uri="{FF2B5EF4-FFF2-40B4-BE49-F238E27FC236}">
                <a16:creationId xmlns:a16="http://schemas.microsoft.com/office/drawing/2014/main" id="{88FA98D7-0FAA-CFEE-31F5-B41A9A862954}"/>
              </a:ext>
            </a:extLst>
          </p:cNvPr>
          <p:cNvPicPr>
            <a:picLocks noChangeAspect="1"/>
          </p:cNvPicPr>
          <p:nvPr/>
        </p:nvPicPr>
        <p:blipFill>
          <a:blip r:embed="rId3"/>
          <a:stretch>
            <a:fillRect/>
          </a:stretch>
        </p:blipFill>
        <p:spPr>
          <a:xfrm>
            <a:off x="8901840" y="255743"/>
            <a:ext cx="2070100" cy="800100"/>
          </a:xfrm>
          <a:prstGeom prst="rect">
            <a:avLst/>
          </a:prstGeom>
        </p:spPr>
      </p:pic>
      <p:pic>
        <p:nvPicPr>
          <p:cNvPr id="7" name="Picture 6" descr="A hand holding a clipboard and pen&#10;&#10;Description automatically generated">
            <a:extLst>
              <a:ext uri="{FF2B5EF4-FFF2-40B4-BE49-F238E27FC236}">
                <a16:creationId xmlns:a16="http://schemas.microsoft.com/office/drawing/2014/main" id="{2ACB9848-AE80-3DB0-6C91-47331BDF5273}"/>
              </a:ext>
            </a:extLst>
          </p:cNvPr>
          <p:cNvPicPr>
            <a:picLocks noChangeAspect="1"/>
          </p:cNvPicPr>
          <p:nvPr/>
        </p:nvPicPr>
        <p:blipFill>
          <a:blip r:embed="rId4"/>
          <a:stretch>
            <a:fillRect/>
          </a:stretch>
        </p:blipFill>
        <p:spPr>
          <a:xfrm>
            <a:off x="609182" y="2201888"/>
            <a:ext cx="4322582" cy="3394904"/>
          </a:xfrm>
          <a:prstGeom prst="rect">
            <a:avLst/>
          </a:prstGeom>
        </p:spPr>
      </p:pic>
    </p:spTree>
    <p:extLst>
      <p:ext uri="{BB962C8B-B14F-4D97-AF65-F5344CB8AC3E}">
        <p14:creationId xmlns:p14="http://schemas.microsoft.com/office/powerpoint/2010/main" val="2902622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240655" y="2445261"/>
            <a:ext cx="6275102" cy="2769989"/>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Get to know the person and their abilities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Gently remind the person of their current abilities and limitations</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Make sure the person is ready to participate</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Supervise as necessary</a:t>
            </a:r>
          </a:p>
        </p:txBody>
      </p:sp>
      <p:sp>
        <p:nvSpPr>
          <p:cNvPr id="3" name="TextBox 2">
            <a:extLst>
              <a:ext uri="{FF2B5EF4-FFF2-40B4-BE49-F238E27FC236}">
                <a16:creationId xmlns:a16="http://schemas.microsoft.com/office/drawing/2014/main" id="{F275F510-6D11-B9E5-5E66-C4D0475C179F}"/>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descr="A green and black rectangle with white text&#10;&#10;Description automatically generated">
            <a:extLst>
              <a:ext uri="{FF2B5EF4-FFF2-40B4-BE49-F238E27FC236}">
                <a16:creationId xmlns:a16="http://schemas.microsoft.com/office/drawing/2014/main" id="{88FA98D7-0FAA-CFEE-31F5-B41A9A862954}"/>
              </a:ext>
            </a:extLst>
          </p:cNvPr>
          <p:cNvPicPr>
            <a:picLocks noChangeAspect="1"/>
          </p:cNvPicPr>
          <p:nvPr/>
        </p:nvPicPr>
        <p:blipFill>
          <a:blip r:embed="rId3"/>
          <a:stretch>
            <a:fillRect/>
          </a:stretch>
        </p:blipFill>
        <p:spPr>
          <a:xfrm>
            <a:off x="8901840" y="255743"/>
            <a:ext cx="2070100" cy="800100"/>
          </a:xfrm>
          <a:prstGeom prst="rect">
            <a:avLst/>
          </a:prstGeom>
        </p:spPr>
      </p:pic>
      <p:pic>
        <p:nvPicPr>
          <p:cNvPr id="8" name="Picture 7" descr="A poster with a pair of glasses and ear&#10;&#10;Description automatically generated">
            <a:extLst>
              <a:ext uri="{FF2B5EF4-FFF2-40B4-BE49-F238E27FC236}">
                <a16:creationId xmlns:a16="http://schemas.microsoft.com/office/drawing/2014/main" id="{699201A9-FCD5-3C78-6EF4-6C8C62517EED}"/>
              </a:ext>
            </a:extLst>
          </p:cNvPr>
          <p:cNvPicPr>
            <a:picLocks noChangeAspect="1"/>
          </p:cNvPicPr>
          <p:nvPr/>
        </p:nvPicPr>
        <p:blipFill>
          <a:blip r:embed="rId4"/>
          <a:stretch>
            <a:fillRect/>
          </a:stretch>
        </p:blipFill>
        <p:spPr>
          <a:xfrm>
            <a:off x="609181" y="2201887"/>
            <a:ext cx="4322581" cy="3256739"/>
          </a:xfrm>
          <a:prstGeom prst="rect">
            <a:avLst/>
          </a:prstGeom>
        </p:spPr>
      </p:pic>
    </p:spTree>
    <p:extLst>
      <p:ext uri="{BB962C8B-B14F-4D97-AF65-F5344CB8AC3E}">
        <p14:creationId xmlns:p14="http://schemas.microsoft.com/office/powerpoint/2010/main" val="2874449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528339" y="6356350"/>
            <a:ext cx="51619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A3DF608-CCCD-11AD-8C10-64B0BB1690DF}"/>
              </a:ext>
            </a:extLst>
          </p:cNvPr>
          <p:cNvSpPr txBox="1"/>
          <p:nvPr/>
        </p:nvSpPr>
        <p:spPr>
          <a:xfrm>
            <a:off x="5259709" y="2329081"/>
            <a:ext cx="5496280" cy="3077766"/>
          </a:xfrm>
          <a:prstGeom prst="rect">
            <a:avLst/>
          </a:prstGeom>
          <a:noFill/>
        </p:spPr>
        <p:txBody>
          <a:bodyPr wrap="square" anchor="t">
            <a:spAutoFit/>
          </a:bodyPr>
          <a:lstStyle/>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Minimize noise and distractions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Encourage the use of aids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Post reminders to promote safety</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make the environment safe</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Help personalize their room </a:t>
            </a:r>
          </a:p>
          <a:p>
            <a:pPr marL="285750" marR="0" lvl="0" indent="-285750" algn="l" defTabSz="914400" rtl="0" eaLnBrk="1" fontAlgn="auto" latinLnBrk="0" hangingPunct="1">
              <a:lnSpc>
                <a:spcPct val="100000"/>
              </a:lnSpc>
              <a:spcBef>
                <a:spcPts val="600"/>
              </a:spcBef>
              <a:spcAft>
                <a:spcPts val="600"/>
              </a:spcAft>
              <a:buClr>
                <a:srgbClr val="6D9F43"/>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Use labels/signs to help organize</a:t>
            </a: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75F510-6D11-B9E5-5E66-C4D0475C179F}"/>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descr="A green and black rectangle with white text&#10;&#10;Description automatically generated">
            <a:extLst>
              <a:ext uri="{FF2B5EF4-FFF2-40B4-BE49-F238E27FC236}">
                <a16:creationId xmlns:a16="http://schemas.microsoft.com/office/drawing/2014/main" id="{88FA98D7-0FAA-CFEE-31F5-B41A9A862954}"/>
              </a:ext>
            </a:extLst>
          </p:cNvPr>
          <p:cNvPicPr>
            <a:picLocks noChangeAspect="1"/>
          </p:cNvPicPr>
          <p:nvPr/>
        </p:nvPicPr>
        <p:blipFill>
          <a:blip r:embed="rId3"/>
          <a:stretch>
            <a:fillRect/>
          </a:stretch>
        </p:blipFill>
        <p:spPr>
          <a:xfrm>
            <a:off x="8901840" y="255743"/>
            <a:ext cx="2070100" cy="800100"/>
          </a:xfrm>
          <a:prstGeom prst="rect">
            <a:avLst/>
          </a:prstGeom>
        </p:spPr>
      </p:pic>
      <p:pic>
        <p:nvPicPr>
          <p:cNvPr id="6" name="Picture 5" descr="A board with pictures and calendars&#10;&#10;Description automatically generated">
            <a:extLst>
              <a:ext uri="{FF2B5EF4-FFF2-40B4-BE49-F238E27FC236}">
                <a16:creationId xmlns:a16="http://schemas.microsoft.com/office/drawing/2014/main" id="{C5C64F72-FE46-6E6E-A424-32EC16FE189E}"/>
              </a:ext>
            </a:extLst>
          </p:cNvPr>
          <p:cNvPicPr>
            <a:picLocks noChangeAspect="1"/>
          </p:cNvPicPr>
          <p:nvPr/>
        </p:nvPicPr>
        <p:blipFill>
          <a:blip r:embed="rId4"/>
          <a:stretch>
            <a:fillRect/>
          </a:stretch>
        </p:blipFill>
        <p:spPr>
          <a:xfrm>
            <a:off x="674449" y="2162287"/>
            <a:ext cx="4244811" cy="3411355"/>
          </a:xfrm>
          <a:prstGeom prst="rect">
            <a:avLst/>
          </a:prstGeom>
        </p:spPr>
      </p:pic>
    </p:spTree>
    <p:extLst>
      <p:ext uri="{BB962C8B-B14F-4D97-AF65-F5344CB8AC3E}">
        <p14:creationId xmlns:p14="http://schemas.microsoft.com/office/powerpoint/2010/main" val="3263443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633E4-7BA0-F2B4-FA98-D417A5D9C97E}"/>
              </a:ext>
            </a:extLst>
          </p:cNvPr>
          <p:cNvSpPr/>
          <p:nvPr/>
        </p:nvSpPr>
        <p:spPr>
          <a:xfrm>
            <a:off x="11528339" y="-24714"/>
            <a:ext cx="700732" cy="6895072"/>
          </a:xfrm>
          <a:prstGeom prst="rect">
            <a:avLst/>
          </a:prstGeom>
          <a:solidFill>
            <a:srgbClr val="6D9F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26">
            <a:extLst>
              <a:ext uri="{FF2B5EF4-FFF2-40B4-BE49-F238E27FC236}">
                <a16:creationId xmlns:a16="http://schemas.microsoft.com/office/drawing/2014/main" id="{24868B9B-8888-3F94-C1D9-EFFECAF5E40B}"/>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82EA9FE-BEC5-3EBD-F3AD-7E7678510AB4}"/>
              </a:ext>
            </a:extLst>
          </p:cNvPr>
          <p:cNvSpPr txBox="1"/>
          <p:nvPr/>
        </p:nvSpPr>
        <p:spPr>
          <a:xfrm>
            <a:off x="9798908" y="579531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BC509D5-46BD-167E-68C6-9824757CF746}"/>
              </a:ext>
            </a:extLst>
          </p:cNvPr>
          <p:cNvSpPr txBox="1"/>
          <p:nvPr/>
        </p:nvSpPr>
        <p:spPr>
          <a:xfrm>
            <a:off x="515007" y="2571337"/>
            <a:ext cx="10247728"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 should be monitored to understand the person’s abilities and develop a personalized care plan </a:t>
            </a:r>
          </a:p>
          <a:p>
            <a:pPr marL="285750" marR="0" lvl="0" indent="-285750" algn="l" defTabSz="914400" rtl="0" eaLnBrk="1" fontAlgn="auto" latinLnBrk="0" hangingPunct="1">
              <a:lnSpc>
                <a:spcPct val="100000"/>
              </a:lnSpc>
              <a:spcBef>
                <a:spcPts val="600"/>
              </a:spcBef>
              <a:spcAft>
                <a:spcPts val="60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you notice a sudden change in cognition, report it to your team immediately</a:t>
            </a:r>
          </a:p>
          <a:p>
            <a:pPr marL="285750" marR="0" lvl="0" indent="-285750" algn="l" defTabSz="914400" rtl="0" eaLnBrk="1" fontAlgn="auto" latinLnBrk="0" hangingPunct="1">
              <a:lnSpc>
                <a:spcPct val="100000"/>
              </a:lnSpc>
              <a:spcBef>
                <a:spcPts val="600"/>
              </a:spcBef>
              <a:spcAft>
                <a:spcPts val="600"/>
              </a:spcAft>
              <a:buClr>
                <a:srgbClr val="6D9F43"/>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Occupational Therapists are skilled in cognition</a:t>
            </a:r>
          </a:p>
        </p:txBody>
      </p:sp>
      <p:sp>
        <p:nvSpPr>
          <p:cNvPr id="5" name="TextBox 4">
            <a:extLst>
              <a:ext uri="{FF2B5EF4-FFF2-40B4-BE49-F238E27FC236}">
                <a16:creationId xmlns:a16="http://schemas.microsoft.com/office/drawing/2014/main" id="{C464F891-8B36-55E6-3070-E2AE354F925B}"/>
              </a:ext>
            </a:extLst>
          </p:cNvPr>
          <p:cNvSpPr txBox="1"/>
          <p:nvPr/>
        </p:nvSpPr>
        <p:spPr>
          <a:xfrm>
            <a:off x="569753" y="1334442"/>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Seek extra support</a:t>
            </a:r>
            <a:endParaRPr kumimoji="0" lang="en-CA" sz="2800" b="0"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0B1B0143-7BAF-F2BA-60A5-74DE24803AB5}"/>
              </a:ext>
            </a:extLst>
          </p:cNvPr>
          <p:cNvSpPr txBox="1"/>
          <p:nvPr/>
        </p:nvSpPr>
        <p:spPr>
          <a:xfrm>
            <a:off x="637107" y="6050812"/>
            <a:ext cx="10113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Smart Tips for Stroke Care (2023) was created by members of the Regional Stroke Networks of Ontario. This material may be shared without permission from the authors, without changes and with source credited. </a:t>
            </a:r>
          </a:p>
        </p:txBody>
      </p:sp>
      <p:sp>
        <p:nvSpPr>
          <p:cNvPr id="3" name="TextBox 2">
            <a:extLst>
              <a:ext uri="{FF2B5EF4-FFF2-40B4-BE49-F238E27FC236}">
                <a16:creationId xmlns:a16="http://schemas.microsoft.com/office/drawing/2014/main" id="{7657D552-AC1D-D16F-D279-67905D03E073}"/>
              </a:ext>
            </a:extLst>
          </p:cNvPr>
          <p:cNvSpPr txBox="1"/>
          <p:nvPr/>
        </p:nvSpPr>
        <p:spPr>
          <a:xfrm>
            <a:off x="515007" y="345523"/>
            <a:ext cx="609805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6D9F43"/>
                </a:solidFill>
                <a:effectLst/>
                <a:uLnTx/>
                <a:uFillTx/>
                <a:latin typeface="Helvetica Neue" panose="02000503000000020004" pitchFamily="2" charset="0"/>
                <a:ea typeface="Helvetica Neue" panose="02000503000000020004" pitchFamily="2" charset="0"/>
                <a:cs typeface="Helvetica Neue" panose="02000503000000020004" pitchFamily="2" charset="0"/>
              </a:rPr>
              <a:t>Cognition</a:t>
            </a:r>
            <a: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6" name="Picture 5" descr="A green and black rectangle with white text&#10;&#10;Description automatically generated">
            <a:extLst>
              <a:ext uri="{FF2B5EF4-FFF2-40B4-BE49-F238E27FC236}">
                <a16:creationId xmlns:a16="http://schemas.microsoft.com/office/drawing/2014/main" id="{EEA78E72-C08D-E5D2-E86B-AB680D6C537A}"/>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177213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69753" y="2053447"/>
            <a:ext cx="10402188" cy="4019910"/>
          </a:xfrm>
          <a:prstGeom prst="rect">
            <a:avLst/>
          </a:prstGeom>
          <a:solidFill>
            <a:srgbClr val="4166A1">
              <a:alpha val="1199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3571654" y="2829249"/>
            <a:ext cx="6971154" cy="14773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 stroke is sudden and occurs when the blood supply to part of your brain is interrupted causing brain cells to die</a:t>
            </a:r>
            <a:br>
              <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endParaRPr kumimoji="0" lang="en-CA" sz="1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7461"/>
            <a:ext cx="700732" cy="6895072"/>
          </a:xfrm>
          <a:prstGeom prst="rect">
            <a:avLst/>
          </a:prstGeom>
          <a:solidFill>
            <a:srgbClr val="4166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714203" y="6356350"/>
            <a:ext cx="330327"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blue rectangle with white text&#10;&#10;Description automatically generated">
            <a:extLst>
              <a:ext uri="{FF2B5EF4-FFF2-40B4-BE49-F238E27FC236}">
                <a16:creationId xmlns:a16="http://schemas.microsoft.com/office/drawing/2014/main" id="{3129323C-A1BE-CBF2-5916-47113FB29388}"/>
              </a:ext>
            </a:extLst>
          </p:cNvPr>
          <p:cNvPicPr>
            <a:picLocks noChangeAspect="1"/>
          </p:cNvPicPr>
          <p:nvPr/>
        </p:nvPicPr>
        <p:blipFill>
          <a:blip r:embed="rId3"/>
          <a:stretch>
            <a:fillRect/>
          </a:stretch>
        </p:blipFill>
        <p:spPr>
          <a:xfrm>
            <a:off x="8901840" y="256551"/>
            <a:ext cx="2070100" cy="800100"/>
          </a:xfrm>
          <a:prstGeom prst="rect">
            <a:avLst/>
          </a:prstGeom>
        </p:spPr>
      </p:pic>
      <p:sp>
        <p:nvSpPr>
          <p:cNvPr id="3" name="TextBox 2">
            <a:extLst>
              <a:ext uri="{FF2B5EF4-FFF2-40B4-BE49-F238E27FC236}">
                <a16:creationId xmlns:a16="http://schemas.microsoft.com/office/drawing/2014/main" id="{D959648C-CBB0-54C2-56A1-828B23C336C7}"/>
              </a:ext>
            </a:extLst>
          </p:cNvPr>
          <p:cNvSpPr txBox="1"/>
          <p:nvPr/>
        </p:nvSpPr>
        <p:spPr>
          <a:xfrm>
            <a:off x="515006" y="345523"/>
            <a:ext cx="704173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Introduction </a:t>
            </a: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to Stroke</a:t>
            </a:r>
          </a:p>
        </p:txBody>
      </p:sp>
      <p:pic>
        <p:nvPicPr>
          <p:cNvPr id="5" name="Picture 4" descr="A white and blue brain&#10;&#10;Description automatically generated">
            <a:extLst>
              <a:ext uri="{FF2B5EF4-FFF2-40B4-BE49-F238E27FC236}">
                <a16:creationId xmlns:a16="http://schemas.microsoft.com/office/drawing/2014/main" id="{7C035813-4289-DD1F-7E0A-CAA304FE4D01}"/>
              </a:ext>
            </a:extLst>
          </p:cNvPr>
          <p:cNvPicPr>
            <a:picLocks noChangeAspect="1"/>
          </p:cNvPicPr>
          <p:nvPr/>
        </p:nvPicPr>
        <p:blipFill>
          <a:blip r:embed="rId4"/>
          <a:stretch>
            <a:fillRect/>
          </a:stretch>
        </p:blipFill>
        <p:spPr>
          <a:xfrm>
            <a:off x="563894" y="2705007"/>
            <a:ext cx="2694803" cy="2575036"/>
          </a:xfrm>
          <a:prstGeom prst="rect">
            <a:avLst/>
          </a:prstGeom>
        </p:spPr>
      </p:pic>
      <p:sp>
        <p:nvSpPr>
          <p:cNvPr id="9" name="TextBox 8">
            <a:extLst>
              <a:ext uri="{FF2B5EF4-FFF2-40B4-BE49-F238E27FC236}">
                <a16:creationId xmlns:a16="http://schemas.microsoft.com/office/drawing/2014/main" id="{712349BE-BEAF-A38D-DA4F-9CDB8B9D830A}"/>
              </a:ext>
            </a:extLst>
          </p:cNvPr>
          <p:cNvSpPr txBox="1"/>
          <p:nvPr/>
        </p:nvSpPr>
        <p:spPr>
          <a:xfrm>
            <a:off x="630790" y="1367546"/>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is a stroke?</a:t>
            </a:r>
            <a:endParaRPr kumimoji="0" lang="en-CA" sz="2800" b="0" i="0" u="none" strike="noStrike" kern="1200" cap="none" spc="0" normalizeH="0" baseline="0" noProof="0" dirty="0">
              <a:ln>
                <a:noFill/>
              </a:ln>
              <a:solidFill>
                <a:srgbClr val="4166A1"/>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6142132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523D9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86FE0A-33C5-DCE2-7AAC-73D83DCCE85F}"/>
              </a:ext>
            </a:extLst>
          </p:cNvPr>
          <p:cNvSpPr txBox="1"/>
          <p:nvPr/>
        </p:nvSpPr>
        <p:spPr>
          <a:xfrm>
            <a:off x="626906" y="2267293"/>
            <a:ext cx="7788615" cy="3785652"/>
          </a:xfrm>
          <a:prstGeom prst="rect">
            <a:avLst/>
          </a:prstGeom>
          <a:noFill/>
        </p:spPr>
        <p:txBody>
          <a:bodyPr wrap="square" anchor="t">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a:t>
            </a:r>
            <a:b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Perception </a:t>
            </a:r>
            <a:b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80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endParaRPr kumimoji="0" lang="en-CA" sz="80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CEB7CDC-D11C-ECCE-164B-561FB8250904}"/>
              </a:ext>
            </a:extLst>
          </p:cNvPr>
          <p:cNvSpPr txBox="1"/>
          <p:nvPr/>
        </p:nvSpPr>
        <p:spPr>
          <a:xfrm>
            <a:off x="781582" y="1788446"/>
            <a:ext cx="1812762" cy="40011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60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TOPIC</a:t>
            </a:r>
            <a:r>
              <a:rPr kumimoji="0" lang="en-CA" sz="20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9" name="TextBox 8">
            <a:extLst>
              <a:ext uri="{FF2B5EF4-FFF2-40B4-BE49-F238E27FC236}">
                <a16:creationId xmlns:a16="http://schemas.microsoft.com/office/drawing/2014/main" id="{2CA98192-22E7-5D62-376B-60916C8527B6}"/>
              </a:ext>
            </a:extLst>
          </p:cNvPr>
          <p:cNvSpPr txBox="1"/>
          <p:nvPr/>
        </p:nvSpPr>
        <p:spPr>
          <a:xfrm>
            <a:off x="4827181" y="22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grey brain with black background&#10;&#10;Description automatically generated">
            <a:extLst>
              <a:ext uri="{FF2B5EF4-FFF2-40B4-BE49-F238E27FC236}">
                <a16:creationId xmlns:a16="http://schemas.microsoft.com/office/drawing/2014/main" id="{162257DB-F7ED-2078-ABFF-F215EEB120DD}"/>
              </a:ext>
            </a:extLst>
          </p:cNvPr>
          <p:cNvPicPr/>
          <p:nvPr/>
        </p:nvPicPr>
        <p:blipFill>
          <a:blip r:embed="rId3"/>
          <a:stretch>
            <a:fillRect/>
          </a:stretch>
        </p:blipFill>
        <p:spPr>
          <a:xfrm>
            <a:off x="8624925" y="1318437"/>
            <a:ext cx="2695341" cy="4800130"/>
          </a:xfrm>
          <a:prstGeom prst="rect">
            <a:avLst/>
          </a:prstGeom>
        </p:spPr>
      </p:pic>
    </p:spTree>
    <p:extLst>
      <p:ext uri="{BB962C8B-B14F-4D97-AF65-F5344CB8AC3E}">
        <p14:creationId xmlns:p14="http://schemas.microsoft.com/office/powerpoint/2010/main" val="23595008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D64C07B-2A1F-CC75-1EBF-D2EC0B9A68C4}"/>
              </a:ext>
            </a:extLst>
          </p:cNvPr>
          <p:cNvSpPr/>
          <p:nvPr/>
        </p:nvSpPr>
        <p:spPr>
          <a:xfrm>
            <a:off x="569753" y="2243095"/>
            <a:ext cx="10402188" cy="3048233"/>
          </a:xfrm>
          <a:prstGeom prst="rect">
            <a:avLst/>
          </a:prstGeom>
          <a:solidFill>
            <a:srgbClr val="523D9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D9F43"/>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B9B826D-F18B-B2AC-9025-934FEB7A57C4}"/>
              </a:ext>
            </a:extLst>
          </p:cNvPr>
          <p:cNvSpPr txBox="1"/>
          <p:nvPr/>
        </p:nvSpPr>
        <p:spPr>
          <a:xfrm>
            <a:off x="712157" y="2467908"/>
            <a:ext cx="10118842" cy="224676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Our brain collects information through all five senses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Perception is how our brain </a:t>
            </a:r>
            <a:r>
              <a:rPr kumimoji="0" lang="en-CA" sz="24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interprets </a:t>
            </a: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information to understand our surroundings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Changes in vision and perception can lead to loss of independence, safety risks and emotional distress</a:t>
            </a:r>
          </a:p>
        </p:txBody>
      </p:sp>
      <p:sp>
        <p:nvSpPr>
          <p:cNvPr id="37" name="TextBox 36">
            <a:extLst>
              <a:ext uri="{FF2B5EF4-FFF2-40B4-BE49-F238E27FC236}">
                <a16:creationId xmlns:a16="http://schemas.microsoft.com/office/drawing/2014/main" id="{3F99C738-BB80-7DA7-0E9F-84BFB8A7CF0B}"/>
              </a:ext>
            </a:extLst>
          </p:cNvPr>
          <p:cNvSpPr txBox="1"/>
          <p:nvPr/>
        </p:nvSpPr>
        <p:spPr>
          <a:xfrm>
            <a:off x="515007" y="345523"/>
            <a:ext cx="609805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 Perception</a:t>
            </a:r>
            <a:b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1"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A870722-5285-85F9-0B28-30299743C3DC}"/>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96959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B0A7742-B88F-AB93-F7BD-74ECEE237A88}"/>
              </a:ext>
            </a:extLst>
          </p:cNvPr>
          <p:cNvSpPr txBox="1"/>
          <p:nvPr/>
        </p:nvSpPr>
        <p:spPr>
          <a:xfrm>
            <a:off x="630790" y="2565045"/>
            <a:ext cx="10157347"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
                <a:srgbClr val="523D90"/>
              </a:buClr>
              <a:buSzTx/>
              <a:buFont typeface="Wingdings" pitchFamily="2" charset="2"/>
              <a:buChar char="ü"/>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someone has changes to vision and perception it may:</a:t>
            </a:r>
          </a:p>
          <a:p>
            <a:pPr marL="742950" marR="0" lvl="1"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not be obvious </a:t>
            </a:r>
          </a:p>
          <a:p>
            <a:pPr marL="742950" marR="0" lvl="1"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be easy to overestimate the person’s abilities </a:t>
            </a:r>
          </a:p>
          <a:p>
            <a:pPr marL="742950" marR="0" lvl="1"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impact mood and cause frustration</a:t>
            </a:r>
          </a:p>
          <a:p>
            <a:pPr marL="742950" marR="0" lvl="1" indent="-285750" algn="l" defTabSz="914400" rtl="0" eaLnBrk="1" fontAlgn="auto" latinLnBrk="0" hangingPunct="1">
              <a:lnSpc>
                <a:spcPct val="100000"/>
              </a:lnSpc>
              <a:spcBef>
                <a:spcPts val="600"/>
              </a:spcBef>
              <a:spcAft>
                <a:spcPts val="600"/>
              </a:spcAft>
              <a:buClr>
                <a:srgbClr val="523D90"/>
              </a:buClr>
              <a:buSzTx/>
              <a:buFont typeface="Arial" panose="020B0604020202020204" pitchFamily="34" charset="0"/>
              <a:buChar char="•"/>
              <a:tabLst/>
              <a:defRPr/>
            </a:pPr>
            <a:r>
              <a:rPr kumimoji="0" lang="en-CA" sz="2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lead to serious safety risks</a:t>
            </a:r>
          </a:p>
        </p:txBody>
      </p:sp>
      <p:sp>
        <p:nvSpPr>
          <p:cNvPr id="35" name="TextBox 34">
            <a:extLst>
              <a:ext uri="{FF2B5EF4-FFF2-40B4-BE49-F238E27FC236}">
                <a16:creationId xmlns:a16="http://schemas.microsoft.com/office/drawing/2014/main" id="{79DAB083-B228-F343-2C41-42824666980D}"/>
              </a:ext>
            </a:extLst>
          </p:cNvPr>
          <p:cNvSpPr txBox="1"/>
          <p:nvPr/>
        </p:nvSpPr>
        <p:spPr>
          <a:xfrm>
            <a:off x="630790" y="2003850"/>
            <a:ext cx="60980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you should know:</a:t>
            </a:r>
            <a:endParaRPr kumimoji="0" lang="en-CA" sz="2800" b="0"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3D3753B-B090-1F61-82B3-09F25C7BE3DC}"/>
              </a:ext>
            </a:extLst>
          </p:cNvPr>
          <p:cNvSpPr txBox="1"/>
          <p:nvPr/>
        </p:nvSpPr>
        <p:spPr>
          <a:xfrm>
            <a:off x="515007" y="345523"/>
            <a:ext cx="6098058"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523D90"/>
                </a:solidFill>
                <a:effectLst/>
                <a:uLnTx/>
                <a:uFillTx/>
                <a:latin typeface="Helvetica Neue" panose="02000503000000020004" pitchFamily="2" charset="0"/>
                <a:ea typeface="Helvetica Neue" panose="02000503000000020004" pitchFamily="2" charset="0"/>
                <a:cs typeface="Helvetica Neue" panose="02000503000000020004" pitchFamily="2" charset="0"/>
              </a:rPr>
              <a:t>Vision and Perception</a:t>
            </a:r>
            <a:br>
              <a:rPr kumimoji="0" lang="en-CA" sz="4400" b="1" i="0" u="none" strike="noStrike" kern="1200" cap="none" spc="0" normalizeH="0" baseline="0" noProof="0" dirty="0">
                <a:ln>
                  <a:noFill/>
                </a:ln>
                <a:solidFill>
                  <a:srgbClr val="8071B3"/>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CA" sz="44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After Stroke</a:t>
            </a:r>
          </a:p>
        </p:txBody>
      </p:sp>
      <p:pic>
        <p:nvPicPr>
          <p:cNvPr id="5" name="Picture 4">
            <a:extLst>
              <a:ext uri="{FF2B5EF4-FFF2-40B4-BE49-F238E27FC236}">
                <a16:creationId xmlns:a16="http://schemas.microsoft.com/office/drawing/2014/main" id="{09B57163-7167-F2AB-18E8-979FE0F4D43A}"/>
              </a:ext>
            </a:extLst>
          </p:cNvPr>
          <p:cNvPicPr>
            <a:picLocks noChangeAspect="1"/>
          </p:cNvPicPr>
          <p:nvPr/>
        </p:nvPicPr>
        <p:blipFill>
          <a:blip r:embed="rId3"/>
          <a:stretch>
            <a:fillRect/>
          </a:stretch>
        </p:blipFill>
        <p:spPr>
          <a:xfrm>
            <a:off x="8901840" y="255743"/>
            <a:ext cx="2070100" cy="800100"/>
          </a:xfrm>
          <a:prstGeom prst="rect">
            <a:avLst/>
          </a:prstGeom>
        </p:spPr>
      </p:pic>
    </p:spTree>
    <p:extLst>
      <p:ext uri="{BB962C8B-B14F-4D97-AF65-F5344CB8AC3E}">
        <p14:creationId xmlns:p14="http://schemas.microsoft.com/office/powerpoint/2010/main" val="35075948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60267" y="534833"/>
          <a:ext cx="10288965" cy="605028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2222938">
                  <a:extLst>
                    <a:ext uri="{9D8B030D-6E8A-4147-A177-3AD203B41FA5}">
                      <a16:colId xmlns:a16="http://schemas.microsoft.com/office/drawing/2014/main" val="186019751"/>
                    </a:ext>
                  </a:extLst>
                </a:gridCol>
                <a:gridCol w="2081048">
                  <a:extLst>
                    <a:ext uri="{9D8B030D-6E8A-4147-A177-3AD203B41FA5}">
                      <a16:colId xmlns:a16="http://schemas.microsoft.com/office/drawing/2014/main" val="161833200"/>
                    </a:ext>
                  </a:extLst>
                </a:gridCol>
                <a:gridCol w="2658407">
                  <a:extLst>
                    <a:ext uri="{9D8B030D-6E8A-4147-A177-3AD203B41FA5}">
                      <a16:colId xmlns:a16="http://schemas.microsoft.com/office/drawing/2014/main" val="2497312123"/>
                    </a:ext>
                  </a:extLst>
                </a:gridCol>
                <a:gridCol w="2520778">
                  <a:extLst>
                    <a:ext uri="{9D8B030D-6E8A-4147-A177-3AD203B41FA5}">
                      <a16:colId xmlns:a16="http://schemas.microsoft.com/office/drawing/2014/main" val="1942846029"/>
                    </a:ext>
                  </a:extLst>
                </a:gridCol>
              </a:tblGrid>
              <a:tr h="87467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VISION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917574">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Blurry vision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clarity or sharpness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reading </a:t>
                      </a: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(e.g. white call bell on white sheets or white plate on white table)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Use large print</a:t>
                      </a:r>
                    </a:p>
                    <a:p>
                      <a:endPar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Create contrast where possible (e.g. use coloured tape on the call bell or dark placemat under white plate)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109914">
                <a:tc vMerge="1">
                  <a:txBody>
                    <a:bodyPr/>
                    <a:lstStyle/>
                    <a:p>
                      <a:endParaRPr lang="en-US" dirty="0"/>
                    </a:p>
                  </a:txBody>
                  <a:tcPr/>
                </a:tc>
                <a:tc>
                  <a:txBody>
                    <a:bodyPr/>
                    <a:lstStyle/>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Double vision </a:t>
                      </a:r>
                    </a:p>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(diplopia)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Seeing two images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of a single object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on a cluttered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Reduce amount of items and space them out on bedside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456741">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Visual field loss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Most common -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in one half of each eye (hemianopsia)</a:t>
                      </a:r>
                    </a:p>
                    <a:p>
                      <a:endParaRPr lang="en-US" sz="13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not see hazards in their environment causing them to bump into objects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Tell the person to scan using the ‘Lighthouse Strategy’ (i.e. imagining the eyes as beams of light sweeping side to side)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424198" y="126953"/>
            <a:ext cx="434812" cy="642765"/>
          </a:xfrm>
          <a:prstGeom prst="rect">
            <a:avLst/>
          </a:prstGeom>
        </p:spPr>
      </p:pic>
    </p:spTree>
    <p:extLst>
      <p:ext uri="{BB962C8B-B14F-4D97-AF65-F5344CB8AC3E}">
        <p14:creationId xmlns:p14="http://schemas.microsoft.com/office/powerpoint/2010/main" val="3082448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60267" y="534833"/>
          <a:ext cx="10288965" cy="605028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2222938">
                  <a:extLst>
                    <a:ext uri="{9D8B030D-6E8A-4147-A177-3AD203B41FA5}">
                      <a16:colId xmlns:a16="http://schemas.microsoft.com/office/drawing/2014/main" val="186019751"/>
                    </a:ext>
                  </a:extLst>
                </a:gridCol>
                <a:gridCol w="2081048">
                  <a:extLst>
                    <a:ext uri="{9D8B030D-6E8A-4147-A177-3AD203B41FA5}">
                      <a16:colId xmlns:a16="http://schemas.microsoft.com/office/drawing/2014/main" val="161833200"/>
                    </a:ext>
                  </a:extLst>
                </a:gridCol>
                <a:gridCol w="2658407">
                  <a:extLst>
                    <a:ext uri="{9D8B030D-6E8A-4147-A177-3AD203B41FA5}">
                      <a16:colId xmlns:a16="http://schemas.microsoft.com/office/drawing/2014/main" val="2497312123"/>
                    </a:ext>
                  </a:extLst>
                </a:gridCol>
                <a:gridCol w="2520778">
                  <a:extLst>
                    <a:ext uri="{9D8B030D-6E8A-4147-A177-3AD203B41FA5}">
                      <a16:colId xmlns:a16="http://schemas.microsoft.com/office/drawing/2014/main" val="1942846029"/>
                    </a:ext>
                  </a:extLst>
                </a:gridCol>
              </a:tblGrid>
              <a:tr h="87467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VISION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917574">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Blurry vision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clarity or sharpness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reading </a:t>
                      </a: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(e.g. white call bell on white sheets or white plate on white table)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Use large print</a:t>
                      </a:r>
                    </a:p>
                    <a:p>
                      <a:endPar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Create contrast where possible (e.g. use coloured tape on the call bell or dark placemat under white plate)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109914">
                <a:tc vMerge="1">
                  <a:txBody>
                    <a:bodyPr/>
                    <a:lstStyle/>
                    <a:p>
                      <a:endParaRPr lang="en-US" dirty="0"/>
                    </a:p>
                  </a:txBody>
                  <a:tcPr/>
                </a:tc>
                <a:tc>
                  <a:txBody>
                    <a:bodyPr/>
                    <a:lstStyle/>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Double vision </a:t>
                      </a:r>
                    </a:p>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(diplopia)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Seeing two images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of a single object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on a cluttered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Reduce amount of items and space them out on bedside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456741">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Visual field loss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Most common -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in one half of each eye (hemianopsia)</a:t>
                      </a:r>
                    </a:p>
                    <a:p>
                      <a:endParaRPr lang="en-US" sz="13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not see hazards in their environment causing them to bump into objects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Tell the person to scan using the ‘Lighthouse Strategy’ (i.e. imagining the eyes as beams of light sweeping side to side)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424198" y="126953"/>
            <a:ext cx="434812" cy="642765"/>
          </a:xfrm>
          <a:prstGeom prst="rect">
            <a:avLst/>
          </a:prstGeom>
        </p:spPr>
      </p:pic>
      <p:sp>
        <p:nvSpPr>
          <p:cNvPr id="6" name="Rectangle 5">
            <a:extLst>
              <a:ext uri="{FF2B5EF4-FFF2-40B4-BE49-F238E27FC236}">
                <a16:creationId xmlns:a16="http://schemas.microsoft.com/office/drawing/2014/main" id="{417EBB78-75ED-40A4-A0D8-2C8A6A725CB1}"/>
              </a:ext>
            </a:extLst>
          </p:cNvPr>
          <p:cNvSpPr/>
          <p:nvPr/>
        </p:nvSpPr>
        <p:spPr>
          <a:xfrm>
            <a:off x="1383958" y="3496961"/>
            <a:ext cx="9700054" cy="3200400"/>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7761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60267" y="534833"/>
          <a:ext cx="10288965" cy="605028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2222938">
                  <a:extLst>
                    <a:ext uri="{9D8B030D-6E8A-4147-A177-3AD203B41FA5}">
                      <a16:colId xmlns:a16="http://schemas.microsoft.com/office/drawing/2014/main" val="186019751"/>
                    </a:ext>
                  </a:extLst>
                </a:gridCol>
                <a:gridCol w="2081048">
                  <a:extLst>
                    <a:ext uri="{9D8B030D-6E8A-4147-A177-3AD203B41FA5}">
                      <a16:colId xmlns:a16="http://schemas.microsoft.com/office/drawing/2014/main" val="161833200"/>
                    </a:ext>
                  </a:extLst>
                </a:gridCol>
                <a:gridCol w="2658407">
                  <a:extLst>
                    <a:ext uri="{9D8B030D-6E8A-4147-A177-3AD203B41FA5}">
                      <a16:colId xmlns:a16="http://schemas.microsoft.com/office/drawing/2014/main" val="2497312123"/>
                    </a:ext>
                  </a:extLst>
                </a:gridCol>
                <a:gridCol w="2520778">
                  <a:extLst>
                    <a:ext uri="{9D8B030D-6E8A-4147-A177-3AD203B41FA5}">
                      <a16:colId xmlns:a16="http://schemas.microsoft.com/office/drawing/2014/main" val="1942846029"/>
                    </a:ext>
                  </a:extLst>
                </a:gridCol>
              </a:tblGrid>
              <a:tr h="87467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VISION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917574">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Blurry vision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clarity or sharpness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reading </a:t>
                      </a: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(e.g. white call bell on white sheets or white plate on white table)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Use large print</a:t>
                      </a:r>
                    </a:p>
                    <a:p>
                      <a:endPar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Create contrast where possible (e.g. use coloured tape on the call bell or dark placemat under white plate)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109914">
                <a:tc vMerge="1">
                  <a:txBody>
                    <a:bodyPr/>
                    <a:lstStyle/>
                    <a:p>
                      <a:endParaRPr lang="en-US" dirty="0"/>
                    </a:p>
                  </a:txBody>
                  <a:tcPr/>
                </a:tc>
                <a:tc>
                  <a:txBody>
                    <a:bodyPr/>
                    <a:lstStyle/>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Double vision </a:t>
                      </a:r>
                    </a:p>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(diplopia)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Seeing two images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of a single object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on a cluttered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Reduce amount of items and space them out on bedside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456741">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Visual field loss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Most common -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in one half of each eye (hemianopsia)</a:t>
                      </a:r>
                    </a:p>
                    <a:p>
                      <a:endParaRPr lang="en-US" sz="13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not see hazards in their environment causing them to bump into objects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Tell the person to scan using the ‘Lighthouse Strategy’ (i.e. imagining the eyes as beams of light sweeping side to side)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424198" y="126953"/>
            <a:ext cx="434812" cy="642765"/>
          </a:xfrm>
          <a:prstGeom prst="rect">
            <a:avLst/>
          </a:prstGeom>
        </p:spPr>
      </p:pic>
      <p:sp>
        <p:nvSpPr>
          <p:cNvPr id="6" name="Rectangle 5">
            <a:extLst>
              <a:ext uri="{FF2B5EF4-FFF2-40B4-BE49-F238E27FC236}">
                <a16:creationId xmlns:a16="http://schemas.microsoft.com/office/drawing/2014/main" id="{417EBB78-75ED-40A4-A0D8-2C8A6A725CB1}"/>
              </a:ext>
            </a:extLst>
          </p:cNvPr>
          <p:cNvSpPr/>
          <p:nvPr/>
        </p:nvSpPr>
        <p:spPr>
          <a:xfrm>
            <a:off x="1396462" y="1458096"/>
            <a:ext cx="9700054" cy="197090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8FD6A77-788F-4CC5-8DA6-A52AA1C8539A}"/>
              </a:ext>
            </a:extLst>
          </p:cNvPr>
          <p:cNvSpPr/>
          <p:nvPr/>
        </p:nvSpPr>
        <p:spPr>
          <a:xfrm>
            <a:off x="1427834" y="4812955"/>
            <a:ext cx="9700054" cy="1772158"/>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7686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60267" y="534833"/>
          <a:ext cx="10288965" cy="605028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2222938">
                  <a:extLst>
                    <a:ext uri="{9D8B030D-6E8A-4147-A177-3AD203B41FA5}">
                      <a16:colId xmlns:a16="http://schemas.microsoft.com/office/drawing/2014/main" val="186019751"/>
                    </a:ext>
                  </a:extLst>
                </a:gridCol>
                <a:gridCol w="2081048">
                  <a:extLst>
                    <a:ext uri="{9D8B030D-6E8A-4147-A177-3AD203B41FA5}">
                      <a16:colId xmlns:a16="http://schemas.microsoft.com/office/drawing/2014/main" val="161833200"/>
                    </a:ext>
                  </a:extLst>
                </a:gridCol>
                <a:gridCol w="2658407">
                  <a:extLst>
                    <a:ext uri="{9D8B030D-6E8A-4147-A177-3AD203B41FA5}">
                      <a16:colId xmlns:a16="http://schemas.microsoft.com/office/drawing/2014/main" val="2497312123"/>
                    </a:ext>
                  </a:extLst>
                </a:gridCol>
                <a:gridCol w="2520778">
                  <a:extLst>
                    <a:ext uri="{9D8B030D-6E8A-4147-A177-3AD203B41FA5}">
                      <a16:colId xmlns:a16="http://schemas.microsoft.com/office/drawing/2014/main" val="1942846029"/>
                    </a:ext>
                  </a:extLst>
                </a:gridCol>
              </a:tblGrid>
              <a:tr h="87467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VISION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917574">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Blurry vision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clarity or sharpness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reading </a:t>
                      </a: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(e.g. white call bell on white sheets or white plate on white table)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Use large print</a:t>
                      </a:r>
                    </a:p>
                    <a:p>
                      <a:endPar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endParaRPr>
                    </a:p>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Create contrast where possible (e.g. use coloured tape on the call bell or dark placemat under white plate)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109914">
                <a:tc vMerge="1">
                  <a:txBody>
                    <a:bodyPr/>
                    <a:lstStyle/>
                    <a:p>
                      <a:endParaRPr lang="en-US" dirty="0"/>
                    </a:p>
                  </a:txBody>
                  <a:tcPr/>
                </a:tc>
                <a:tc>
                  <a:txBody>
                    <a:bodyPr/>
                    <a:lstStyle/>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Double vision </a:t>
                      </a:r>
                    </a:p>
                    <a:p>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(diplopia)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Seeing two images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of a single object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have difficulty finding objects on a cluttered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Reduce amount of items and space them out on bedside table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456741">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Visual field loss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Most common - </a:t>
                      </a:r>
                    </a:p>
                    <a:p>
                      <a:r>
                        <a:rPr lang="en-CA" sz="20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lack of vision in one half of each eye (hemianopsia)</a:t>
                      </a:r>
                    </a:p>
                    <a:p>
                      <a:endParaRPr lang="en-US" sz="1300" dirty="0">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dk1"/>
                          </a:solidFill>
                          <a:effectLst/>
                          <a:latin typeface="Helvetica Neue" panose="02000503000000020004" pitchFamily="2" charset="0"/>
                          <a:ea typeface="Helvetica Neue" panose="02000503000000020004" pitchFamily="2" charset="0"/>
                          <a:cs typeface="Helvetica Neue" panose="02000503000000020004" pitchFamily="2" charset="0"/>
                        </a:rPr>
                        <a:t>not see hazards in their environment causing them to bump into objects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Tell the person to scan using the ‘Lighthouse Strategy’ (i.e. imagining the eyes as beams of light sweeping side to side)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424198" y="126953"/>
            <a:ext cx="434812" cy="642765"/>
          </a:xfrm>
          <a:prstGeom prst="rect">
            <a:avLst/>
          </a:prstGeom>
        </p:spPr>
      </p:pic>
      <p:sp>
        <p:nvSpPr>
          <p:cNvPr id="6" name="Rectangle 5">
            <a:extLst>
              <a:ext uri="{FF2B5EF4-FFF2-40B4-BE49-F238E27FC236}">
                <a16:creationId xmlns:a16="http://schemas.microsoft.com/office/drawing/2014/main" id="{417EBB78-75ED-40A4-A0D8-2C8A6A725CB1}"/>
              </a:ext>
            </a:extLst>
          </p:cNvPr>
          <p:cNvSpPr/>
          <p:nvPr/>
        </p:nvSpPr>
        <p:spPr>
          <a:xfrm>
            <a:off x="1389876" y="1470454"/>
            <a:ext cx="9700054" cy="3249826"/>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0342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47910" y="298211"/>
          <a:ext cx="10560814" cy="646176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1834339">
                  <a:extLst>
                    <a:ext uri="{9D8B030D-6E8A-4147-A177-3AD203B41FA5}">
                      <a16:colId xmlns:a16="http://schemas.microsoft.com/office/drawing/2014/main" val="186019751"/>
                    </a:ext>
                  </a:extLst>
                </a:gridCol>
                <a:gridCol w="2211860">
                  <a:extLst>
                    <a:ext uri="{9D8B030D-6E8A-4147-A177-3AD203B41FA5}">
                      <a16:colId xmlns:a16="http://schemas.microsoft.com/office/drawing/2014/main" val="161833200"/>
                    </a:ext>
                  </a:extLst>
                </a:gridCol>
                <a:gridCol w="2842054">
                  <a:extLst>
                    <a:ext uri="{9D8B030D-6E8A-4147-A177-3AD203B41FA5}">
                      <a16:colId xmlns:a16="http://schemas.microsoft.com/office/drawing/2014/main" val="2497312123"/>
                    </a:ext>
                  </a:extLst>
                </a:gridCol>
                <a:gridCol w="2866767">
                  <a:extLst>
                    <a:ext uri="{9D8B030D-6E8A-4147-A177-3AD203B41FA5}">
                      <a16:colId xmlns:a16="http://schemas.microsoft.com/office/drawing/2014/main" val="1942846029"/>
                    </a:ext>
                  </a:extLst>
                </a:gridCol>
              </a:tblGrid>
              <a:tr h="813637">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PERCEPTION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133189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Depth perception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inability to estimate the distance between two objects or between themselves and an object</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miss the chair when sitting down</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knock over a glass of water when reaching for it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Add red tape on edge of table, sink or toilet seat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Cue the person to use their sense of touch to help find items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Minimize clutter in the space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635027">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Neglect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Decreased awareness of the body (e.g. forgetting their arm) and/or the environment on the person’s affected side</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ignore half of their plate of food</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roll over onto their affected arm in bed or let their affected arm dangle by their side when sitting</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Bring their attention to the affected arm or plate of food so that they can see it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Consider turning the plate or repositioning the arm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Monitor their neglected side for pain, injury and skin abrasions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35508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Apraxia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Difficulty completing actions the way the person wants or needs to, even though they are physically capable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use a comb to brush their teeth</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hold the hairbrush, but not know how to start brushing their hair</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Provide the correct tool, use hand-over hand guidance and do not take over the task unless necessary</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530044" y="9399"/>
            <a:ext cx="392432" cy="580118"/>
          </a:xfrm>
          <a:prstGeom prst="rect">
            <a:avLst/>
          </a:prstGeom>
        </p:spPr>
      </p:pic>
    </p:spTree>
    <p:extLst>
      <p:ext uri="{BB962C8B-B14F-4D97-AF65-F5344CB8AC3E}">
        <p14:creationId xmlns:p14="http://schemas.microsoft.com/office/powerpoint/2010/main" val="4316963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47910" y="298211"/>
          <a:ext cx="10560814" cy="646176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1834339">
                  <a:extLst>
                    <a:ext uri="{9D8B030D-6E8A-4147-A177-3AD203B41FA5}">
                      <a16:colId xmlns:a16="http://schemas.microsoft.com/office/drawing/2014/main" val="186019751"/>
                    </a:ext>
                  </a:extLst>
                </a:gridCol>
                <a:gridCol w="2211860">
                  <a:extLst>
                    <a:ext uri="{9D8B030D-6E8A-4147-A177-3AD203B41FA5}">
                      <a16:colId xmlns:a16="http://schemas.microsoft.com/office/drawing/2014/main" val="161833200"/>
                    </a:ext>
                  </a:extLst>
                </a:gridCol>
                <a:gridCol w="2842054">
                  <a:extLst>
                    <a:ext uri="{9D8B030D-6E8A-4147-A177-3AD203B41FA5}">
                      <a16:colId xmlns:a16="http://schemas.microsoft.com/office/drawing/2014/main" val="2497312123"/>
                    </a:ext>
                  </a:extLst>
                </a:gridCol>
                <a:gridCol w="2866767">
                  <a:extLst>
                    <a:ext uri="{9D8B030D-6E8A-4147-A177-3AD203B41FA5}">
                      <a16:colId xmlns:a16="http://schemas.microsoft.com/office/drawing/2014/main" val="1942846029"/>
                    </a:ext>
                  </a:extLst>
                </a:gridCol>
              </a:tblGrid>
              <a:tr h="813637">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PERCEPTION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133189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Depth perception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inability to estimate the distance between two objects or between themselves and an object</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miss the chair when sitting down</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knock over a glass of water when reaching for it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Add red tape on edge of table, sink or toilet seat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Cue the person to use their sense of touch to help find items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Minimize clutter in the space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635027">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Neglect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Decreased awareness of the body (e.g. forgetting their arm) and/or the environment on the person’s affected side</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ignore half of their plate of food</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roll over onto their affected arm in bed or let their affected arm dangle by their side when sitting</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Bring their attention to the affected arm or plate of food so that they can see it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Consider turning the plate or repositioning the arm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Monitor their neglected side for pain, injury and skin abrasions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35508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Apraxia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Difficulty completing actions the way the person wants or needs to, even though they are physically capable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use a comb to brush their teeth</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hold the hairbrush, but not know how to start brushing their hair</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Provide the correct tool, use hand-over hand guidance and do not take over the task unless necessary</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530044" y="9399"/>
            <a:ext cx="392432" cy="580118"/>
          </a:xfrm>
          <a:prstGeom prst="rect">
            <a:avLst/>
          </a:prstGeom>
        </p:spPr>
      </p:pic>
      <p:sp>
        <p:nvSpPr>
          <p:cNvPr id="2" name="Rectangle 1">
            <a:extLst>
              <a:ext uri="{FF2B5EF4-FFF2-40B4-BE49-F238E27FC236}">
                <a16:creationId xmlns:a16="http://schemas.microsoft.com/office/drawing/2014/main" id="{E378CD7B-810D-4AA5-8DA1-6B08668D338C}"/>
              </a:ext>
            </a:extLst>
          </p:cNvPr>
          <p:cNvSpPr/>
          <p:nvPr/>
        </p:nvSpPr>
        <p:spPr>
          <a:xfrm>
            <a:off x="1383958" y="3015049"/>
            <a:ext cx="9700054" cy="3731740"/>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90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66D0410-802B-00D8-6F57-59A26459BFCD}"/>
              </a:ext>
            </a:extLst>
          </p:cNvPr>
          <p:cNvSpPr/>
          <p:nvPr/>
        </p:nvSpPr>
        <p:spPr>
          <a:xfrm>
            <a:off x="11528339" y="-24714"/>
            <a:ext cx="700732" cy="6895072"/>
          </a:xfrm>
          <a:prstGeom prst="rect">
            <a:avLst/>
          </a:prstGeom>
          <a:solidFill>
            <a:srgbClr val="523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Slide Number Placeholder 26">
            <a:extLst>
              <a:ext uri="{FF2B5EF4-FFF2-40B4-BE49-F238E27FC236}">
                <a16:creationId xmlns:a16="http://schemas.microsoft.com/office/drawing/2014/main" id="{BC929D09-5A2C-B622-308C-F241F59FA83A}"/>
              </a:ext>
            </a:extLst>
          </p:cNvPr>
          <p:cNvSpPr>
            <a:spLocks noGrp="1"/>
          </p:cNvSpPr>
          <p:nvPr>
            <p:ph type="sldNum" sz="quarter" idx="12"/>
          </p:nvPr>
        </p:nvSpPr>
        <p:spPr>
          <a:xfrm>
            <a:off x="11343799" y="6356350"/>
            <a:ext cx="700732" cy="37808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6DC59-4653-7A4D-8176-0D237FA82B4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9E95A83B-9728-E14F-EB6A-A2314D7BCDDF}"/>
              </a:ext>
            </a:extLst>
          </p:cNvPr>
          <p:cNvGraphicFramePr>
            <a:graphicFrameLocks noGrp="1"/>
          </p:cNvGraphicFramePr>
          <p:nvPr/>
        </p:nvGraphicFramePr>
        <p:xfrm>
          <a:off x="547910" y="298211"/>
          <a:ext cx="10560814" cy="6461760"/>
        </p:xfrm>
        <a:graphic>
          <a:graphicData uri="http://schemas.openxmlformats.org/drawingml/2006/table">
            <a:tbl>
              <a:tblPr firstRow="1" bandRow="1">
                <a:tableStyleId>{5C22544A-7EE6-4342-B048-85BDC9FD1C3A}</a:tableStyleId>
              </a:tblPr>
              <a:tblGrid>
                <a:gridCol w="805794">
                  <a:extLst>
                    <a:ext uri="{9D8B030D-6E8A-4147-A177-3AD203B41FA5}">
                      <a16:colId xmlns:a16="http://schemas.microsoft.com/office/drawing/2014/main" val="2648820751"/>
                    </a:ext>
                  </a:extLst>
                </a:gridCol>
                <a:gridCol w="1834339">
                  <a:extLst>
                    <a:ext uri="{9D8B030D-6E8A-4147-A177-3AD203B41FA5}">
                      <a16:colId xmlns:a16="http://schemas.microsoft.com/office/drawing/2014/main" val="186019751"/>
                    </a:ext>
                  </a:extLst>
                </a:gridCol>
                <a:gridCol w="2211860">
                  <a:extLst>
                    <a:ext uri="{9D8B030D-6E8A-4147-A177-3AD203B41FA5}">
                      <a16:colId xmlns:a16="http://schemas.microsoft.com/office/drawing/2014/main" val="161833200"/>
                    </a:ext>
                  </a:extLst>
                </a:gridCol>
                <a:gridCol w="2842054">
                  <a:extLst>
                    <a:ext uri="{9D8B030D-6E8A-4147-A177-3AD203B41FA5}">
                      <a16:colId xmlns:a16="http://schemas.microsoft.com/office/drawing/2014/main" val="2497312123"/>
                    </a:ext>
                  </a:extLst>
                </a:gridCol>
                <a:gridCol w="2866767">
                  <a:extLst>
                    <a:ext uri="{9D8B030D-6E8A-4147-A177-3AD203B41FA5}">
                      <a16:colId xmlns:a16="http://schemas.microsoft.com/office/drawing/2014/main" val="1942846029"/>
                    </a:ext>
                  </a:extLst>
                </a:gridCol>
              </a:tblGrid>
              <a:tr h="813637">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PERCEPTION</a:t>
                      </a:r>
                    </a:p>
                    <a:p>
                      <a:pPr algn="ctr"/>
                      <a:endParaRPr lang="en-US" sz="4000" dirty="0"/>
                    </a:p>
                  </a:txBody>
                  <a:tcPr vert="vert270"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rgbClr val="523D90"/>
                    </a:solidFill>
                  </a:tcPr>
                </a:tc>
                <a:tc>
                  <a:txBody>
                    <a:bodyPr/>
                    <a:lstStyle/>
                    <a:p>
                      <a:pPr algn="ct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Common Changes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What is it</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Practical Example</a:t>
                      </a:r>
                    </a:p>
                    <a:p>
                      <a:endParaRPr lang="en-US" sz="1800" dirty="0"/>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23D90"/>
                          </a:solidFill>
                          <a:latin typeface="Helvetica Neue" panose="02000503000000020004" pitchFamily="2" charset="0"/>
                          <a:ea typeface="Helvetica Neue" panose="02000503000000020004" pitchFamily="2" charset="0"/>
                          <a:cs typeface="Helvetica Neue" panose="02000503000000020004" pitchFamily="2" charset="0"/>
                        </a:rPr>
                        <a:t>Smart Tips</a:t>
                      </a:r>
                    </a:p>
                  </a:txBody>
                  <a:tcPr anchor="ct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3D90">
                        <a:alpha val="22000"/>
                      </a:srgbClr>
                    </a:solidFill>
                  </a:tcPr>
                </a:tc>
                <a:extLst>
                  <a:ext uri="{0D108BD9-81ED-4DB2-BD59-A6C34878D82A}">
                    <a16:rowId xmlns:a16="http://schemas.microsoft.com/office/drawing/2014/main" val="3396012977"/>
                  </a:ext>
                </a:extLst>
              </a:tr>
              <a:tr h="1331898">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Depth perception</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inability to estimate the distance between two objects or between themselves and an object</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miss the chair when sitting down</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knock over a glass of water when reaching for it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Add red tape on edge of table, sink or toilet seat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Cue the person to use their sense of touch to help find items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Minimize clutter in the space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652639"/>
                  </a:ext>
                </a:extLst>
              </a:tr>
              <a:tr h="1635027">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Neglect</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Decreased awareness of the body (e.g. forgetting their arm) and/or the environment on the person’s affected side</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ignore half of their plate of food</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roll over onto their affected arm in bed or let their affected arm dangle by their side when sitting</a:t>
                      </a:r>
                    </a:p>
                    <a:p>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Bring their attention to the affected arm or plate of food so that they can see it</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Consider turning the plate or repositioning the arm </a:t>
                      </a:r>
                    </a:p>
                    <a:p>
                      <a:pPr>
                        <a:spcBef>
                          <a:spcPts val="600"/>
                        </a:spcBef>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Monitor their neglected side for pain, injury and skin abrasions</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707806"/>
                  </a:ext>
                </a:extLst>
              </a:tr>
              <a:tr h="135508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Apraxia</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Difficulty completing actions the way the person wants or needs to, even though they are physically capable</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600" b="1"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The person may:</a:t>
                      </a:r>
                      <a:endPar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use a comb to brush their teeth</a:t>
                      </a:r>
                    </a:p>
                    <a:p>
                      <a:pPr marL="285750" indent="-285750">
                        <a:buClr>
                          <a:srgbClr val="523D90"/>
                        </a:buClr>
                        <a:buFont typeface="Arial" panose="020B0604020202020204" pitchFamily="34" charset="0"/>
                        <a:buChar char="•"/>
                      </a:pPr>
                      <a:r>
                        <a:rPr lang="en-CA" sz="1600" kern="1200" dirty="0">
                          <a:solidFill>
                            <a:schemeClr val="tx1"/>
                          </a:solidFill>
                          <a:effectLst/>
                          <a:latin typeface="Helvetica Neue" panose="02000503000000020004" pitchFamily="2" charset="0"/>
                          <a:ea typeface="Helvetica Neue" panose="02000503000000020004" pitchFamily="2" charset="0"/>
                          <a:cs typeface="Helvetica Neue" panose="02000503000000020004" pitchFamily="2" charset="0"/>
                        </a:rPr>
                        <a:t>hold the hairbrush, but not know how to start brushing their hair</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a:solidFill>
                            <a:srgbClr val="523D90"/>
                          </a:solidFill>
                          <a:effectLst/>
                          <a:latin typeface="Helvetica Neue" panose="02000503000000020004" pitchFamily="2" charset="0"/>
                          <a:ea typeface="Helvetica Neue" panose="02000503000000020004" pitchFamily="2" charset="0"/>
                          <a:cs typeface="Helvetica Neue" panose="02000503000000020004" pitchFamily="2" charset="0"/>
                        </a:rPr>
                        <a:t>Provide the correct tool, use hand-over hand guidance and do not take over the task unless necessary</a:t>
                      </a:r>
                    </a:p>
                  </a:txBody>
                  <a:tcPr>
                    <a:lnL w="12700" cap="flat" cmpd="sng" algn="ctr">
                      <a:solidFill>
                        <a:srgbClr val="523D90"/>
                      </a:solidFill>
                      <a:prstDash val="solid"/>
                      <a:round/>
                      <a:headEnd type="none" w="med" len="med"/>
                      <a:tailEnd type="none" w="med" len="med"/>
                    </a:lnL>
                    <a:lnR w="12700" cap="flat" cmpd="sng" algn="ctr">
                      <a:solidFill>
                        <a:srgbClr val="523D90"/>
                      </a:solidFill>
                      <a:prstDash val="solid"/>
                      <a:round/>
                      <a:headEnd type="none" w="med" len="med"/>
                      <a:tailEnd type="none" w="med" len="med"/>
                    </a:lnR>
                    <a:lnT w="12700" cap="flat" cmpd="sng" algn="ctr">
                      <a:solidFill>
                        <a:srgbClr val="523D90"/>
                      </a:solidFill>
                      <a:prstDash val="solid"/>
                      <a:round/>
                      <a:headEnd type="none" w="med" len="med"/>
                      <a:tailEnd type="none" w="med" len="med"/>
                    </a:lnT>
                    <a:lnB w="12700" cap="flat" cmpd="sng" algn="ctr">
                      <a:solidFill>
                        <a:srgbClr val="523D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1002323"/>
                  </a:ext>
                </a:extLst>
              </a:tr>
            </a:tbl>
          </a:graphicData>
        </a:graphic>
      </p:graphicFrame>
      <p:pic>
        <p:nvPicPr>
          <p:cNvPr id="7" name="Picture 6">
            <a:extLst>
              <a:ext uri="{FF2B5EF4-FFF2-40B4-BE49-F238E27FC236}">
                <a16:creationId xmlns:a16="http://schemas.microsoft.com/office/drawing/2014/main" id="{0B0B6C50-34DD-8E7A-FC7F-DDB9F6206C8E}"/>
              </a:ext>
            </a:extLst>
          </p:cNvPr>
          <p:cNvPicPr>
            <a:picLocks noChangeAspect="1"/>
          </p:cNvPicPr>
          <p:nvPr/>
        </p:nvPicPr>
        <p:blipFill>
          <a:blip r:embed="rId3"/>
          <a:stretch>
            <a:fillRect/>
          </a:stretch>
        </p:blipFill>
        <p:spPr>
          <a:xfrm>
            <a:off x="9530044" y="9399"/>
            <a:ext cx="392432" cy="580118"/>
          </a:xfrm>
          <a:prstGeom prst="rect">
            <a:avLst/>
          </a:prstGeom>
        </p:spPr>
      </p:pic>
      <p:sp>
        <p:nvSpPr>
          <p:cNvPr id="6" name="Rectangle 5">
            <a:extLst>
              <a:ext uri="{FF2B5EF4-FFF2-40B4-BE49-F238E27FC236}">
                <a16:creationId xmlns:a16="http://schemas.microsoft.com/office/drawing/2014/main" id="{35CFE828-012F-4F0D-96EA-6C339ECC4377}"/>
              </a:ext>
            </a:extLst>
          </p:cNvPr>
          <p:cNvSpPr/>
          <p:nvPr/>
        </p:nvSpPr>
        <p:spPr>
          <a:xfrm>
            <a:off x="1383956" y="1248032"/>
            <a:ext cx="9909308" cy="171758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7264495-9E7C-41C7-882D-7822F680FC0E}"/>
              </a:ext>
            </a:extLst>
          </p:cNvPr>
          <p:cNvSpPr/>
          <p:nvPr/>
        </p:nvSpPr>
        <p:spPr>
          <a:xfrm>
            <a:off x="1383955" y="5263977"/>
            <a:ext cx="9775303" cy="1584623"/>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634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845C4-2085-432A-9276-699E8F933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A71C63-02C9-4831-931C-03B8055F00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TotalTime>
  <Words>20476</Words>
  <Application>Microsoft Office PowerPoint</Application>
  <PresentationFormat>Widescreen</PresentationFormat>
  <Paragraphs>2628</Paragraphs>
  <Slides>167</Slides>
  <Notes>165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167</vt:i4>
      </vt:variant>
    </vt:vector>
  </HeadingPairs>
  <TitlesOfParts>
    <vt:vector size="183" baseType="lpstr">
      <vt:lpstr>Aptos</vt:lpstr>
      <vt:lpstr>Arial</vt:lpstr>
      <vt:lpstr>Calibri</vt:lpstr>
      <vt:lpstr>Calibri Light</vt:lpstr>
      <vt:lpstr>Corbel</vt:lpstr>
      <vt:lpstr>Courier New</vt:lpstr>
      <vt:lpstr>Filson Pro Regular</vt:lpstr>
      <vt:lpstr>Google Sans</vt:lpstr>
      <vt:lpstr>Helvetica Neue</vt:lpstr>
      <vt:lpstr>Open Sans</vt:lpstr>
      <vt:lpstr>Segoe UI</vt:lpstr>
      <vt:lpstr>Symbol</vt:lpstr>
      <vt:lpstr>Times New Roman</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KHSC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Heather</dc:creator>
  <cp:lastModifiedBy>Jodi Powell</cp:lastModifiedBy>
  <cp:revision>7</cp:revision>
  <dcterms:created xsi:type="dcterms:W3CDTF">2024-06-27T19:56:50Z</dcterms:created>
  <dcterms:modified xsi:type="dcterms:W3CDTF">2024-08-01T14:30:45Z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C27FD840-7226-4DF2-BA1C-85C2431A99CC</vt:lpwstr>
  </property>
  <property fmtid="{D5CDD505-2E9C-101B-9397-08002B2CF9AE}" pid="3" name="ArticulatePath">
    <vt:lpwstr>https://theottawahospital.sharepoint.com/sites/CRSNTeam2/Shared Documents/CRSN Common File (v-drive)/CRSN Strategic Plans/2024-2027 Strategic Plan/Objective 17- PSW Academic Partnership/Smart Tips/Smart Tips for Stroke Care_ Final collated slide deck 2024</vt:lpwstr>
  </property>
</Properties>
</file>