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7" r:id="rId6"/>
    <p:sldId id="319" r:id="rId7"/>
    <p:sldId id="320" r:id="rId8"/>
    <p:sldId id="321" r:id="rId9"/>
    <p:sldId id="322" r:id="rId10"/>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F24837-B293-4D0E-A002-CF6A36782D85}" v="1" dt="2024-12-02T20:12:46.3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5CF24837-B293-4D0E-A002-CF6A36782D85}"/>
    <pc:docChg chg="addSld delSld modSld">
      <pc:chgData name="Laura Dunn" userId="a1b48991-b855-4e9d-9b46-097d553f086f" providerId="ADAL" clId="{5CF24837-B293-4D0E-A002-CF6A36782D85}" dt="2024-12-02T20:12:48.893" v="1" actId="47"/>
      <pc:docMkLst>
        <pc:docMk/>
      </pc:docMkLst>
      <pc:sldChg chg="del">
        <pc:chgData name="Laura Dunn" userId="a1b48991-b855-4e9d-9b46-097d553f086f" providerId="ADAL" clId="{5CF24837-B293-4D0E-A002-CF6A36782D85}" dt="2024-12-02T20:12:48.893" v="1" actId="47"/>
        <pc:sldMkLst>
          <pc:docMk/>
          <pc:sldMk cId="2989216846" sldId="323"/>
        </pc:sldMkLst>
      </pc:sldChg>
      <pc:sldChg chg="add">
        <pc:chgData name="Laura Dunn" userId="a1b48991-b855-4e9d-9b46-097d553f086f" providerId="ADAL" clId="{5CF24837-B293-4D0E-A002-CF6A36782D85}" dt="2024-12-02T20:12:46.344" v="0"/>
        <pc:sldMkLst>
          <pc:docMk/>
          <pc:sldMk cId="1638391698" sldId="327"/>
        </pc:sldMkLst>
      </pc:sldChg>
    </pc:docChg>
  </pc:docChgLst>
  <pc:docChgLst>
    <pc:chgData name="Laura Dunn" userId="S::laudunn@toh.ca::a1b48991-b855-4e9d-9b46-097d553f086f" providerId="AD" clId="Web-{53064333-EBF9-F8E3-F559-F1479183563F}"/>
    <pc:docChg chg="addSld modSld sldOrd">
      <pc:chgData name="Laura Dunn" userId="S::laudunn@toh.ca::a1b48991-b855-4e9d-9b46-097d553f086f" providerId="AD" clId="Web-{53064333-EBF9-F8E3-F559-F1479183563F}" dt="2024-02-16T14:55:09.241" v="19" actId="1076"/>
      <pc:docMkLst>
        <pc:docMk/>
      </pc:docMkLst>
      <pc:sldChg chg="modSp add ord">
        <pc:chgData name="Laura Dunn" userId="S::laudunn@toh.ca::a1b48991-b855-4e9d-9b46-097d553f086f" providerId="AD" clId="Web-{53064333-EBF9-F8E3-F559-F1479183563F}" dt="2024-02-16T14:55:09.241" v="19" actId="1076"/>
        <pc:sldMkLst>
          <pc:docMk/>
          <pc:sldMk cId="2989216846" sldId="323"/>
        </pc:sldMkLst>
        <pc:spChg chg="mod">
          <ac:chgData name="Laura Dunn" userId="S::laudunn@toh.ca::a1b48991-b855-4e9d-9b46-097d553f086f" providerId="AD" clId="Web-{53064333-EBF9-F8E3-F559-F1479183563F}" dt="2024-02-16T14:55:09.241" v="19" actId="1076"/>
          <ac:spMkLst>
            <pc:docMk/>
            <pc:sldMk cId="2989216846" sldId="323"/>
            <ac:spMk id="13" creationId="{A6870008-57C8-BB3B-5799-F1ACEC7D06B7}"/>
          </ac:spMkLst>
        </pc:spChg>
      </pc:sldChg>
    </pc:docChg>
  </pc:docChgLst>
  <pc:docChgLst>
    <pc:chgData name="Laura Dunn" userId="S::laudunn@toh.ca::a1b48991-b855-4e9d-9b46-097d553f086f" providerId="AD" clId="Web-{3EA0D529-7AC3-F4FE-68EA-4DD762A3F239}"/>
    <pc:docChg chg="modSld">
      <pc:chgData name="Laura Dunn" userId="S::laudunn@toh.ca::a1b48991-b855-4e9d-9b46-097d553f086f" providerId="AD" clId="Web-{3EA0D529-7AC3-F4FE-68EA-4DD762A3F239}" dt="2024-02-16T15:16:59.714" v="16" actId="1076"/>
      <pc:docMkLst>
        <pc:docMk/>
      </pc:docMkLst>
      <pc:sldChg chg="modSp">
        <pc:chgData name="Laura Dunn" userId="S::laudunn@toh.ca::a1b48991-b855-4e9d-9b46-097d553f086f" providerId="AD" clId="Web-{3EA0D529-7AC3-F4FE-68EA-4DD762A3F239}" dt="2024-02-16T15:16:59.714" v="16" actId="1076"/>
        <pc:sldMkLst>
          <pc:docMk/>
          <pc:sldMk cId="2989216846" sldId="323"/>
        </pc:sldMkLst>
        <pc:spChg chg="mod">
          <ac:chgData name="Laura Dunn" userId="S::laudunn@toh.ca::a1b48991-b855-4e9d-9b46-097d553f086f" providerId="AD" clId="Web-{3EA0D529-7AC3-F4FE-68EA-4DD762A3F239}" dt="2024-02-16T15:16:38.854" v="12" actId="1076"/>
          <ac:spMkLst>
            <pc:docMk/>
            <pc:sldMk cId="2989216846" sldId="323"/>
            <ac:spMk id="13" creationId="{A6870008-57C8-BB3B-5799-F1ACEC7D06B7}"/>
          </ac:spMkLst>
        </pc:spChg>
        <pc:spChg chg="mod">
          <ac:chgData name="Laura Dunn" userId="S::laudunn@toh.ca::a1b48991-b855-4e9d-9b46-097d553f086f" providerId="AD" clId="Web-{3EA0D529-7AC3-F4FE-68EA-4DD762A3F239}" dt="2024-02-16T15:16:59.714" v="16" actId="1076"/>
          <ac:spMkLst>
            <pc:docMk/>
            <pc:sldMk cId="2989216846" sldId="323"/>
            <ac:spMk id="14" creationId="{B8F0E10C-0B93-8AC6-6AA6-4A72A1327D2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188837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75152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549348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2556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9993917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4610995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526282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3225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4395205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014831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69103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18824949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5" y="7508270"/>
            <a:ext cx="6207929" cy="1573888"/>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402">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563728" y="3714574"/>
            <a:ext cx="6644940" cy="2629252"/>
          </a:xfrm>
          <a:prstGeom prst="rect">
            <a:avLst/>
          </a:prstGeom>
          <a:noFill/>
        </p:spPr>
        <p:txBody>
          <a:bodyPr wrap="square">
            <a:spAutoFit/>
          </a:bodyPr>
          <a:lstStyle/>
          <a:p>
            <a:pPr algn="ctr" defTabSz="897427">
              <a:defRPr/>
            </a:pPr>
            <a:r>
              <a:rPr lang="en-CA" sz="5888" dirty="0">
                <a:solidFill>
                  <a:prstClr val="black"/>
                </a:solidFill>
                <a:latin typeface="Calibri"/>
                <a:ea typeface="Open Sans"/>
                <a:cs typeface="Calibri"/>
              </a:rPr>
              <a:t>Speech Clarity Strategies</a:t>
            </a:r>
            <a:endParaRPr lang="en-CA" sz="5888" dirty="0">
              <a:solidFill>
                <a:prstClr val="black"/>
              </a:solidFill>
              <a:latin typeface="Calibri"/>
              <a:ea typeface="Open Sans" panose="020B0606030504020204" pitchFamily="34" charset="0"/>
              <a:cs typeface="Calibri"/>
            </a:endParaRPr>
          </a:p>
          <a:p>
            <a:pPr algn="ctr" defTabSz="899402">
              <a:defRPr/>
            </a:pPr>
            <a:endParaRPr lang="en-US" sz="2360" b="1" dirty="0">
              <a:solidFill>
                <a:srgbClr val="E7E6E6">
                  <a:lumMod val="10000"/>
                </a:srgbClr>
              </a:solidFill>
              <a:latin typeface="Calibri"/>
              <a:ea typeface="+mn-lt"/>
              <a:cs typeface="Calibri" panose="020F0502020204030204"/>
            </a:endParaRPr>
          </a:p>
          <a:p>
            <a:pPr algn="ctr" defTabSz="899402">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71" y="976244"/>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37" y="841416"/>
            <a:ext cx="2798293" cy="1287215"/>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336176" y="1062318"/>
            <a:ext cx="7175952" cy="87100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Century Gothic"/>
                <a:ea typeface="+mn-lt"/>
                <a:cs typeface="+mn-lt"/>
              </a:rPr>
              <a:t>1. Deep Breathing</a:t>
            </a:r>
            <a:endParaRPr lang="en-US" sz="2000" b="1">
              <a:latin typeface="Century Gothic"/>
            </a:endParaRPr>
          </a:p>
          <a:p>
            <a:endParaRPr lang="en-US" sz="2000">
              <a:latin typeface="Century Gothic"/>
              <a:ea typeface="+mn-lt"/>
              <a:cs typeface="+mn-lt"/>
            </a:endParaRPr>
          </a:p>
          <a:p>
            <a:pPr lvl="1"/>
            <a:r>
              <a:rPr lang="en-US" sz="2000">
                <a:latin typeface="Century Gothic"/>
                <a:ea typeface="+mn-lt"/>
                <a:cs typeface="+mn-lt"/>
              </a:rPr>
              <a:t>Take a </a:t>
            </a:r>
            <a:r>
              <a:rPr lang="en-US" sz="2000" b="1">
                <a:latin typeface="Century Gothic"/>
                <a:ea typeface="+mn-lt"/>
                <a:cs typeface="+mn-lt"/>
              </a:rPr>
              <a:t>deep breath before each phrase</a:t>
            </a:r>
            <a:r>
              <a:rPr lang="en-US" sz="2000">
                <a:latin typeface="Century Gothic"/>
                <a:ea typeface="+mn-lt"/>
                <a:cs typeface="+mn-lt"/>
              </a:rPr>
              <a:t>. The air in your lungs is the power behind your voice. You need a lot of air to project your voice.</a:t>
            </a: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a:buFont typeface="Arial"/>
            </a:pPr>
            <a:r>
              <a:rPr lang="en-US" sz="2000" b="1">
                <a:latin typeface="Century Gothic"/>
                <a:ea typeface="+mn-lt"/>
                <a:cs typeface="+mn-lt"/>
              </a:rPr>
              <a:t>2. Speak Slowly</a:t>
            </a:r>
            <a:endParaRPr lang="en-US" sz="2000" b="1">
              <a:latin typeface="Century Gothic"/>
            </a:endParaRPr>
          </a:p>
          <a:p>
            <a:pPr>
              <a:buFont typeface="Arial"/>
            </a:pPr>
            <a:endParaRPr lang="en-US" sz="2000">
              <a:latin typeface="Century Gothic"/>
              <a:ea typeface="+mn-lt"/>
              <a:cs typeface="+mn-lt"/>
            </a:endParaRPr>
          </a:p>
          <a:p>
            <a:pPr lvl="1"/>
            <a:r>
              <a:rPr lang="en-US" sz="2000" b="1">
                <a:latin typeface="Century Gothic"/>
                <a:ea typeface="+mn-lt"/>
                <a:cs typeface="+mn-lt"/>
              </a:rPr>
              <a:t>Go slow</a:t>
            </a:r>
            <a:r>
              <a:rPr lang="en-US" sz="2000">
                <a:latin typeface="Century Gothic"/>
                <a:ea typeface="+mn-lt"/>
                <a:cs typeface="+mn-lt"/>
              </a:rPr>
              <a:t> so people can </a:t>
            </a:r>
            <a:r>
              <a:rPr lang="en-US" sz="2000" b="1">
                <a:latin typeface="Century Gothic"/>
                <a:ea typeface="+mn-lt"/>
                <a:cs typeface="+mn-lt"/>
              </a:rPr>
              <a:t>hear each word</a:t>
            </a:r>
            <a:r>
              <a:rPr lang="en-US" sz="2000">
                <a:latin typeface="Century Gothic"/>
                <a:ea typeface="+mn-lt"/>
                <a:cs typeface="+mn-lt"/>
              </a:rPr>
              <a:t>. </a:t>
            </a:r>
          </a:p>
          <a:p>
            <a:pPr lvl="1"/>
            <a:r>
              <a:rPr lang="en-US" sz="2000">
                <a:latin typeface="Century Gothic"/>
                <a:ea typeface="+mn-lt"/>
                <a:cs typeface="+mn-lt"/>
              </a:rPr>
              <a:t>Take your time. There is no rush.</a:t>
            </a:r>
            <a:endParaRPr lang="en-US" sz="2000">
              <a:latin typeface="Century Gothic"/>
              <a:cs typeface="Calibri"/>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r>
              <a:rPr lang="en-US" sz="2000" b="1">
                <a:latin typeface="Century Gothic"/>
                <a:ea typeface="+mn-lt"/>
                <a:cs typeface="+mn-lt"/>
              </a:rPr>
              <a:t>3. Over-articulation</a:t>
            </a:r>
            <a:endParaRPr lang="en-US" sz="2000" b="1">
              <a:latin typeface="Century Gothic"/>
            </a:endParaRPr>
          </a:p>
          <a:p>
            <a:endParaRPr lang="en-US" sz="2000">
              <a:latin typeface="Century Gothic"/>
              <a:ea typeface="+mn-lt"/>
              <a:cs typeface="+mn-lt"/>
            </a:endParaRPr>
          </a:p>
          <a:p>
            <a:pPr lvl="1"/>
            <a:r>
              <a:rPr lang="en-US" sz="2000" b="1">
                <a:latin typeface="Century Gothic"/>
                <a:ea typeface="+mn-lt"/>
                <a:cs typeface="+mn-lt"/>
              </a:rPr>
              <a:t>Exaggerate mouth movements</a:t>
            </a:r>
            <a:r>
              <a:rPr lang="en-US" sz="2000">
                <a:latin typeface="Century Gothic"/>
                <a:ea typeface="+mn-lt"/>
                <a:cs typeface="+mn-lt"/>
              </a:rPr>
              <a:t> when speaking. </a:t>
            </a:r>
          </a:p>
          <a:p>
            <a:pPr lvl="1"/>
            <a:r>
              <a:rPr lang="en-US" sz="2000">
                <a:latin typeface="Century Gothic"/>
                <a:ea typeface="+mn-lt"/>
                <a:cs typeface="+mn-lt"/>
              </a:rPr>
              <a:t>It is easier to understand when speech is</a:t>
            </a:r>
            <a:r>
              <a:rPr lang="en-US" sz="2000" b="1">
                <a:latin typeface="Century Gothic"/>
                <a:ea typeface="+mn-lt"/>
                <a:cs typeface="+mn-lt"/>
              </a:rPr>
              <a:t> less mumbled.</a:t>
            </a:r>
            <a:endParaRPr lang="en-US">
              <a:cs typeface="Calibri"/>
            </a:endParaRPr>
          </a:p>
          <a:p>
            <a:pPr lvl="1"/>
            <a:endParaRPr lang="en-US" sz="2000">
              <a:latin typeface="Century Gothic"/>
              <a:cs typeface="Calibri"/>
            </a:endParaRPr>
          </a:p>
          <a:p>
            <a:endParaRPr lang="en-US" sz="2000"/>
          </a:p>
        </p:txBody>
      </p:sp>
      <p:sp>
        <p:nvSpPr>
          <p:cNvPr id="12" name="TextBox 11">
            <a:extLst>
              <a:ext uri="{FF2B5EF4-FFF2-40B4-BE49-F238E27FC236}">
                <a16:creationId xmlns:a16="http://schemas.microsoft.com/office/drawing/2014/main" id="{4BDCC9E7-83FD-E323-6FF7-16ED9C99CD86}"/>
              </a:ext>
            </a:extLst>
          </p:cNvPr>
          <p:cNvSpPr txBox="1"/>
          <p:nvPr/>
        </p:nvSpPr>
        <p:spPr>
          <a:xfrm>
            <a:off x="87043" y="13462"/>
            <a:ext cx="539655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Speech Clarity Strategies</a:t>
            </a:r>
          </a:p>
        </p:txBody>
      </p:sp>
      <p:pic>
        <p:nvPicPr>
          <p:cNvPr id="4" name="Picture 4">
            <a:extLst>
              <a:ext uri="{FF2B5EF4-FFF2-40B4-BE49-F238E27FC236}">
                <a16:creationId xmlns:a16="http://schemas.microsoft.com/office/drawing/2014/main" id="{D16221C8-F186-513D-A68D-03C60228674F}"/>
              </a:ext>
            </a:extLst>
          </p:cNvPr>
          <p:cNvPicPr>
            <a:picLocks noChangeAspect="1"/>
          </p:cNvPicPr>
          <p:nvPr/>
        </p:nvPicPr>
        <p:blipFill>
          <a:blip r:embed="rId3"/>
          <a:stretch>
            <a:fillRect/>
          </a:stretch>
        </p:blipFill>
        <p:spPr>
          <a:xfrm>
            <a:off x="3892230" y="7008077"/>
            <a:ext cx="1146640" cy="1132549"/>
          </a:xfrm>
          <a:prstGeom prst="rect">
            <a:avLst/>
          </a:prstGeom>
        </p:spPr>
      </p:pic>
      <p:pic>
        <p:nvPicPr>
          <p:cNvPr id="5" name="Picture 6">
            <a:extLst>
              <a:ext uri="{FF2B5EF4-FFF2-40B4-BE49-F238E27FC236}">
                <a16:creationId xmlns:a16="http://schemas.microsoft.com/office/drawing/2014/main" id="{51868071-3316-183E-33E6-47E940C81083}"/>
              </a:ext>
            </a:extLst>
          </p:cNvPr>
          <p:cNvPicPr>
            <a:picLocks noChangeAspect="1"/>
          </p:cNvPicPr>
          <p:nvPr/>
        </p:nvPicPr>
        <p:blipFill>
          <a:blip r:embed="rId4"/>
          <a:stretch>
            <a:fillRect/>
          </a:stretch>
        </p:blipFill>
        <p:spPr>
          <a:xfrm>
            <a:off x="5037911" y="6995048"/>
            <a:ext cx="1133620" cy="1132549"/>
          </a:xfrm>
          <a:prstGeom prst="rect">
            <a:avLst/>
          </a:prstGeom>
        </p:spPr>
      </p:pic>
      <p:pic>
        <p:nvPicPr>
          <p:cNvPr id="9" name="Picture 9">
            <a:extLst>
              <a:ext uri="{FF2B5EF4-FFF2-40B4-BE49-F238E27FC236}">
                <a16:creationId xmlns:a16="http://schemas.microsoft.com/office/drawing/2014/main" id="{42986B39-7FF8-20B5-8506-3863F65BD1CE}"/>
              </a:ext>
            </a:extLst>
          </p:cNvPr>
          <p:cNvPicPr>
            <a:picLocks noChangeAspect="1"/>
          </p:cNvPicPr>
          <p:nvPr/>
        </p:nvPicPr>
        <p:blipFill>
          <a:blip r:embed="rId5"/>
          <a:stretch>
            <a:fillRect/>
          </a:stretch>
        </p:blipFill>
        <p:spPr>
          <a:xfrm>
            <a:off x="2746550" y="7025373"/>
            <a:ext cx="1146639" cy="1158607"/>
          </a:xfrm>
          <a:prstGeom prst="rect">
            <a:avLst/>
          </a:prstGeom>
        </p:spPr>
      </p:pic>
      <p:pic>
        <p:nvPicPr>
          <p:cNvPr id="10" name="Picture 10">
            <a:extLst>
              <a:ext uri="{FF2B5EF4-FFF2-40B4-BE49-F238E27FC236}">
                <a16:creationId xmlns:a16="http://schemas.microsoft.com/office/drawing/2014/main" id="{81C22CC8-591C-E2F5-8E89-3158760556A7}"/>
              </a:ext>
            </a:extLst>
          </p:cNvPr>
          <p:cNvPicPr>
            <a:picLocks noChangeAspect="1"/>
          </p:cNvPicPr>
          <p:nvPr/>
        </p:nvPicPr>
        <p:blipFill>
          <a:blip r:embed="rId6"/>
          <a:stretch>
            <a:fillRect/>
          </a:stretch>
        </p:blipFill>
        <p:spPr>
          <a:xfrm>
            <a:off x="6170571" y="6956185"/>
            <a:ext cx="1042487" cy="1054375"/>
          </a:xfrm>
          <a:prstGeom prst="rect">
            <a:avLst/>
          </a:prstGeom>
        </p:spPr>
      </p:pic>
      <p:pic>
        <p:nvPicPr>
          <p:cNvPr id="13" name="Picture 13">
            <a:extLst>
              <a:ext uri="{FF2B5EF4-FFF2-40B4-BE49-F238E27FC236}">
                <a16:creationId xmlns:a16="http://schemas.microsoft.com/office/drawing/2014/main" id="{1A7CA6BF-F3D0-C9D9-1164-CE337EB8B2AE}"/>
              </a:ext>
            </a:extLst>
          </p:cNvPr>
          <p:cNvPicPr>
            <a:picLocks noChangeAspect="1"/>
          </p:cNvPicPr>
          <p:nvPr/>
        </p:nvPicPr>
        <p:blipFill>
          <a:blip r:embed="rId7"/>
          <a:stretch>
            <a:fillRect/>
          </a:stretch>
        </p:blipFill>
        <p:spPr>
          <a:xfrm>
            <a:off x="2750925" y="641728"/>
            <a:ext cx="884608" cy="1139941"/>
          </a:xfrm>
          <a:prstGeom prst="rect">
            <a:avLst/>
          </a:prstGeom>
        </p:spPr>
      </p:pic>
      <p:pic>
        <p:nvPicPr>
          <p:cNvPr id="8" name="Picture 3">
            <a:extLst>
              <a:ext uri="{FF2B5EF4-FFF2-40B4-BE49-F238E27FC236}">
                <a16:creationId xmlns:a16="http://schemas.microsoft.com/office/drawing/2014/main" id="{AF8518E9-9CB1-BA70-FFA0-26FFB4C528BE}"/>
              </a:ext>
            </a:extLst>
          </p:cNvPr>
          <p:cNvPicPr>
            <a:picLocks noChangeAspect="1"/>
          </p:cNvPicPr>
          <p:nvPr/>
        </p:nvPicPr>
        <p:blipFill>
          <a:blip r:embed="rId8"/>
          <a:stretch>
            <a:fillRect/>
          </a:stretch>
        </p:blipFill>
        <p:spPr>
          <a:xfrm>
            <a:off x="2389021" y="3935656"/>
            <a:ext cx="924349" cy="946235"/>
          </a:xfrm>
          <a:prstGeom prst="rect">
            <a:avLst/>
          </a:prstGeom>
        </p:spPr>
      </p:pic>
      <p:sp>
        <p:nvSpPr>
          <p:cNvPr id="2" name="Oval 1">
            <a:extLst>
              <a:ext uri="{FF2B5EF4-FFF2-40B4-BE49-F238E27FC236}">
                <a16:creationId xmlns:a16="http://schemas.microsoft.com/office/drawing/2014/main" id="{39098C21-A3B1-C290-1DC0-BD8D3BFEF4E0}"/>
              </a:ext>
            </a:extLst>
          </p:cNvPr>
          <p:cNvSpPr/>
          <p:nvPr/>
        </p:nvSpPr>
        <p:spPr>
          <a:xfrm>
            <a:off x="3550023" y="1035423"/>
            <a:ext cx="282388" cy="349623"/>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3085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297119" y="2443394"/>
            <a:ext cx="7175952" cy="56873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Century Gothic"/>
                <a:ea typeface="+mn-lt"/>
                <a:cs typeface="+mn-lt"/>
              </a:rPr>
              <a:t>4. Conserve Energy</a:t>
            </a:r>
            <a:endParaRPr lang="en-US" sz="2000" b="1">
              <a:latin typeface="Century Gothic"/>
            </a:endParaRPr>
          </a:p>
          <a:p>
            <a:endParaRPr lang="en-US" sz="2000">
              <a:latin typeface="Century Gothic"/>
              <a:ea typeface="+mn-lt"/>
              <a:cs typeface="+mn-lt"/>
            </a:endParaRPr>
          </a:p>
          <a:p>
            <a:pPr lvl="1"/>
            <a:r>
              <a:rPr lang="en-US" sz="2000" b="1">
                <a:latin typeface="Century Gothic"/>
                <a:ea typeface="+mn-lt"/>
                <a:cs typeface="+mn-lt"/>
              </a:rPr>
              <a:t>Rest before important plans</a:t>
            </a:r>
            <a:r>
              <a:rPr lang="en-US" sz="2000">
                <a:latin typeface="Century Gothic"/>
                <a:ea typeface="+mn-lt"/>
                <a:cs typeface="+mn-lt"/>
              </a:rPr>
              <a:t> to save energy. Consider taking a nap during the day before a doctor’s appointment, a visit with friends, errands to run etc.</a:t>
            </a: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b="1">
              <a:latin typeface="Century Gothic"/>
              <a:ea typeface="+mn-lt"/>
              <a:cs typeface="+mn-lt"/>
            </a:endParaRPr>
          </a:p>
          <a:p>
            <a:r>
              <a:rPr lang="en-US" sz="2000" b="1">
                <a:latin typeface="Century Gothic"/>
                <a:ea typeface="+mn-lt"/>
                <a:cs typeface="+mn-lt"/>
              </a:rPr>
              <a:t>5. Verify Comprehension</a:t>
            </a:r>
            <a:endParaRPr lang="en-US" sz="2000" b="1">
              <a:latin typeface="Century Gothic"/>
            </a:endParaRPr>
          </a:p>
          <a:p>
            <a:endParaRPr lang="en-US" sz="2000">
              <a:latin typeface="Century Gothic"/>
              <a:ea typeface="+mn-lt"/>
              <a:cs typeface="+mn-lt"/>
            </a:endParaRPr>
          </a:p>
          <a:p>
            <a:pPr lvl="1"/>
            <a:r>
              <a:rPr lang="en-US" sz="2000" b="1">
                <a:latin typeface="Century Gothic"/>
                <a:ea typeface="+mn-lt"/>
                <a:cs typeface="+mn-lt"/>
              </a:rPr>
              <a:t>Ask</a:t>
            </a:r>
            <a:r>
              <a:rPr lang="en-US" sz="2000">
                <a:latin typeface="Century Gothic"/>
                <a:ea typeface="+mn-lt"/>
                <a:cs typeface="+mn-lt"/>
              </a:rPr>
              <a:t> the person you’re talking to </a:t>
            </a:r>
            <a:r>
              <a:rPr lang="en-US" sz="2000" b="1">
                <a:latin typeface="Century Gothic"/>
                <a:ea typeface="+mn-lt"/>
                <a:cs typeface="+mn-lt"/>
              </a:rPr>
              <a:t>if they understood</a:t>
            </a:r>
            <a:r>
              <a:rPr lang="en-US" sz="2000">
                <a:latin typeface="Century Gothic"/>
                <a:ea typeface="+mn-lt"/>
                <a:cs typeface="+mn-lt"/>
              </a:rPr>
              <a:t>. </a:t>
            </a:r>
            <a:r>
              <a:rPr lang="en-US" sz="2000" b="1">
                <a:latin typeface="Century Gothic"/>
                <a:ea typeface="+mn-lt"/>
                <a:cs typeface="+mn-lt"/>
              </a:rPr>
              <a:t>Ask</a:t>
            </a:r>
            <a:r>
              <a:rPr lang="en-US" sz="2000">
                <a:latin typeface="Century Gothic"/>
                <a:ea typeface="+mn-lt"/>
                <a:cs typeface="+mn-lt"/>
              </a:rPr>
              <a:t> if you </a:t>
            </a:r>
            <a:r>
              <a:rPr lang="en-US" sz="2000" b="1">
                <a:latin typeface="Century Gothic"/>
                <a:ea typeface="+mn-lt"/>
                <a:cs typeface="+mn-lt"/>
              </a:rPr>
              <a:t>need to repeat</a:t>
            </a:r>
            <a:r>
              <a:rPr lang="en-US" sz="2000">
                <a:latin typeface="Century Gothic"/>
                <a:ea typeface="+mn-lt"/>
                <a:cs typeface="+mn-lt"/>
              </a:rPr>
              <a:t>. Your speech doesn’t have to be perfect the first time. It is </a:t>
            </a:r>
            <a:r>
              <a:rPr lang="en-US" sz="2000" b="1">
                <a:latin typeface="Century Gothic"/>
                <a:ea typeface="+mn-lt"/>
                <a:cs typeface="+mn-lt"/>
              </a:rPr>
              <a:t>important</a:t>
            </a:r>
            <a:r>
              <a:rPr lang="en-US" sz="2000">
                <a:latin typeface="Century Gothic"/>
                <a:ea typeface="+mn-lt"/>
                <a:cs typeface="+mn-lt"/>
              </a:rPr>
              <a:t> that your </a:t>
            </a:r>
            <a:r>
              <a:rPr lang="en-US" sz="2000" b="1">
                <a:latin typeface="Century Gothic"/>
                <a:ea typeface="+mn-lt"/>
                <a:cs typeface="+mn-lt"/>
              </a:rPr>
              <a:t>message is understood</a:t>
            </a:r>
            <a:r>
              <a:rPr lang="en-US" sz="2000">
                <a:latin typeface="Century Gothic"/>
                <a:ea typeface="+mn-lt"/>
                <a:cs typeface="+mn-lt"/>
              </a:rPr>
              <a:t>. </a:t>
            </a:r>
          </a:p>
          <a:p>
            <a:pPr>
              <a:lnSpc>
                <a:spcPct val="150000"/>
              </a:lnSpc>
            </a:pPr>
            <a:endParaRPr lang="en-US">
              <a:latin typeface="Century Gothic"/>
              <a:ea typeface="+mn-lt"/>
              <a:cs typeface="+mn-lt"/>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87043" y="13462"/>
            <a:ext cx="539655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Speech Clarity Strategies</a:t>
            </a:r>
          </a:p>
        </p:txBody>
      </p:sp>
      <p:pic>
        <p:nvPicPr>
          <p:cNvPr id="2" name="Picture 3">
            <a:extLst>
              <a:ext uri="{FF2B5EF4-FFF2-40B4-BE49-F238E27FC236}">
                <a16:creationId xmlns:a16="http://schemas.microsoft.com/office/drawing/2014/main" id="{D7515FD7-D703-F248-0422-82D086556D87}"/>
              </a:ext>
            </a:extLst>
          </p:cNvPr>
          <p:cNvPicPr>
            <a:picLocks noChangeAspect="1"/>
          </p:cNvPicPr>
          <p:nvPr/>
        </p:nvPicPr>
        <p:blipFill>
          <a:blip r:embed="rId3"/>
          <a:stretch>
            <a:fillRect/>
          </a:stretch>
        </p:blipFill>
        <p:spPr>
          <a:xfrm rot="5400000">
            <a:off x="4206582" y="1777032"/>
            <a:ext cx="1328907" cy="1341013"/>
          </a:xfrm>
          <a:prstGeom prst="rect">
            <a:avLst/>
          </a:prstGeom>
        </p:spPr>
      </p:pic>
      <p:pic>
        <p:nvPicPr>
          <p:cNvPr id="4" name="Picture 4">
            <a:extLst>
              <a:ext uri="{FF2B5EF4-FFF2-40B4-BE49-F238E27FC236}">
                <a16:creationId xmlns:a16="http://schemas.microsoft.com/office/drawing/2014/main" id="{EEFFE604-5C5A-BA10-0B9D-CBD78964667F}"/>
              </a:ext>
            </a:extLst>
          </p:cNvPr>
          <p:cNvPicPr>
            <a:picLocks noChangeAspect="1"/>
          </p:cNvPicPr>
          <p:nvPr/>
        </p:nvPicPr>
        <p:blipFill>
          <a:blip r:embed="rId4"/>
          <a:stretch>
            <a:fillRect/>
          </a:stretch>
        </p:blipFill>
        <p:spPr>
          <a:xfrm>
            <a:off x="2786440" y="1611608"/>
            <a:ext cx="1159658" cy="1171636"/>
          </a:xfrm>
          <a:prstGeom prst="rect">
            <a:avLst/>
          </a:prstGeom>
        </p:spPr>
      </p:pic>
      <p:pic>
        <p:nvPicPr>
          <p:cNvPr id="7" name="Picture 7">
            <a:extLst>
              <a:ext uri="{FF2B5EF4-FFF2-40B4-BE49-F238E27FC236}">
                <a16:creationId xmlns:a16="http://schemas.microsoft.com/office/drawing/2014/main" id="{0DF9C522-F490-6A7C-0F4E-5B1C171576A3}"/>
              </a:ext>
            </a:extLst>
          </p:cNvPr>
          <p:cNvPicPr>
            <a:picLocks noChangeAspect="1"/>
          </p:cNvPicPr>
          <p:nvPr/>
        </p:nvPicPr>
        <p:blipFill>
          <a:blip r:embed="rId5"/>
          <a:stretch>
            <a:fillRect/>
          </a:stretch>
        </p:blipFill>
        <p:spPr>
          <a:xfrm>
            <a:off x="3579988" y="5286227"/>
            <a:ext cx="941502" cy="942474"/>
          </a:xfrm>
          <a:prstGeom prst="rect">
            <a:avLst/>
          </a:prstGeom>
        </p:spPr>
      </p:pic>
    </p:spTree>
    <p:extLst>
      <p:ext uri="{BB962C8B-B14F-4D97-AF65-F5344CB8AC3E}">
        <p14:creationId xmlns:p14="http://schemas.microsoft.com/office/powerpoint/2010/main" val="194809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336176" y="1062318"/>
            <a:ext cx="7175952" cy="87100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latin typeface="Century Gothic"/>
                <a:ea typeface="+mn-lt"/>
                <a:cs typeface="+mn-lt"/>
              </a:rPr>
              <a:t>1. Respiration profonde</a:t>
            </a:r>
            <a:endParaRPr lang="en-US" sz="2000" b="1" dirty="0">
              <a:latin typeface="Century Gothic"/>
            </a:endParaRPr>
          </a:p>
          <a:p>
            <a:pPr lvl="1"/>
            <a:endParaRPr lang="en-US" sz="2000" b="1">
              <a:latin typeface="Century Gothic"/>
              <a:ea typeface="+mn-lt"/>
              <a:cs typeface="+mn-lt"/>
            </a:endParaRPr>
          </a:p>
          <a:p>
            <a:pPr lvl="1"/>
            <a:r>
              <a:rPr lang="en-US" sz="2000" b="1" dirty="0" err="1">
                <a:latin typeface="Century Gothic"/>
                <a:ea typeface="+mn-lt"/>
                <a:cs typeface="+mn-lt"/>
              </a:rPr>
              <a:t>Inspirez</a:t>
            </a:r>
            <a:r>
              <a:rPr lang="en-US" sz="2000" b="1" dirty="0">
                <a:latin typeface="Century Gothic"/>
                <a:ea typeface="+mn-lt"/>
                <a:cs typeface="+mn-lt"/>
              </a:rPr>
              <a:t> </a:t>
            </a:r>
            <a:r>
              <a:rPr lang="en-US" sz="2000" b="1" dirty="0" err="1">
                <a:latin typeface="Century Gothic"/>
                <a:ea typeface="+mn-lt"/>
                <a:cs typeface="+mn-lt"/>
              </a:rPr>
              <a:t>profondément</a:t>
            </a:r>
            <a:r>
              <a:rPr lang="en-US" sz="2000" b="1" dirty="0">
                <a:latin typeface="Century Gothic"/>
                <a:ea typeface="+mn-lt"/>
                <a:cs typeface="+mn-lt"/>
              </a:rPr>
              <a:t> </a:t>
            </a:r>
            <a:r>
              <a:rPr lang="en-US" sz="2000" b="1" dirty="0" err="1">
                <a:latin typeface="Century Gothic"/>
                <a:ea typeface="+mn-lt"/>
                <a:cs typeface="+mn-lt"/>
              </a:rPr>
              <a:t>avant</a:t>
            </a:r>
            <a:r>
              <a:rPr lang="en-US" sz="2000" b="1" dirty="0">
                <a:latin typeface="Century Gothic"/>
                <a:ea typeface="+mn-lt"/>
                <a:cs typeface="+mn-lt"/>
              </a:rPr>
              <a:t> </a:t>
            </a:r>
            <a:r>
              <a:rPr lang="en-US" sz="2000" b="1" dirty="0" err="1">
                <a:latin typeface="Century Gothic"/>
                <a:ea typeface="+mn-lt"/>
                <a:cs typeface="+mn-lt"/>
              </a:rPr>
              <a:t>chaque</a:t>
            </a:r>
            <a:r>
              <a:rPr lang="en-US" sz="2000" b="1" dirty="0">
                <a:latin typeface="Century Gothic"/>
                <a:ea typeface="+mn-lt"/>
                <a:cs typeface="+mn-lt"/>
              </a:rPr>
              <a:t> phrase</a:t>
            </a:r>
            <a:r>
              <a:rPr lang="en-US" sz="2000" dirty="0">
                <a:latin typeface="Century Gothic"/>
                <a:ea typeface="+mn-lt"/>
                <a:cs typeface="+mn-lt"/>
              </a:rPr>
              <a:t>. L’air dans les </a:t>
            </a:r>
            <a:r>
              <a:rPr lang="en-US" sz="2000" dirty="0" err="1">
                <a:latin typeface="Century Gothic"/>
                <a:ea typeface="+mn-lt"/>
                <a:cs typeface="+mn-lt"/>
              </a:rPr>
              <a:t>poumons</a:t>
            </a:r>
            <a:r>
              <a:rPr lang="en-US" sz="2000" dirty="0">
                <a:latin typeface="Century Gothic"/>
                <a:ea typeface="+mn-lt"/>
                <a:cs typeface="+mn-lt"/>
              </a:rPr>
              <a:t> </a:t>
            </a:r>
            <a:r>
              <a:rPr lang="en-US" sz="2000" dirty="0" err="1">
                <a:latin typeface="Century Gothic"/>
                <a:ea typeface="+mn-lt"/>
                <a:cs typeface="+mn-lt"/>
              </a:rPr>
              <a:t>donne</a:t>
            </a:r>
            <a:r>
              <a:rPr lang="en-US" sz="2000" dirty="0">
                <a:latin typeface="Century Gothic"/>
                <a:ea typeface="+mn-lt"/>
                <a:cs typeface="+mn-lt"/>
              </a:rPr>
              <a:t> de la puissance à la </a:t>
            </a:r>
            <a:r>
              <a:rPr lang="en-US" sz="2000" dirty="0" err="1">
                <a:latin typeface="Century Gothic"/>
                <a:ea typeface="+mn-lt"/>
                <a:cs typeface="+mn-lt"/>
              </a:rPr>
              <a:t>voix</a:t>
            </a:r>
            <a:r>
              <a:rPr lang="en-US" sz="2000" dirty="0">
                <a:latin typeface="Century Gothic"/>
                <a:ea typeface="+mn-lt"/>
                <a:cs typeface="+mn-lt"/>
              </a:rPr>
              <a:t>. On a </a:t>
            </a:r>
            <a:r>
              <a:rPr lang="en-US" sz="2000" dirty="0" err="1">
                <a:latin typeface="Century Gothic"/>
                <a:ea typeface="+mn-lt"/>
                <a:cs typeface="+mn-lt"/>
              </a:rPr>
              <a:t>besoin</a:t>
            </a:r>
            <a:r>
              <a:rPr lang="en-US" sz="2000" dirty="0">
                <a:latin typeface="Century Gothic"/>
                <a:ea typeface="+mn-lt"/>
                <a:cs typeface="+mn-lt"/>
              </a:rPr>
              <a:t> de beaucoup </a:t>
            </a:r>
            <a:r>
              <a:rPr lang="en-US" sz="2000" dirty="0" err="1">
                <a:latin typeface="Century Gothic"/>
                <a:ea typeface="+mn-lt"/>
                <a:cs typeface="+mn-lt"/>
              </a:rPr>
              <a:t>d’air</a:t>
            </a:r>
            <a:r>
              <a:rPr lang="en-US" sz="2000" dirty="0">
                <a:latin typeface="Century Gothic"/>
                <a:ea typeface="+mn-lt"/>
                <a:cs typeface="+mn-lt"/>
              </a:rPr>
              <a:t> pour </a:t>
            </a:r>
            <a:r>
              <a:rPr lang="en-US" sz="2000" dirty="0" err="1">
                <a:latin typeface="Century Gothic"/>
                <a:ea typeface="+mn-lt"/>
                <a:cs typeface="+mn-lt"/>
              </a:rPr>
              <a:t>projeter</a:t>
            </a:r>
            <a:r>
              <a:rPr lang="en-US" sz="2000" dirty="0">
                <a:latin typeface="Century Gothic"/>
                <a:ea typeface="+mn-lt"/>
                <a:cs typeface="+mn-lt"/>
              </a:rPr>
              <a:t> la </a:t>
            </a:r>
            <a:r>
              <a:rPr lang="en-US" sz="2000" dirty="0" err="1">
                <a:latin typeface="Century Gothic"/>
                <a:ea typeface="+mn-lt"/>
                <a:cs typeface="+mn-lt"/>
              </a:rPr>
              <a:t>voix</a:t>
            </a:r>
            <a:r>
              <a:rPr lang="en-US" sz="2000" dirty="0">
                <a:latin typeface="Century Gothic"/>
                <a:ea typeface="+mn-lt"/>
                <a:cs typeface="+mn-lt"/>
              </a:rPr>
              <a:t>.</a:t>
            </a:r>
            <a:endParaRPr lang="en-US" sz="2000" dirty="0">
              <a:latin typeface="Century Gothic"/>
              <a:cs typeface="Calibri"/>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a:buFont typeface="Arial"/>
            </a:pPr>
            <a:r>
              <a:rPr lang="en-US" sz="2000" b="1" dirty="0">
                <a:latin typeface="Century Gothic"/>
                <a:ea typeface="+mn-lt"/>
                <a:cs typeface="+mn-lt"/>
              </a:rPr>
              <a:t>2. Parler </a:t>
            </a:r>
            <a:r>
              <a:rPr lang="en-US" sz="2000" b="1" dirty="0" err="1">
                <a:latin typeface="Century Gothic"/>
                <a:ea typeface="+mn-lt"/>
                <a:cs typeface="+mn-lt"/>
              </a:rPr>
              <a:t>lentement</a:t>
            </a:r>
            <a:endParaRPr lang="en-US" sz="2000" b="1" dirty="0" err="1">
              <a:latin typeface="Century Gothic"/>
            </a:endParaRPr>
          </a:p>
          <a:p>
            <a:pPr>
              <a:buFont typeface="Arial"/>
            </a:pPr>
            <a:endParaRPr lang="en-US" sz="2000">
              <a:latin typeface="Century Gothic"/>
              <a:ea typeface="+mn-lt"/>
              <a:cs typeface="+mn-lt"/>
            </a:endParaRPr>
          </a:p>
          <a:p>
            <a:pPr lvl="1"/>
            <a:r>
              <a:rPr lang="en-US" sz="2000" b="1" dirty="0" err="1">
                <a:latin typeface="Century Gothic"/>
                <a:ea typeface="+mn-lt"/>
                <a:cs typeface="+mn-lt"/>
              </a:rPr>
              <a:t>Parlez</a:t>
            </a:r>
            <a:r>
              <a:rPr lang="en-US" sz="2000" b="1" dirty="0">
                <a:latin typeface="Century Gothic"/>
                <a:ea typeface="+mn-lt"/>
                <a:cs typeface="+mn-lt"/>
              </a:rPr>
              <a:t> </a:t>
            </a:r>
            <a:r>
              <a:rPr lang="en-US" sz="2000" b="1" dirty="0" err="1">
                <a:latin typeface="Century Gothic"/>
                <a:ea typeface="+mn-lt"/>
                <a:cs typeface="+mn-lt"/>
              </a:rPr>
              <a:t>lentement</a:t>
            </a:r>
            <a:r>
              <a:rPr lang="en-US" sz="2000" b="1" dirty="0">
                <a:latin typeface="Century Gothic"/>
                <a:ea typeface="+mn-lt"/>
                <a:cs typeface="+mn-lt"/>
              </a:rPr>
              <a:t> </a:t>
            </a:r>
            <a:r>
              <a:rPr lang="en-US" sz="2000" dirty="0">
                <a:latin typeface="Century Gothic"/>
                <a:ea typeface="+mn-lt"/>
                <a:cs typeface="+mn-lt"/>
              </a:rPr>
              <a:t>pour que les gens </a:t>
            </a:r>
            <a:r>
              <a:rPr lang="en-US" sz="2000" dirty="0" err="1">
                <a:latin typeface="Century Gothic"/>
                <a:ea typeface="+mn-lt"/>
                <a:cs typeface="+mn-lt"/>
              </a:rPr>
              <a:t>puissent</a:t>
            </a:r>
            <a:r>
              <a:rPr lang="en-US" sz="2000" dirty="0">
                <a:latin typeface="Century Gothic"/>
                <a:ea typeface="+mn-lt"/>
                <a:cs typeface="+mn-lt"/>
              </a:rPr>
              <a:t> </a:t>
            </a:r>
            <a:r>
              <a:rPr lang="en-US" sz="2000" b="1" dirty="0">
                <a:latin typeface="Century Gothic"/>
                <a:ea typeface="+mn-lt"/>
                <a:cs typeface="+mn-lt"/>
              </a:rPr>
              <a:t>entendre </a:t>
            </a:r>
            <a:r>
              <a:rPr lang="en-US" sz="2000" b="1" dirty="0" err="1">
                <a:latin typeface="Century Gothic"/>
                <a:ea typeface="+mn-lt"/>
                <a:cs typeface="+mn-lt"/>
              </a:rPr>
              <a:t>chaque</a:t>
            </a:r>
            <a:r>
              <a:rPr lang="en-US" sz="2000" b="1" dirty="0">
                <a:latin typeface="Century Gothic"/>
                <a:ea typeface="+mn-lt"/>
                <a:cs typeface="+mn-lt"/>
              </a:rPr>
              <a:t> mot.</a:t>
            </a:r>
            <a:r>
              <a:rPr lang="en-US" sz="2000" dirty="0">
                <a:latin typeface="Century Gothic"/>
                <a:ea typeface="+mn-lt"/>
                <a:cs typeface="+mn-lt"/>
              </a:rPr>
              <a:t> </a:t>
            </a:r>
            <a:r>
              <a:rPr lang="en-US" sz="2000" dirty="0" err="1">
                <a:latin typeface="Century Gothic"/>
                <a:ea typeface="+mn-lt"/>
                <a:cs typeface="+mn-lt"/>
              </a:rPr>
              <a:t>Prenez</a:t>
            </a:r>
            <a:r>
              <a:rPr lang="en-US" sz="2000" dirty="0">
                <a:latin typeface="Century Gothic"/>
                <a:ea typeface="+mn-lt"/>
                <a:cs typeface="+mn-lt"/>
              </a:rPr>
              <a:t> </a:t>
            </a:r>
            <a:r>
              <a:rPr lang="en-US" sz="2000" dirty="0" err="1">
                <a:latin typeface="Century Gothic"/>
                <a:ea typeface="+mn-lt"/>
                <a:cs typeface="+mn-lt"/>
              </a:rPr>
              <a:t>votre</a:t>
            </a:r>
            <a:r>
              <a:rPr lang="en-US" sz="2000" dirty="0">
                <a:latin typeface="Century Gothic"/>
                <a:ea typeface="+mn-lt"/>
                <a:cs typeface="+mn-lt"/>
              </a:rPr>
              <a:t> temps. Ne </a:t>
            </a:r>
            <a:r>
              <a:rPr lang="en-US" sz="2000" dirty="0" err="1">
                <a:latin typeface="Century Gothic"/>
                <a:ea typeface="+mn-lt"/>
                <a:cs typeface="+mn-lt"/>
              </a:rPr>
              <a:t>soyez</a:t>
            </a:r>
            <a:r>
              <a:rPr lang="en-US" sz="2000" dirty="0">
                <a:latin typeface="Century Gothic"/>
                <a:ea typeface="+mn-lt"/>
                <a:cs typeface="+mn-lt"/>
              </a:rPr>
              <a:t> pas </a:t>
            </a:r>
            <a:r>
              <a:rPr lang="en-US" sz="2000" dirty="0" err="1">
                <a:latin typeface="Century Gothic"/>
                <a:ea typeface="+mn-lt"/>
                <a:cs typeface="+mn-lt"/>
              </a:rPr>
              <a:t>pressé</a:t>
            </a:r>
            <a:r>
              <a:rPr lang="en-US" sz="2000" dirty="0">
                <a:latin typeface="Century Gothic"/>
                <a:ea typeface="+mn-lt"/>
                <a:cs typeface="+mn-lt"/>
              </a:rPr>
              <a:t>.</a:t>
            </a: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pPr lvl="1"/>
            <a:endParaRPr lang="en-US" sz="2000">
              <a:latin typeface="Century Gothic"/>
              <a:ea typeface="+mn-lt"/>
              <a:cs typeface="+mn-lt"/>
            </a:endParaRPr>
          </a:p>
          <a:p>
            <a:r>
              <a:rPr lang="en-US" sz="2000" b="1" dirty="0">
                <a:latin typeface="Century Gothic"/>
                <a:ea typeface="+mn-lt"/>
                <a:cs typeface="+mn-lt"/>
              </a:rPr>
              <a:t>3. Sur-articulation</a:t>
            </a:r>
            <a:endParaRPr lang="en-US" sz="2000" b="1" dirty="0">
              <a:latin typeface="Century Gothic"/>
            </a:endParaRPr>
          </a:p>
          <a:p>
            <a:endParaRPr lang="en-US" sz="2000">
              <a:latin typeface="Century Gothic"/>
              <a:ea typeface="+mn-lt"/>
              <a:cs typeface="+mn-lt"/>
            </a:endParaRPr>
          </a:p>
          <a:p>
            <a:pPr lvl="1"/>
            <a:r>
              <a:rPr lang="en-US" sz="2000" b="1" dirty="0" err="1">
                <a:latin typeface="Century Gothic"/>
                <a:ea typeface="+mn-lt"/>
                <a:cs typeface="+mn-lt"/>
              </a:rPr>
              <a:t>Exagérer</a:t>
            </a:r>
            <a:r>
              <a:rPr lang="en-US" sz="2000" dirty="0">
                <a:latin typeface="Century Gothic"/>
                <a:ea typeface="+mn-lt"/>
                <a:cs typeface="+mn-lt"/>
              </a:rPr>
              <a:t> les </a:t>
            </a:r>
            <a:r>
              <a:rPr lang="en-US" sz="2000" b="1" dirty="0" err="1">
                <a:latin typeface="Century Gothic"/>
                <a:ea typeface="+mn-lt"/>
                <a:cs typeface="+mn-lt"/>
              </a:rPr>
              <a:t>mouvements</a:t>
            </a:r>
            <a:r>
              <a:rPr lang="en-US" sz="2000" b="1" dirty="0">
                <a:latin typeface="Century Gothic"/>
                <a:ea typeface="+mn-lt"/>
                <a:cs typeface="+mn-lt"/>
              </a:rPr>
              <a:t> de la bouche</a:t>
            </a:r>
            <a:r>
              <a:rPr lang="en-US" sz="2000" dirty="0">
                <a:latin typeface="Century Gothic"/>
                <a:ea typeface="+mn-lt"/>
                <a:cs typeface="+mn-lt"/>
              </a:rPr>
              <a:t> </a:t>
            </a:r>
            <a:r>
              <a:rPr lang="en-US" sz="2000" dirty="0" err="1">
                <a:latin typeface="Century Gothic"/>
                <a:ea typeface="+mn-lt"/>
                <a:cs typeface="+mn-lt"/>
              </a:rPr>
              <a:t>en</a:t>
            </a:r>
            <a:r>
              <a:rPr lang="en-US" sz="2000" dirty="0">
                <a:latin typeface="Century Gothic"/>
                <a:ea typeface="+mn-lt"/>
                <a:cs typeface="+mn-lt"/>
              </a:rPr>
              <a:t> </a:t>
            </a:r>
            <a:r>
              <a:rPr lang="en-US" sz="2000" dirty="0" err="1">
                <a:latin typeface="Century Gothic"/>
                <a:ea typeface="+mn-lt"/>
                <a:cs typeface="+mn-lt"/>
              </a:rPr>
              <a:t>parlant</a:t>
            </a:r>
            <a:r>
              <a:rPr lang="en-US" sz="2000" dirty="0">
                <a:latin typeface="Century Gothic"/>
                <a:ea typeface="+mn-lt"/>
                <a:cs typeface="+mn-lt"/>
              </a:rPr>
              <a:t>. Il </a:t>
            </a:r>
            <a:r>
              <a:rPr lang="en-US" sz="2000" dirty="0" err="1">
                <a:latin typeface="Century Gothic"/>
                <a:ea typeface="+mn-lt"/>
                <a:cs typeface="+mn-lt"/>
              </a:rPr>
              <a:t>est</a:t>
            </a:r>
            <a:r>
              <a:rPr lang="en-US" sz="2000" dirty="0">
                <a:latin typeface="Century Gothic"/>
                <a:ea typeface="+mn-lt"/>
                <a:cs typeface="+mn-lt"/>
              </a:rPr>
              <a:t> plus facile de </a:t>
            </a:r>
            <a:r>
              <a:rPr lang="en-US" sz="2000" dirty="0" err="1">
                <a:latin typeface="Century Gothic"/>
                <a:ea typeface="+mn-lt"/>
                <a:cs typeface="+mn-lt"/>
              </a:rPr>
              <a:t>comprendre</a:t>
            </a:r>
            <a:r>
              <a:rPr lang="en-US" sz="2000" dirty="0">
                <a:latin typeface="Century Gothic"/>
                <a:ea typeface="+mn-lt"/>
                <a:cs typeface="+mn-lt"/>
              </a:rPr>
              <a:t> </a:t>
            </a:r>
            <a:r>
              <a:rPr lang="en-US" sz="2000" dirty="0" err="1">
                <a:latin typeface="Century Gothic"/>
                <a:ea typeface="+mn-lt"/>
                <a:cs typeface="+mn-lt"/>
              </a:rPr>
              <a:t>quand</a:t>
            </a:r>
            <a:r>
              <a:rPr lang="en-US" sz="2000" dirty="0">
                <a:latin typeface="Century Gothic"/>
                <a:ea typeface="+mn-lt"/>
                <a:cs typeface="+mn-lt"/>
              </a:rPr>
              <a:t> la parole </a:t>
            </a:r>
            <a:r>
              <a:rPr lang="en-US" sz="2000" dirty="0" err="1">
                <a:latin typeface="Century Gothic"/>
                <a:ea typeface="+mn-lt"/>
                <a:cs typeface="+mn-lt"/>
              </a:rPr>
              <a:t>est</a:t>
            </a:r>
            <a:r>
              <a:rPr lang="en-US" sz="2000" b="1" dirty="0">
                <a:latin typeface="Century Gothic"/>
                <a:ea typeface="+mn-lt"/>
                <a:cs typeface="+mn-lt"/>
              </a:rPr>
              <a:t> </a:t>
            </a:r>
            <a:r>
              <a:rPr lang="en-US" sz="2000" b="1" dirty="0" err="1">
                <a:latin typeface="Century Gothic"/>
                <a:ea typeface="+mn-lt"/>
                <a:cs typeface="+mn-lt"/>
              </a:rPr>
              <a:t>moins</a:t>
            </a:r>
            <a:r>
              <a:rPr lang="en-US" sz="2000" b="1" dirty="0">
                <a:latin typeface="Century Gothic"/>
                <a:ea typeface="+mn-lt"/>
                <a:cs typeface="+mn-lt"/>
              </a:rPr>
              <a:t> </a:t>
            </a:r>
            <a:r>
              <a:rPr lang="en-US" sz="2000" b="1" dirty="0" err="1">
                <a:latin typeface="Century Gothic"/>
                <a:ea typeface="+mn-lt"/>
                <a:cs typeface="+mn-lt"/>
              </a:rPr>
              <a:t>marmonnée</a:t>
            </a:r>
            <a:r>
              <a:rPr lang="en-US" sz="2000" dirty="0">
                <a:latin typeface="Century Gothic"/>
                <a:ea typeface="+mn-lt"/>
                <a:cs typeface="+mn-lt"/>
              </a:rPr>
              <a:t>.</a:t>
            </a:r>
            <a:endParaRPr lang="en-US" sz="2000" dirty="0">
              <a:latin typeface="Century Gothic"/>
              <a:cs typeface="Calibri"/>
            </a:endParaRPr>
          </a:p>
          <a:p>
            <a:endParaRPr lang="en-US" sz="2000">
              <a:latin typeface="Century Gothic"/>
              <a:cs typeface="Calibri"/>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87043" y="-3731"/>
            <a:ext cx="647987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err="1">
                <a:latin typeface="Century Gothic"/>
                <a:ea typeface="+mn-lt"/>
                <a:cs typeface="+mn-lt"/>
              </a:rPr>
              <a:t>Stratégies</a:t>
            </a:r>
            <a:r>
              <a:rPr lang="en-CA" sz="2800" b="1">
                <a:latin typeface="Century Gothic"/>
                <a:ea typeface="+mn-lt"/>
                <a:cs typeface="+mn-lt"/>
              </a:rPr>
              <a:t> de </a:t>
            </a:r>
            <a:r>
              <a:rPr lang="en-CA" sz="2800" b="1" err="1">
                <a:latin typeface="Century Gothic"/>
                <a:ea typeface="+mn-lt"/>
                <a:cs typeface="+mn-lt"/>
              </a:rPr>
              <a:t>clarté</a:t>
            </a:r>
            <a:r>
              <a:rPr lang="en-CA" sz="2800" b="1">
                <a:latin typeface="Century Gothic"/>
                <a:ea typeface="+mn-lt"/>
                <a:cs typeface="+mn-lt"/>
              </a:rPr>
              <a:t> de la parole</a:t>
            </a:r>
            <a:endParaRPr lang="en-CA" b="1">
              <a:latin typeface="Century Gothic"/>
            </a:endParaRPr>
          </a:p>
        </p:txBody>
      </p:sp>
      <p:pic>
        <p:nvPicPr>
          <p:cNvPr id="2" name="Picture 3">
            <a:extLst>
              <a:ext uri="{FF2B5EF4-FFF2-40B4-BE49-F238E27FC236}">
                <a16:creationId xmlns:a16="http://schemas.microsoft.com/office/drawing/2014/main" id="{E8F1C0CD-2962-F1B3-7AD4-019894199745}"/>
              </a:ext>
            </a:extLst>
          </p:cNvPr>
          <p:cNvPicPr>
            <a:picLocks noChangeAspect="1"/>
          </p:cNvPicPr>
          <p:nvPr/>
        </p:nvPicPr>
        <p:blipFill>
          <a:blip r:embed="rId3"/>
          <a:stretch>
            <a:fillRect/>
          </a:stretch>
        </p:blipFill>
        <p:spPr>
          <a:xfrm>
            <a:off x="2853763" y="3935656"/>
            <a:ext cx="924349" cy="946235"/>
          </a:xfrm>
          <a:prstGeom prst="rect">
            <a:avLst/>
          </a:prstGeom>
        </p:spPr>
      </p:pic>
      <p:pic>
        <p:nvPicPr>
          <p:cNvPr id="4" name="Picture 4">
            <a:extLst>
              <a:ext uri="{FF2B5EF4-FFF2-40B4-BE49-F238E27FC236}">
                <a16:creationId xmlns:a16="http://schemas.microsoft.com/office/drawing/2014/main" id="{D16221C8-F186-513D-A68D-03C60228674F}"/>
              </a:ext>
            </a:extLst>
          </p:cNvPr>
          <p:cNvPicPr>
            <a:picLocks noChangeAspect="1"/>
          </p:cNvPicPr>
          <p:nvPr/>
        </p:nvPicPr>
        <p:blipFill>
          <a:blip r:embed="rId4"/>
          <a:stretch>
            <a:fillRect/>
          </a:stretch>
        </p:blipFill>
        <p:spPr>
          <a:xfrm>
            <a:off x="3892230" y="7008077"/>
            <a:ext cx="1146640" cy="1132549"/>
          </a:xfrm>
          <a:prstGeom prst="rect">
            <a:avLst/>
          </a:prstGeom>
        </p:spPr>
      </p:pic>
      <p:pic>
        <p:nvPicPr>
          <p:cNvPr id="5" name="Picture 6">
            <a:extLst>
              <a:ext uri="{FF2B5EF4-FFF2-40B4-BE49-F238E27FC236}">
                <a16:creationId xmlns:a16="http://schemas.microsoft.com/office/drawing/2014/main" id="{51868071-3316-183E-33E6-47E940C81083}"/>
              </a:ext>
            </a:extLst>
          </p:cNvPr>
          <p:cNvPicPr>
            <a:picLocks noChangeAspect="1"/>
          </p:cNvPicPr>
          <p:nvPr/>
        </p:nvPicPr>
        <p:blipFill>
          <a:blip r:embed="rId5"/>
          <a:stretch>
            <a:fillRect/>
          </a:stretch>
        </p:blipFill>
        <p:spPr>
          <a:xfrm>
            <a:off x="5037911" y="6995048"/>
            <a:ext cx="1133620" cy="1132549"/>
          </a:xfrm>
          <a:prstGeom prst="rect">
            <a:avLst/>
          </a:prstGeom>
        </p:spPr>
      </p:pic>
      <p:pic>
        <p:nvPicPr>
          <p:cNvPr id="9" name="Picture 9">
            <a:extLst>
              <a:ext uri="{FF2B5EF4-FFF2-40B4-BE49-F238E27FC236}">
                <a16:creationId xmlns:a16="http://schemas.microsoft.com/office/drawing/2014/main" id="{42986B39-7FF8-20B5-8506-3863F65BD1CE}"/>
              </a:ext>
            </a:extLst>
          </p:cNvPr>
          <p:cNvPicPr>
            <a:picLocks noChangeAspect="1"/>
          </p:cNvPicPr>
          <p:nvPr/>
        </p:nvPicPr>
        <p:blipFill>
          <a:blip r:embed="rId6"/>
          <a:stretch>
            <a:fillRect/>
          </a:stretch>
        </p:blipFill>
        <p:spPr>
          <a:xfrm>
            <a:off x="2746550" y="7025373"/>
            <a:ext cx="1146639" cy="1158607"/>
          </a:xfrm>
          <a:prstGeom prst="rect">
            <a:avLst/>
          </a:prstGeom>
        </p:spPr>
      </p:pic>
      <p:pic>
        <p:nvPicPr>
          <p:cNvPr id="10" name="Picture 10">
            <a:extLst>
              <a:ext uri="{FF2B5EF4-FFF2-40B4-BE49-F238E27FC236}">
                <a16:creationId xmlns:a16="http://schemas.microsoft.com/office/drawing/2014/main" id="{81C22CC8-591C-E2F5-8E89-3158760556A7}"/>
              </a:ext>
            </a:extLst>
          </p:cNvPr>
          <p:cNvPicPr>
            <a:picLocks noChangeAspect="1"/>
          </p:cNvPicPr>
          <p:nvPr/>
        </p:nvPicPr>
        <p:blipFill>
          <a:blip r:embed="rId7"/>
          <a:stretch>
            <a:fillRect/>
          </a:stretch>
        </p:blipFill>
        <p:spPr>
          <a:xfrm>
            <a:off x="6170571" y="6956185"/>
            <a:ext cx="1042487" cy="1054375"/>
          </a:xfrm>
          <a:prstGeom prst="rect">
            <a:avLst/>
          </a:prstGeom>
        </p:spPr>
      </p:pic>
      <p:pic>
        <p:nvPicPr>
          <p:cNvPr id="13" name="Picture 13">
            <a:extLst>
              <a:ext uri="{FF2B5EF4-FFF2-40B4-BE49-F238E27FC236}">
                <a16:creationId xmlns:a16="http://schemas.microsoft.com/office/drawing/2014/main" id="{1A7CA6BF-F3D0-C9D9-1164-CE337EB8B2AE}"/>
              </a:ext>
            </a:extLst>
          </p:cNvPr>
          <p:cNvPicPr>
            <a:picLocks noChangeAspect="1"/>
          </p:cNvPicPr>
          <p:nvPr/>
        </p:nvPicPr>
        <p:blipFill>
          <a:blip r:embed="rId8"/>
          <a:stretch>
            <a:fillRect/>
          </a:stretch>
        </p:blipFill>
        <p:spPr>
          <a:xfrm>
            <a:off x="3231692" y="641728"/>
            <a:ext cx="884608" cy="1139941"/>
          </a:xfrm>
          <a:prstGeom prst="rect">
            <a:avLst/>
          </a:prstGeom>
        </p:spPr>
      </p:pic>
    </p:spTree>
    <p:extLst>
      <p:ext uri="{BB962C8B-B14F-4D97-AF65-F5344CB8AC3E}">
        <p14:creationId xmlns:p14="http://schemas.microsoft.com/office/powerpoint/2010/main" val="761308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297119" y="2443394"/>
            <a:ext cx="7175952" cy="59951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latin typeface="Century Gothic"/>
                <a:ea typeface="+mn-lt"/>
                <a:cs typeface="+mn-lt"/>
              </a:rPr>
              <a:t>4. Conservation </a:t>
            </a:r>
            <a:r>
              <a:rPr lang="en-US" sz="2000" b="1" dirty="0" err="1">
                <a:latin typeface="Century Gothic"/>
                <a:ea typeface="+mn-lt"/>
                <a:cs typeface="+mn-lt"/>
              </a:rPr>
              <a:t>d'énergie</a:t>
            </a:r>
            <a:endParaRPr lang="en-US" sz="2000" b="1" dirty="0" err="1">
              <a:latin typeface="Century Gothic"/>
            </a:endParaRPr>
          </a:p>
          <a:p>
            <a:endParaRPr lang="en-US" sz="2000">
              <a:latin typeface="Century Gothic"/>
              <a:ea typeface="+mn-lt"/>
              <a:cs typeface="+mn-lt"/>
            </a:endParaRPr>
          </a:p>
          <a:p>
            <a:pPr lvl="1"/>
            <a:r>
              <a:rPr lang="en-US" sz="2000" b="1">
                <a:latin typeface="Century Gothic"/>
                <a:ea typeface="+mn-lt"/>
                <a:cs typeface="+mn-lt"/>
              </a:rPr>
              <a:t>Reposez-vous avant les activités importants</a:t>
            </a:r>
            <a:r>
              <a:rPr lang="en-US" sz="2000" b="1" dirty="0">
                <a:latin typeface="Century Gothic"/>
                <a:ea typeface="+mn-lt"/>
                <a:cs typeface="+mn-lt"/>
              </a:rPr>
              <a:t>.</a:t>
            </a:r>
            <a:r>
              <a:rPr lang="en-US" sz="2000" dirty="0">
                <a:latin typeface="Century Gothic"/>
                <a:ea typeface="+mn-lt"/>
                <a:cs typeface="+mn-lt"/>
              </a:rPr>
              <a:t>  </a:t>
            </a:r>
            <a:r>
              <a:rPr lang="en-US" sz="2000" err="1">
                <a:latin typeface="Century Gothic"/>
                <a:ea typeface="+mn-lt"/>
                <a:cs typeface="+mn-lt"/>
              </a:rPr>
              <a:t>Pensez</a:t>
            </a:r>
            <a:r>
              <a:rPr lang="en-US" sz="2000" dirty="0">
                <a:latin typeface="Century Gothic"/>
                <a:ea typeface="+mn-lt"/>
                <a:cs typeface="+mn-lt"/>
              </a:rPr>
              <a:t> à faire </a:t>
            </a:r>
            <a:r>
              <a:rPr lang="en-US" sz="2000" err="1">
                <a:latin typeface="Century Gothic"/>
                <a:ea typeface="+mn-lt"/>
                <a:cs typeface="+mn-lt"/>
              </a:rPr>
              <a:t>une</a:t>
            </a:r>
            <a:r>
              <a:rPr lang="en-US" sz="2000" dirty="0">
                <a:latin typeface="Century Gothic"/>
                <a:ea typeface="+mn-lt"/>
                <a:cs typeface="+mn-lt"/>
              </a:rPr>
              <a:t> </a:t>
            </a:r>
            <a:r>
              <a:rPr lang="en-US" sz="2000" err="1">
                <a:latin typeface="Century Gothic"/>
                <a:ea typeface="+mn-lt"/>
                <a:cs typeface="+mn-lt"/>
              </a:rPr>
              <a:t>sieste</a:t>
            </a:r>
            <a:r>
              <a:rPr lang="en-US" sz="2000" dirty="0">
                <a:latin typeface="Century Gothic"/>
                <a:ea typeface="+mn-lt"/>
                <a:cs typeface="+mn-lt"/>
              </a:rPr>
              <a:t> </a:t>
            </a:r>
            <a:r>
              <a:rPr lang="en-US" sz="2000" err="1">
                <a:latin typeface="Century Gothic"/>
                <a:ea typeface="+mn-lt"/>
                <a:cs typeface="+mn-lt"/>
              </a:rPr>
              <a:t>avant</a:t>
            </a:r>
            <a:r>
              <a:rPr lang="en-US" sz="2000" dirty="0">
                <a:latin typeface="Century Gothic"/>
                <a:ea typeface="+mn-lt"/>
                <a:cs typeface="+mn-lt"/>
              </a:rPr>
              <a:t> un </a:t>
            </a:r>
            <a:r>
              <a:rPr lang="en-US" sz="2000" err="1">
                <a:latin typeface="Century Gothic"/>
                <a:ea typeface="+mn-lt"/>
                <a:cs typeface="+mn-lt"/>
              </a:rPr>
              <a:t>rendez-vous</a:t>
            </a:r>
            <a:r>
              <a:rPr lang="en-US" sz="2000" dirty="0">
                <a:latin typeface="Century Gothic"/>
                <a:ea typeface="+mn-lt"/>
                <a:cs typeface="+mn-lt"/>
              </a:rPr>
              <a:t> chez le </a:t>
            </a:r>
            <a:r>
              <a:rPr lang="en-US" sz="2000" err="1">
                <a:latin typeface="Century Gothic"/>
                <a:ea typeface="+mn-lt"/>
                <a:cs typeface="+mn-lt"/>
              </a:rPr>
              <a:t>médecin</a:t>
            </a:r>
            <a:r>
              <a:rPr lang="en-US" sz="2000" dirty="0">
                <a:latin typeface="Century Gothic"/>
                <a:ea typeface="+mn-lt"/>
                <a:cs typeface="+mn-lt"/>
              </a:rPr>
              <a:t>, </a:t>
            </a:r>
            <a:r>
              <a:rPr lang="en-US" sz="2000" err="1">
                <a:latin typeface="Century Gothic"/>
                <a:ea typeface="+mn-lt"/>
                <a:cs typeface="+mn-lt"/>
              </a:rPr>
              <a:t>une</a:t>
            </a:r>
            <a:r>
              <a:rPr lang="en-US" sz="2000" dirty="0">
                <a:latin typeface="Century Gothic"/>
                <a:ea typeface="+mn-lt"/>
                <a:cs typeface="+mn-lt"/>
              </a:rPr>
              <a:t> </a:t>
            </a:r>
            <a:r>
              <a:rPr lang="en-US" sz="2000" err="1">
                <a:latin typeface="Century Gothic"/>
                <a:ea typeface="+mn-lt"/>
                <a:cs typeface="+mn-lt"/>
              </a:rPr>
              <a:t>visite</a:t>
            </a:r>
            <a:r>
              <a:rPr lang="en-US" sz="2000" dirty="0">
                <a:latin typeface="Century Gothic"/>
                <a:ea typeface="+mn-lt"/>
                <a:cs typeface="+mn-lt"/>
              </a:rPr>
              <a:t> avec des </a:t>
            </a:r>
            <a:r>
              <a:rPr lang="en-US" sz="2000" err="1">
                <a:latin typeface="Century Gothic"/>
                <a:ea typeface="+mn-lt"/>
                <a:cs typeface="+mn-lt"/>
              </a:rPr>
              <a:t>amis</a:t>
            </a:r>
            <a:r>
              <a:rPr lang="en-US" sz="2000" dirty="0">
                <a:latin typeface="Century Gothic"/>
                <a:ea typeface="+mn-lt"/>
                <a:cs typeface="+mn-lt"/>
              </a:rPr>
              <a:t>, des courses à faire, etc.</a:t>
            </a:r>
            <a:endParaRPr lang="en-US" dirty="0">
              <a:latin typeface="Century Gothic"/>
              <a:cs typeface="Calibri"/>
            </a:endParaRP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a:latin typeface="Century Gothic"/>
              <a:ea typeface="+mn-lt"/>
              <a:cs typeface="+mn-lt"/>
            </a:endParaRPr>
          </a:p>
          <a:p>
            <a:pPr marL="742950" lvl="1" indent="-285750">
              <a:buFont typeface="Arial"/>
              <a:buChar char="•"/>
            </a:pPr>
            <a:endParaRPr lang="en-US" sz="2000">
              <a:latin typeface="Century Gothic"/>
              <a:ea typeface="+mn-lt"/>
              <a:cs typeface="+mn-lt"/>
            </a:endParaRPr>
          </a:p>
          <a:p>
            <a:r>
              <a:rPr lang="en-US" sz="2000" b="1" dirty="0">
                <a:latin typeface="Century Gothic"/>
                <a:ea typeface="+mn-lt"/>
                <a:cs typeface="+mn-lt"/>
              </a:rPr>
              <a:t>5. </a:t>
            </a:r>
            <a:r>
              <a:rPr lang="en-US" sz="2000" b="1" dirty="0" err="1">
                <a:latin typeface="Century Gothic"/>
                <a:ea typeface="+mn-lt"/>
                <a:cs typeface="+mn-lt"/>
              </a:rPr>
              <a:t>Vérifier</a:t>
            </a:r>
            <a:r>
              <a:rPr lang="en-US" sz="2000" b="1" dirty="0">
                <a:latin typeface="Century Gothic"/>
                <a:ea typeface="+mn-lt"/>
                <a:cs typeface="+mn-lt"/>
              </a:rPr>
              <a:t> la </a:t>
            </a:r>
            <a:r>
              <a:rPr lang="en-US" sz="2000" b="1" dirty="0" err="1">
                <a:latin typeface="Century Gothic"/>
                <a:ea typeface="+mn-lt"/>
                <a:cs typeface="+mn-lt"/>
              </a:rPr>
              <a:t>compréhension</a:t>
            </a:r>
            <a:endParaRPr lang="en-US" sz="2000" b="1" dirty="0">
              <a:latin typeface="Century Gothic"/>
            </a:endParaRPr>
          </a:p>
          <a:p>
            <a:pPr lvl="1"/>
            <a:endParaRPr lang="en-US" sz="2000">
              <a:latin typeface="Century Gothic"/>
              <a:ea typeface="+mn-lt"/>
              <a:cs typeface="+mn-lt"/>
            </a:endParaRPr>
          </a:p>
          <a:p>
            <a:pPr lvl="1"/>
            <a:r>
              <a:rPr lang="en-US" sz="2000" b="1" dirty="0" err="1">
                <a:latin typeface="Century Gothic"/>
                <a:ea typeface="+mn-lt"/>
                <a:cs typeface="+mn-lt"/>
              </a:rPr>
              <a:t>Demandez</a:t>
            </a:r>
            <a:r>
              <a:rPr lang="en-US" sz="2000" dirty="0">
                <a:latin typeface="Century Gothic"/>
                <a:ea typeface="+mn-lt"/>
                <a:cs typeface="+mn-lt"/>
              </a:rPr>
              <a:t> aux </a:t>
            </a:r>
            <a:r>
              <a:rPr lang="en-US" sz="2000" dirty="0" err="1">
                <a:latin typeface="Century Gothic"/>
                <a:ea typeface="+mn-lt"/>
                <a:cs typeface="+mn-lt"/>
              </a:rPr>
              <a:t>autres</a:t>
            </a:r>
            <a:r>
              <a:rPr lang="en-US" sz="2000" dirty="0">
                <a:latin typeface="Century Gothic"/>
                <a:ea typeface="+mn-lt"/>
                <a:cs typeface="+mn-lt"/>
              </a:rPr>
              <a:t> </a:t>
            </a:r>
            <a:r>
              <a:rPr lang="en-US" sz="2000" b="1" dirty="0" err="1">
                <a:latin typeface="Century Gothic"/>
                <a:ea typeface="+mn-lt"/>
                <a:cs typeface="+mn-lt"/>
              </a:rPr>
              <a:t>s'ils</a:t>
            </a:r>
            <a:r>
              <a:rPr lang="en-US" sz="2000" b="1" dirty="0">
                <a:latin typeface="Century Gothic"/>
                <a:ea typeface="+mn-lt"/>
                <a:cs typeface="+mn-lt"/>
              </a:rPr>
              <a:t> </a:t>
            </a:r>
            <a:r>
              <a:rPr lang="en-US" sz="2000" b="1" dirty="0" err="1">
                <a:latin typeface="Century Gothic"/>
                <a:ea typeface="+mn-lt"/>
                <a:cs typeface="+mn-lt"/>
              </a:rPr>
              <a:t>comprennent</a:t>
            </a:r>
            <a:r>
              <a:rPr lang="en-US" sz="2000" dirty="0">
                <a:latin typeface="Century Gothic"/>
                <a:ea typeface="+mn-lt"/>
                <a:cs typeface="+mn-lt"/>
              </a:rPr>
              <a:t> </a:t>
            </a:r>
            <a:r>
              <a:rPr lang="en-US" sz="2000" dirty="0" err="1">
                <a:latin typeface="Century Gothic"/>
                <a:ea typeface="+mn-lt"/>
                <a:cs typeface="+mn-lt"/>
              </a:rPr>
              <a:t>votre</a:t>
            </a:r>
            <a:r>
              <a:rPr lang="en-US" sz="2000" dirty="0">
                <a:latin typeface="Century Gothic"/>
                <a:ea typeface="+mn-lt"/>
                <a:cs typeface="+mn-lt"/>
              </a:rPr>
              <a:t> parole. </a:t>
            </a:r>
            <a:r>
              <a:rPr lang="en-US" sz="2000" b="1" dirty="0" err="1">
                <a:latin typeface="Century Gothic"/>
                <a:ea typeface="+mn-lt"/>
                <a:cs typeface="+mn-lt"/>
              </a:rPr>
              <a:t>Demandez</a:t>
            </a:r>
            <a:r>
              <a:rPr lang="en-US" sz="2000" dirty="0">
                <a:latin typeface="Century Gothic"/>
                <a:ea typeface="+mn-lt"/>
                <a:cs typeface="+mn-lt"/>
              </a:rPr>
              <a:t> </a:t>
            </a:r>
            <a:r>
              <a:rPr lang="en-US" sz="2000" dirty="0" err="1">
                <a:latin typeface="Century Gothic"/>
                <a:ea typeface="+mn-lt"/>
                <a:cs typeface="+mn-lt"/>
              </a:rPr>
              <a:t>si</a:t>
            </a:r>
            <a:r>
              <a:rPr lang="en-US" sz="2000" dirty="0">
                <a:latin typeface="Century Gothic"/>
                <a:ea typeface="+mn-lt"/>
                <a:cs typeface="+mn-lt"/>
              </a:rPr>
              <a:t> </a:t>
            </a:r>
            <a:r>
              <a:rPr lang="en-US" sz="2000" dirty="0" err="1">
                <a:latin typeface="Century Gothic"/>
                <a:ea typeface="+mn-lt"/>
                <a:cs typeface="+mn-lt"/>
              </a:rPr>
              <a:t>vous</a:t>
            </a:r>
            <a:r>
              <a:rPr lang="en-US" sz="2000" dirty="0">
                <a:latin typeface="Century Gothic"/>
                <a:ea typeface="+mn-lt"/>
                <a:cs typeface="+mn-lt"/>
              </a:rPr>
              <a:t> </a:t>
            </a:r>
            <a:r>
              <a:rPr lang="en-US" sz="2000" dirty="0" err="1">
                <a:latin typeface="Century Gothic"/>
                <a:ea typeface="+mn-lt"/>
                <a:cs typeface="+mn-lt"/>
              </a:rPr>
              <a:t>devriez</a:t>
            </a:r>
            <a:r>
              <a:rPr lang="en-US" sz="2000" dirty="0">
                <a:latin typeface="Century Gothic"/>
                <a:ea typeface="+mn-lt"/>
                <a:cs typeface="+mn-lt"/>
              </a:rPr>
              <a:t> </a:t>
            </a:r>
            <a:r>
              <a:rPr lang="en-US" sz="2000" b="1" dirty="0" err="1">
                <a:latin typeface="Century Gothic"/>
                <a:ea typeface="+mn-lt"/>
                <a:cs typeface="+mn-lt"/>
              </a:rPr>
              <a:t>répéter</a:t>
            </a:r>
            <a:r>
              <a:rPr lang="en-US" sz="2000" dirty="0">
                <a:latin typeface="Century Gothic"/>
                <a:ea typeface="+mn-lt"/>
                <a:cs typeface="+mn-lt"/>
              </a:rPr>
              <a:t>. </a:t>
            </a:r>
            <a:r>
              <a:rPr lang="en-US" sz="2000" dirty="0" err="1">
                <a:latin typeface="Century Gothic"/>
                <a:ea typeface="+mn-lt"/>
                <a:cs typeface="+mn-lt"/>
              </a:rPr>
              <a:t>Votre</a:t>
            </a:r>
            <a:r>
              <a:rPr lang="en-US" sz="2000" dirty="0">
                <a:latin typeface="Century Gothic"/>
                <a:ea typeface="+mn-lt"/>
                <a:cs typeface="+mn-lt"/>
              </a:rPr>
              <a:t> </a:t>
            </a:r>
            <a:r>
              <a:rPr lang="en-US" sz="2000" dirty="0" err="1">
                <a:latin typeface="Century Gothic"/>
                <a:ea typeface="+mn-lt"/>
                <a:cs typeface="+mn-lt"/>
              </a:rPr>
              <a:t>discours</a:t>
            </a:r>
            <a:r>
              <a:rPr lang="en-US" sz="2000" dirty="0">
                <a:latin typeface="Century Gothic"/>
                <a:ea typeface="+mn-lt"/>
                <a:cs typeface="+mn-lt"/>
              </a:rPr>
              <a:t> </a:t>
            </a:r>
            <a:r>
              <a:rPr lang="en-US" sz="2000" dirty="0" err="1">
                <a:latin typeface="Century Gothic"/>
                <a:ea typeface="+mn-lt"/>
                <a:cs typeface="+mn-lt"/>
              </a:rPr>
              <a:t>n’a</a:t>
            </a:r>
            <a:r>
              <a:rPr lang="en-US" sz="2000" dirty="0">
                <a:latin typeface="Century Gothic"/>
                <a:ea typeface="+mn-lt"/>
                <a:cs typeface="+mn-lt"/>
              </a:rPr>
              <a:t> pas </a:t>
            </a:r>
            <a:r>
              <a:rPr lang="en-US" sz="2000" dirty="0" err="1">
                <a:latin typeface="Century Gothic"/>
                <a:ea typeface="+mn-lt"/>
                <a:cs typeface="+mn-lt"/>
              </a:rPr>
              <a:t>besoin</a:t>
            </a:r>
            <a:r>
              <a:rPr lang="en-US" sz="2000" dirty="0">
                <a:latin typeface="Century Gothic"/>
                <a:ea typeface="+mn-lt"/>
                <a:cs typeface="+mn-lt"/>
              </a:rPr>
              <a:t> d’être parfait la première </a:t>
            </a:r>
            <a:r>
              <a:rPr lang="en-US" sz="2000" dirty="0" err="1">
                <a:latin typeface="Century Gothic"/>
                <a:ea typeface="+mn-lt"/>
                <a:cs typeface="+mn-lt"/>
              </a:rPr>
              <a:t>fois</a:t>
            </a:r>
            <a:r>
              <a:rPr lang="en-US" sz="2000" dirty="0">
                <a:latin typeface="Century Gothic"/>
                <a:ea typeface="+mn-lt"/>
                <a:cs typeface="+mn-lt"/>
              </a:rPr>
              <a:t>. Il </a:t>
            </a:r>
            <a:r>
              <a:rPr lang="en-US" sz="2000" dirty="0" err="1">
                <a:latin typeface="Century Gothic"/>
                <a:ea typeface="+mn-lt"/>
                <a:cs typeface="+mn-lt"/>
              </a:rPr>
              <a:t>est</a:t>
            </a:r>
            <a:r>
              <a:rPr lang="en-US" sz="2000" b="1" dirty="0">
                <a:latin typeface="Century Gothic"/>
                <a:ea typeface="+mn-lt"/>
                <a:cs typeface="+mn-lt"/>
              </a:rPr>
              <a:t> important </a:t>
            </a:r>
            <a:r>
              <a:rPr lang="en-US" sz="2000" dirty="0">
                <a:latin typeface="Century Gothic"/>
                <a:ea typeface="+mn-lt"/>
                <a:cs typeface="+mn-lt"/>
              </a:rPr>
              <a:t>que </a:t>
            </a:r>
            <a:r>
              <a:rPr lang="en-US" sz="2000" dirty="0" err="1">
                <a:latin typeface="Century Gothic"/>
                <a:ea typeface="+mn-lt"/>
                <a:cs typeface="+mn-lt"/>
              </a:rPr>
              <a:t>votre</a:t>
            </a:r>
            <a:r>
              <a:rPr lang="en-US" sz="2000" dirty="0">
                <a:latin typeface="Century Gothic"/>
                <a:ea typeface="+mn-lt"/>
                <a:cs typeface="+mn-lt"/>
              </a:rPr>
              <a:t> </a:t>
            </a:r>
            <a:r>
              <a:rPr lang="en-US" sz="2000" b="1" dirty="0">
                <a:latin typeface="Century Gothic"/>
                <a:ea typeface="+mn-lt"/>
                <a:cs typeface="+mn-lt"/>
              </a:rPr>
              <a:t>message </a:t>
            </a:r>
            <a:r>
              <a:rPr lang="en-US" sz="2000" b="1" dirty="0" err="1">
                <a:latin typeface="Century Gothic"/>
                <a:ea typeface="+mn-lt"/>
                <a:cs typeface="+mn-lt"/>
              </a:rPr>
              <a:t>soit</a:t>
            </a:r>
            <a:r>
              <a:rPr lang="en-US" sz="2000" b="1" dirty="0">
                <a:latin typeface="Century Gothic"/>
                <a:ea typeface="+mn-lt"/>
                <a:cs typeface="+mn-lt"/>
              </a:rPr>
              <a:t> </a:t>
            </a:r>
            <a:r>
              <a:rPr lang="en-US" sz="2000" b="1" dirty="0" err="1">
                <a:latin typeface="Century Gothic"/>
                <a:ea typeface="+mn-lt"/>
                <a:cs typeface="+mn-lt"/>
              </a:rPr>
              <a:t>compris</a:t>
            </a:r>
            <a:r>
              <a:rPr lang="en-US" sz="2000" dirty="0">
                <a:latin typeface="Century Gothic"/>
                <a:ea typeface="+mn-lt"/>
                <a:cs typeface="+mn-lt"/>
              </a:rPr>
              <a:t>.</a:t>
            </a:r>
            <a:endParaRPr lang="en-US" dirty="0">
              <a:latin typeface="Century Gothic"/>
              <a:ea typeface="+mn-lt"/>
              <a:cs typeface="+mn-lt"/>
            </a:endParaRPr>
          </a:p>
          <a:p>
            <a:pPr>
              <a:lnSpc>
                <a:spcPct val="150000"/>
              </a:lnSpc>
            </a:pPr>
            <a:endParaRPr lang="en-US">
              <a:latin typeface="Century Gothic"/>
              <a:ea typeface="+mn-lt"/>
              <a:cs typeface="+mn-lt"/>
            </a:endParaRPr>
          </a:p>
        </p:txBody>
      </p:sp>
      <p:pic>
        <p:nvPicPr>
          <p:cNvPr id="2" name="Picture 3">
            <a:extLst>
              <a:ext uri="{FF2B5EF4-FFF2-40B4-BE49-F238E27FC236}">
                <a16:creationId xmlns:a16="http://schemas.microsoft.com/office/drawing/2014/main" id="{D7515FD7-D703-F248-0422-82D086556D87}"/>
              </a:ext>
            </a:extLst>
          </p:cNvPr>
          <p:cNvPicPr>
            <a:picLocks noChangeAspect="1"/>
          </p:cNvPicPr>
          <p:nvPr/>
        </p:nvPicPr>
        <p:blipFill>
          <a:blip r:embed="rId3"/>
          <a:stretch>
            <a:fillRect/>
          </a:stretch>
        </p:blipFill>
        <p:spPr>
          <a:xfrm rot="5400000">
            <a:off x="4206582" y="1777032"/>
            <a:ext cx="1328907" cy="1341013"/>
          </a:xfrm>
          <a:prstGeom prst="rect">
            <a:avLst/>
          </a:prstGeom>
        </p:spPr>
      </p:pic>
      <p:pic>
        <p:nvPicPr>
          <p:cNvPr id="4" name="Picture 4">
            <a:extLst>
              <a:ext uri="{FF2B5EF4-FFF2-40B4-BE49-F238E27FC236}">
                <a16:creationId xmlns:a16="http://schemas.microsoft.com/office/drawing/2014/main" id="{EEFFE604-5C5A-BA10-0B9D-CBD78964667F}"/>
              </a:ext>
            </a:extLst>
          </p:cNvPr>
          <p:cNvPicPr>
            <a:picLocks noChangeAspect="1"/>
          </p:cNvPicPr>
          <p:nvPr/>
        </p:nvPicPr>
        <p:blipFill>
          <a:blip r:embed="rId4"/>
          <a:stretch>
            <a:fillRect/>
          </a:stretch>
        </p:blipFill>
        <p:spPr>
          <a:xfrm>
            <a:off x="2786440" y="1275431"/>
            <a:ext cx="1159658" cy="1171636"/>
          </a:xfrm>
          <a:prstGeom prst="rect">
            <a:avLst/>
          </a:prstGeom>
        </p:spPr>
      </p:pic>
      <p:pic>
        <p:nvPicPr>
          <p:cNvPr id="7" name="Picture 7">
            <a:extLst>
              <a:ext uri="{FF2B5EF4-FFF2-40B4-BE49-F238E27FC236}">
                <a16:creationId xmlns:a16="http://schemas.microsoft.com/office/drawing/2014/main" id="{0DF9C522-F490-6A7C-0F4E-5B1C171576A3}"/>
              </a:ext>
            </a:extLst>
          </p:cNvPr>
          <p:cNvPicPr>
            <a:picLocks noChangeAspect="1"/>
          </p:cNvPicPr>
          <p:nvPr/>
        </p:nvPicPr>
        <p:blipFill>
          <a:blip r:embed="rId5"/>
          <a:stretch>
            <a:fillRect/>
          </a:stretch>
        </p:blipFill>
        <p:spPr>
          <a:xfrm>
            <a:off x="4117871" y="5582062"/>
            <a:ext cx="941502" cy="942474"/>
          </a:xfrm>
          <a:prstGeom prst="rect">
            <a:avLst/>
          </a:prstGeom>
        </p:spPr>
      </p:pic>
      <p:sp>
        <p:nvSpPr>
          <p:cNvPr id="9" name="TextBox 8">
            <a:extLst>
              <a:ext uri="{FF2B5EF4-FFF2-40B4-BE49-F238E27FC236}">
                <a16:creationId xmlns:a16="http://schemas.microsoft.com/office/drawing/2014/main" id="{CC24F45A-3436-7296-26E9-AE502F709B53}"/>
              </a:ext>
            </a:extLst>
          </p:cNvPr>
          <p:cNvSpPr txBox="1"/>
          <p:nvPr/>
        </p:nvSpPr>
        <p:spPr>
          <a:xfrm>
            <a:off x="87043" y="-3731"/>
            <a:ext cx="647987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err="1">
                <a:latin typeface="Century Gothic"/>
                <a:ea typeface="+mn-lt"/>
                <a:cs typeface="+mn-lt"/>
              </a:rPr>
              <a:t>Stratégies</a:t>
            </a:r>
            <a:r>
              <a:rPr lang="en-CA" sz="2800" b="1">
                <a:latin typeface="Century Gothic"/>
                <a:ea typeface="+mn-lt"/>
                <a:cs typeface="+mn-lt"/>
              </a:rPr>
              <a:t> de </a:t>
            </a:r>
            <a:r>
              <a:rPr lang="en-CA" sz="2800" b="1" err="1">
                <a:latin typeface="Century Gothic"/>
                <a:ea typeface="+mn-lt"/>
                <a:cs typeface="+mn-lt"/>
              </a:rPr>
              <a:t>clarté</a:t>
            </a:r>
            <a:r>
              <a:rPr lang="en-CA" sz="2800" b="1">
                <a:latin typeface="Century Gothic"/>
                <a:ea typeface="+mn-lt"/>
                <a:cs typeface="+mn-lt"/>
              </a:rPr>
              <a:t> de la parole</a:t>
            </a:r>
            <a:endParaRPr lang="en-CA" b="1">
              <a:latin typeface="Century Gothic"/>
            </a:endParaRPr>
          </a:p>
        </p:txBody>
      </p:sp>
    </p:spTree>
    <p:extLst>
      <p:ext uri="{BB962C8B-B14F-4D97-AF65-F5344CB8AC3E}">
        <p14:creationId xmlns:p14="http://schemas.microsoft.com/office/powerpoint/2010/main" val="36573403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Props1.xml><?xml version="1.0" encoding="utf-8"?>
<ds:datastoreItem xmlns:ds="http://schemas.openxmlformats.org/officeDocument/2006/customXml" ds:itemID="{B30F054B-01FB-43C7-8CBD-B5949A49147A}">
  <ds:schemaRefs>
    <ds:schemaRef ds:uri="http://schemas.microsoft.com/sharepoint/v3/contenttype/forms"/>
  </ds:schemaRefs>
</ds:datastoreItem>
</file>

<file path=customXml/itemProps2.xml><?xml version="1.0" encoding="utf-8"?>
<ds:datastoreItem xmlns:ds="http://schemas.openxmlformats.org/officeDocument/2006/customXml" ds:itemID="{1B717C27-7791-4FF8-9334-DB189D79CD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F9E815-DA33-4E93-B7EC-CF5827094A46}">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docProps/app.xml><?xml version="1.0" encoding="utf-8"?>
<Properties xmlns="http://schemas.openxmlformats.org/officeDocument/2006/extended-properties" xmlns:vt="http://schemas.openxmlformats.org/officeDocument/2006/docPropsVTypes">
  <Template>office theme</Template>
  <TotalTime>3</TotalTime>
  <Words>420</Words>
  <Application>Microsoft Office PowerPoint</Application>
  <PresentationFormat>Custom</PresentationFormat>
  <Paragraphs>76</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20</cp:revision>
  <dcterms:created xsi:type="dcterms:W3CDTF">2023-02-10T20:27:58Z</dcterms:created>
  <dcterms:modified xsi:type="dcterms:W3CDTF">2024-12-02T20:12:50Z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